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points to cover: </a:t>
            </a:r>
            <a:r>
              <a:rPr lang="en"/>
              <a:t>purpose of the software is, what user you are trying to address and what's the intention for that user and what larger problem you are trying to solve, what technology did you select, what are things that are difficult for your team (e.g., we were using branches but we should use forks), what are the next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Technology: the feature(s) eyelinkio missed and what we did to fix; the trial information extracted with eyelinkio are different from the csv - there’s a timing difference (for adults 20-25 ms offset for babies 94 ms offset)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Future direction: parse trial information and add a column to the dataframe and if have more time will improve </a:t>
            </a:r>
            <a:endParaRPr/>
          </a:p>
          <a:p>
            <a:pPr indent="0" lvl="0" marL="0" rtl="0" algn="l">
              <a:spcBef>
                <a:spcPts val="0"/>
              </a:spcBef>
              <a:spcAft>
                <a:spcPts val="0"/>
              </a:spcAft>
              <a:buNone/>
            </a:pPr>
            <a:r>
              <a:rPr lang="en"/>
              <a:t>Object-oriented programming - instead of inputting screen dimensions just do screen.plot()</a:t>
            </a:r>
            <a:endParaRPr/>
          </a:p>
          <a:p>
            <a:pPr indent="0" lvl="0" marL="0" rtl="0" algn="l">
              <a:spcBef>
                <a:spcPts val="0"/>
              </a:spcBef>
              <a:spcAft>
                <a:spcPts val="0"/>
              </a:spcAft>
              <a:buNone/>
            </a:pPr>
            <a:r>
              <a:rPr lang="en"/>
              <a:t>c</a:t>
            </a:r>
            <a:r>
              <a:rPr lang="en"/>
              <a:t>urrent quality control focuses on fixations and samples (‘axp’ or ‘ayp’) but haven’t figured out a better way to visualize saccades (two coordinates ‘sxp’ ‘exp’ ‘syp’ ‘eyp’)</a:t>
            </a:r>
            <a:endParaRPr/>
          </a:p>
          <a:p>
            <a:pPr indent="0" lvl="0" marL="0" rtl="0" algn="l">
              <a:spcBef>
                <a:spcPts val="0"/>
              </a:spcBef>
              <a:spcAft>
                <a:spcPts val="0"/>
              </a:spcAft>
              <a:buNone/>
            </a:pPr>
            <a:r>
              <a:rPr lang="en"/>
              <a:t>CI is only set up to test on MacOS the process of dealing with github workflow is hard when you don’t have access to other OSs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Visual eyes visualize visualeyes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211c51a0a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211c51a0a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users: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arenR"/>
            </a:pPr>
            <a:r>
              <a:rPr lang="en"/>
              <a:t>Main goal is to be used between runs, during the experiment. Mostly we can instruct participants and we can check if they are following directions and if calibration is good. It is realistic to do this between runs, it doesn’t take long to run. It also is not meant to be used for detailed data analysis but rather a first pass control.</a:t>
            </a:r>
            <a:endParaRPr/>
          </a:p>
          <a:p>
            <a:pPr indent="0" lvl="0" marL="45720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211c51a0a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211c51a0a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users: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arenR"/>
            </a:pPr>
            <a:r>
              <a:rPr lang="en"/>
              <a:t>Another useful application is using this package for post-hoc quality control. This is best for situations for which we cannot instruct the participants. For example, young infants generally have lower attention spans and will not have long, continuous fixations. This makes it difficult to make decisions on how to define the quality of the data for exclusions. For example, currently I exclude the test trial pairs for my  6-month-old participants who look at either test trial for less than 5-seconds (cumulative). Although this is the approach I chose, it is possible that I would end up excluding trials for which an infant is attentive and looking at the stimuli for 4.5 seconds, and including trials for which an infant is mostly attending to a blank area on the screen but reaches the 5-second minimum requirement. Using a different criteria for which I look at how infants attend to the stimuli could help me set better exclusion criteria! </a:t>
            </a:r>
            <a:endParaRPr/>
          </a:p>
          <a:p>
            <a:pPr indent="0" lvl="0" marL="457200" rtl="0" algn="l">
              <a:spcBef>
                <a:spcPts val="0"/>
              </a:spcBef>
              <a:spcAft>
                <a:spcPts val="0"/>
              </a:spcAft>
              <a:buNone/>
            </a:pPr>
            <a:r>
              <a:rPr lang="en"/>
              <a:t>- when I tried to do this just by plotting and looking at the data, I felt that I was making arbitrary decisions on what seems attentive to me. By using the thresholding function I can see the percentage looking to </a:t>
            </a:r>
            <a:endParaRPr/>
          </a:p>
          <a:p>
            <a:pPr indent="0" lvl="0" marL="45720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21409ca54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21409ca54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Great pic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13a1795cc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13a1795cc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11c51a0a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11c51a0a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13a1795cc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213a1795cc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76275"/>
            <a:ext cx="8520600" cy="939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VisualEyes</a:t>
            </a:r>
            <a:endParaRPr/>
          </a:p>
        </p:txBody>
      </p:sp>
      <p:sp>
        <p:nvSpPr>
          <p:cNvPr id="55" name="Google Shape;55;p13"/>
          <p:cNvSpPr txBox="1"/>
          <p:nvPr>
            <p:ph idx="1" type="subTitle"/>
          </p:nvPr>
        </p:nvSpPr>
        <p:spPr>
          <a:xfrm>
            <a:off x="311700" y="4264225"/>
            <a:ext cx="85206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Lydia Zhang, Brenda Qui, Bahar Sener, McKenzie Hagen</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 name="Google Shape;57;p13"/>
          <p:cNvSpPr txBox="1"/>
          <p:nvPr>
            <p:ph idx="1" type="subTitle"/>
          </p:nvPr>
        </p:nvSpPr>
        <p:spPr>
          <a:xfrm>
            <a:off x="500550" y="27152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Visualization of eyetracking data for quality control</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3" name="Google Shape;63;p14"/>
          <p:cNvSpPr txBox="1"/>
          <p:nvPr>
            <p:ph type="title"/>
          </p:nvPr>
        </p:nvSpPr>
        <p:spPr>
          <a:xfrm>
            <a:off x="311700" y="3048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Why we developed </a:t>
            </a:r>
            <a:r>
              <a:rPr lang="en" sz="2500"/>
              <a:t>VisualEyes</a:t>
            </a:r>
            <a:endParaRPr sz="2500"/>
          </a:p>
        </p:txBody>
      </p:sp>
      <p:sp>
        <p:nvSpPr>
          <p:cNvPr id="64" name="Google Shape;64;p14"/>
          <p:cNvSpPr txBox="1"/>
          <p:nvPr>
            <p:ph idx="1" type="body"/>
          </p:nvPr>
        </p:nvSpPr>
        <p:spPr>
          <a:xfrm>
            <a:off x="473750" y="929425"/>
            <a:ext cx="5343000" cy="40209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chemeClr val="dk1"/>
              </a:buClr>
              <a:buSzPts val="1800"/>
              <a:buChar char="●"/>
            </a:pPr>
            <a:r>
              <a:rPr lang="en">
                <a:solidFill>
                  <a:schemeClr val="dk1"/>
                </a:solidFill>
              </a:rPr>
              <a:t>Eye trackers </a:t>
            </a:r>
            <a:r>
              <a:rPr lang="en">
                <a:solidFill>
                  <a:schemeClr val="dk1"/>
                </a:solidFill>
              </a:rPr>
              <a:t>often </a:t>
            </a:r>
            <a:r>
              <a:rPr lang="en">
                <a:solidFill>
                  <a:schemeClr val="dk1"/>
                </a:solidFill>
              </a:rPr>
              <a:t>come with</a:t>
            </a:r>
            <a:r>
              <a:rPr lang="en">
                <a:solidFill>
                  <a:schemeClr val="dk1"/>
                </a:solidFill>
              </a:rPr>
              <a:t> proprietary, opaque, GUI-based software to visualize, group, process and report gaze data</a:t>
            </a:r>
            <a:endParaRPr>
              <a:solidFill>
                <a:schemeClr val="dk1"/>
              </a:solidFill>
            </a:endParaRPr>
          </a:p>
          <a:p>
            <a:pPr indent="-342900" lvl="0" marL="457200" rtl="0" algn="l">
              <a:lnSpc>
                <a:spcPct val="130000"/>
              </a:lnSpc>
              <a:spcBef>
                <a:spcPts val="0"/>
              </a:spcBef>
              <a:spcAft>
                <a:spcPts val="0"/>
              </a:spcAft>
              <a:buClr>
                <a:schemeClr val="dk1"/>
              </a:buClr>
              <a:buSzPts val="1800"/>
              <a:buChar char="●"/>
            </a:pPr>
            <a:r>
              <a:rPr b="1" lang="en">
                <a:solidFill>
                  <a:schemeClr val="dk1"/>
                </a:solidFill>
              </a:rPr>
              <a:t>VisualEyes</a:t>
            </a:r>
            <a:r>
              <a:rPr lang="en">
                <a:solidFill>
                  <a:schemeClr val="dk1"/>
                </a:solidFill>
              </a:rPr>
              <a:t> allows you to achieve all of the above, AND visualize data recorded with eye trackers</a:t>
            </a:r>
            <a:r>
              <a:rPr lang="en">
                <a:solidFill>
                  <a:schemeClr val="dk1"/>
                </a:solidFill>
              </a:rPr>
              <a:t> for:</a:t>
            </a:r>
            <a:endParaRPr>
              <a:solidFill>
                <a:schemeClr val="dk1"/>
              </a:solidFill>
            </a:endParaRPr>
          </a:p>
          <a:p>
            <a:pPr indent="-330200" lvl="1" marL="914400" rtl="0" algn="l">
              <a:lnSpc>
                <a:spcPct val="130000"/>
              </a:lnSpc>
              <a:spcBef>
                <a:spcPts val="0"/>
              </a:spcBef>
              <a:spcAft>
                <a:spcPts val="0"/>
              </a:spcAft>
              <a:buClr>
                <a:schemeClr val="dk1"/>
              </a:buClr>
              <a:buSzPts val="1600"/>
              <a:buChar char="○"/>
            </a:pPr>
            <a:r>
              <a:rPr b="1" lang="en" sz="1600">
                <a:solidFill>
                  <a:schemeClr val="dk1"/>
                </a:solidFill>
              </a:rPr>
              <a:t>Between-run</a:t>
            </a:r>
            <a:r>
              <a:rPr b="1" lang="en" sz="1600">
                <a:solidFill>
                  <a:schemeClr val="dk1"/>
                </a:solidFill>
              </a:rPr>
              <a:t> Quality Control</a:t>
            </a:r>
            <a:r>
              <a:rPr lang="en" sz="1600">
                <a:solidFill>
                  <a:schemeClr val="dk1"/>
                </a:solidFill>
              </a:rPr>
              <a:t>: efficient assessment of eye-tracking data between experiment runs</a:t>
            </a:r>
            <a:endParaRPr sz="1600">
              <a:solidFill>
                <a:schemeClr val="dk1"/>
              </a:solidFill>
            </a:endParaRPr>
          </a:p>
          <a:p>
            <a:pPr indent="-330200" lvl="1" marL="914400" rtl="0" algn="l">
              <a:lnSpc>
                <a:spcPct val="130000"/>
              </a:lnSpc>
              <a:spcBef>
                <a:spcPts val="0"/>
              </a:spcBef>
              <a:spcAft>
                <a:spcPts val="0"/>
              </a:spcAft>
              <a:buClr>
                <a:schemeClr val="dk1"/>
              </a:buClr>
              <a:buSzPts val="1600"/>
              <a:buChar char="○"/>
            </a:pPr>
            <a:r>
              <a:rPr b="1" lang="en" sz="1600">
                <a:solidFill>
                  <a:schemeClr val="dk1"/>
                </a:solidFill>
              </a:rPr>
              <a:t>Post-Hoc Quality Control</a:t>
            </a:r>
            <a:r>
              <a:rPr lang="en" sz="1600">
                <a:solidFill>
                  <a:schemeClr val="dk1"/>
                </a:solidFill>
              </a:rPr>
              <a:t>: review data after experiment to inform exclusion criteria</a:t>
            </a:r>
            <a:endParaRPr sz="1600">
              <a:solidFill>
                <a:schemeClr val="dk1"/>
              </a:solidFill>
            </a:endParaRPr>
          </a:p>
          <a:p>
            <a:pPr indent="0" lvl="0" marL="0" rtl="0" algn="l">
              <a:lnSpc>
                <a:spcPct val="130000"/>
              </a:lnSpc>
              <a:spcBef>
                <a:spcPts val="0"/>
              </a:spcBef>
              <a:spcAft>
                <a:spcPts val="1200"/>
              </a:spcAft>
              <a:buNone/>
            </a:pPr>
            <a:r>
              <a:t/>
            </a:r>
            <a:endParaRPr sz="1895">
              <a:solidFill>
                <a:schemeClr val="dk1"/>
              </a:solidFill>
            </a:endParaRPr>
          </a:p>
        </p:txBody>
      </p:sp>
      <p:pic>
        <p:nvPicPr>
          <p:cNvPr descr="Data Viewer Eye Tracking Software" id="65" name="Google Shape;65;p14"/>
          <p:cNvPicPr preferRelativeResize="0"/>
          <p:nvPr/>
        </p:nvPicPr>
        <p:blipFill>
          <a:blip r:embed="rId3">
            <a:alphaModFix/>
          </a:blip>
          <a:stretch>
            <a:fillRect/>
          </a:stretch>
        </p:blipFill>
        <p:spPr>
          <a:xfrm>
            <a:off x="5870750" y="462800"/>
            <a:ext cx="3120850" cy="1654717"/>
          </a:xfrm>
          <a:prstGeom prst="rect">
            <a:avLst/>
          </a:prstGeom>
          <a:noFill/>
          <a:ln>
            <a:noFill/>
          </a:ln>
        </p:spPr>
      </p:pic>
      <p:pic>
        <p:nvPicPr>
          <p:cNvPr id="66" name="Google Shape;66;p14"/>
          <p:cNvPicPr preferRelativeResize="0"/>
          <p:nvPr/>
        </p:nvPicPr>
        <p:blipFill>
          <a:blip r:embed="rId4">
            <a:alphaModFix/>
          </a:blip>
          <a:stretch>
            <a:fillRect/>
          </a:stretch>
        </p:blipFill>
        <p:spPr>
          <a:xfrm>
            <a:off x="6023150" y="2318375"/>
            <a:ext cx="2785050" cy="234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Use Case 1</a:t>
            </a:r>
            <a:endParaRPr/>
          </a:p>
        </p:txBody>
      </p:sp>
      <p:sp>
        <p:nvSpPr>
          <p:cNvPr id="73" name="Google Shape;73;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b="1" lang="en" sz="1800">
                <a:solidFill>
                  <a:srgbClr val="00FFFF"/>
                </a:solidFill>
              </a:rPr>
              <a:t>Vision Scientist</a:t>
            </a:r>
            <a:endParaRPr b="1" sz="1800">
              <a:solidFill>
                <a:srgbClr val="00FFFF"/>
              </a:solidFill>
            </a:endParaRPr>
          </a:p>
          <a:p>
            <a:pPr indent="-334327" lvl="0" marL="457200" rtl="0" algn="l">
              <a:lnSpc>
                <a:spcPct val="150000"/>
              </a:lnSpc>
              <a:spcBef>
                <a:spcPts val="1200"/>
              </a:spcBef>
              <a:spcAft>
                <a:spcPts val="0"/>
              </a:spcAft>
              <a:buClr>
                <a:schemeClr val="dk1"/>
              </a:buClr>
              <a:buSzPct val="100000"/>
              <a:buChar char="●"/>
            </a:pPr>
            <a:r>
              <a:rPr lang="en" sz="1800">
                <a:solidFill>
                  <a:schemeClr val="dk1"/>
                </a:solidFill>
              </a:rPr>
              <a:t>Vision scientists often collect multiple runs of gaze data in experiments requiring participants to fixate on specific screen locations. They need to quickly inspect data between runs to catch and address issues, ensuring future data isn’t compromised.</a:t>
            </a:r>
            <a:endParaRPr/>
          </a:p>
        </p:txBody>
      </p:sp>
      <p:pic>
        <p:nvPicPr>
          <p:cNvPr id="74" name="Google Shape;74;p15"/>
          <p:cNvPicPr preferRelativeResize="0"/>
          <p:nvPr/>
        </p:nvPicPr>
        <p:blipFill>
          <a:blip r:embed="rId3">
            <a:alphaModFix/>
          </a:blip>
          <a:stretch>
            <a:fillRect/>
          </a:stretch>
        </p:blipFill>
        <p:spPr>
          <a:xfrm>
            <a:off x="4572000" y="445025"/>
            <a:ext cx="4089974" cy="2220275"/>
          </a:xfrm>
          <a:prstGeom prst="rect">
            <a:avLst/>
          </a:prstGeom>
          <a:noFill/>
          <a:ln>
            <a:noFill/>
          </a:ln>
        </p:spPr>
      </p:pic>
      <p:sp>
        <p:nvSpPr>
          <p:cNvPr id="75" name="Google Shape;75;p15"/>
          <p:cNvSpPr txBox="1"/>
          <p:nvPr/>
        </p:nvSpPr>
        <p:spPr>
          <a:xfrm>
            <a:off x="4444563" y="2643675"/>
            <a:ext cx="42174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chemeClr val="lt2"/>
                </a:solidFill>
              </a:rPr>
              <a:t>SR Research, </a:t>
            </a:r>
            <a:r>
              <a:rPr lang="en" sz="900">
                <a:solidFill>
                  <a:schemeClr val="lt2"/>
                </a:solidFill>
              </a:rPr>
              <a:t>https://www.sr-research.com/eyelink-1000-plus/</a:t>
            </a:r>
            <a:endParaRPr sz="900">
              <a:solidFill>
                <a:schemeClr val="lt2"/>
              </a:solidFill>
            </a:endParaRPr>
          </a:p>
        </p:txBody>
      </p:sp>
      <p:pic>
        <p:nvPicPr>
          <p:cNvPr id="76" name="Google Shape;76;p15"/>
          <p:cNvPicPr preferRelativeResize="0"/>
          <p:nvPr/>
        </p:nvPicPr>
        <p:blipFill>
          <a:blip r:embed="rId4">
            <a:alphaModFix/>
          </a:blip>
          <a:stretch>
            <a:fillRect/>
          </a:stretch>
        </p:blipFill>
        <p:spPr>
          <a:xfrm>
            <a:off x="5310238" y="2982450"/>
            <a:ext cx="2765875" cy="2074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Use Case 2</a:t>
            </a:r>
            <a:endParaRPr/>
          </a:p>
        </p:txBody>
      </p:sp>
      <p:sp>
        <p:nvSpPr>
          <p:cNvPr id="82" name="Google Shape;82;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650">
                <a:solidFill>
                  <a:srgbClr val="00FFFF"/>
                </a:solidFill>
              </a:rPr>
              <a:t>Developmental Research Scientist</a:t>
            </a:r>
            <a:endParaRPr b="1" sz="1650">
              <a:solidFill>
                <a:srgbClr val="00FFFF"/>
              </a:solidFill>
            </a:endParaRPr>
          </a:p>
          <a:p>
            <a:pPr indent="-333375" lvl="0" marL="457200" rtl="0" algn="l">
              <a:lnSpc>
                <a:spcPct val="150000"/>
              </a:lnSpc>
              <a:spcBef>
                <a:spcPts val="1200"/>
              </a:spcBef>
              <a:spcAft>
                <a:spcPts val="0"/>
              </a:spcAft>
              <a:buClr>
                <a:schemeClr val="dk1"/>
              </a:buClr>
              <a:buSzPts val="1650"/>
              <a:buChar char="●"/>
            </a:pPr>
            <a:r>
              <a:rPr lang="en" sz="1650">
                <a:solidFill>
                  <a:schemeClr val="dk1"/>
                </a:solidFill>
              </a:rPr>
              <a:t>Children are less likely to follow experimental instructions, and sessions must be quick. While in-session quality controls are less needed, developmental researchers rely on post-hoc analysis to identify outliers in looking behavior.</a:t>
            </a:r>
            <a:endParaRPr/>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4" name="Google Shape;84;p16"/>
          <p:cNvPicPr preferRelativeResize="0"/>
          <p:nvPr/>
        </p:nvPicPr>
        <p:blipFill>
          <a:blip r:embed="rId3">
            <a:alphaModFix/>
          </a:blip>
          <a:stretch>
            <a:fillRect/>
          </a:stretch>
        </p:blipFill>
        <p:spPr>
          <a:xfrm>
            <a:off x="4493550" y="445025"/>
            <a:ext cx="4527600" cy="1886500"/>
          </a:xfrm>
          <a:prstGeom prst="rect">
            <a:avLst/>
          </a:prstGeom>
          <a:noFill/>
          <a:ln>
            <a:noFill/>
          </a:ln>
        </p:spPr>
      </p:pic>
      <p:sp>
        <p:nvSpPr>
          <p:cNvPr id="85" name="Google Shape;85;p16"/>
          <p:cNvSpPr txBox="1"/>
          <p:nvPr/>
        </p:nvSpPr>
        <p:spPr>
          <a:xfrm>
            <a:off x="4803750" y="2331525"/>
            <a:ext cx="4217400" cy="316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chemeClr val="lt2"/>
                </a:solidFill>
              </a:rPr>
              <a:t>SR Research, https://www.sr-research.com/solutions/developmental-solutions/</a:t>
            </a:r>
            <a:endParaRPr sz="900">
              <a:solidFill>
                <a:schemeClr val="lt2"/>
              </a:solidFill>
            </a:endParaRPr>
          </a:p>
        </p:txBody>
      </p:sp>
      <p:pic>
        <p:nvPicPr>
          <p:cNvPr id="86" name="Google Shape;86;p16"/>
          <p:cNvPicPr preferRelativeResize="0"/>
          <p:nvPr/>
        </p:nvPicPr>
        <p:blipFill>
          <a:blip r:embed="rId4">
            <a:alphaModFix/>
          </a:blip>
          <a:stretch>
            <a:fillRect/>
          </a:stretch>
        </p:blipFill>
        <p:spPr>
          <a:xfrm>
            <a:off x="4417350" y="2975800"/>
            <a:ext cx="2310200" cy="1593075"/>
          </a:xfrm>
          <a:prstGeom prst="rect">
            <a:avLst/>
          </a:prstGeom>
          <a:noFill/>
          <a:ln>
            <a:noFill/>
          </a:ln>
        </p:spPr>
      </p:pic>
      <p:pic>
        <p:nvPicPr>
          <p:cNvPr id="87" name="Google Shape;87;p16"/>
          <p:cNvPicPr preferRelativeResize="0"/>
          <p:nvPr/>
        </p:nvPicPr>
        <p:blipFill>
          <a:blip r:embed="rId5">
            <a:alphaModFix/>
          </a:blip>
          <a:stretch>
            <a:fillRect/>
          </a:stretch>
        </p:blipFill>
        <p:spPr>
          <a:xfrm>
            <a:off x="6803749" y="2978965"/>
            <a:ext cx="2310200" cy="15867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Technology - Eyelinkio and SR Research Developers Kit</a:t>
            </a:r>
            <a:endParaRPr/>
          </a:p>
          <a:p>
            <a:pPr indent="0" lvl="0" marL="0" rtl="0" algn="l">
              <a:spcBef>
                <a:spcPts val="0"/>
              </a:spcBef>
              <a:spcAft>
                <a:spcPts val="0"/>
              </a:spcAft>
              <a:buNone/>
            </a:pPr>
            <a:r>
              <a:t/>
            </a:r>
            <a:endParaRPr/>
          </a:p>
        </p:txBody>
      </p:sp>
      <p:sp>
        <p:nvSpPr>
          <p:cNvPr id="93" name="Google Shape;93;p17"/>
          <p:cNvSpPr txBox="1"/>
          <p:nvPr>
            <p:ph idx="1" type="body"/>
          </p:nvPr>
        </p:nvSpPr>
        <p:spPr>
          <a:xfrm>
            <a:off x="311700" y="1132275"/>
            <a:ext cx="8520600" cy="3416400"/>
          </a:xfrm>
          <a:prstGeom prst="rect">
            <a:avLst/>
          </a:prstGeom>
        </p:spPr>
        <p:txBody>
          <a:bodyPr anchorCtr="0" anchor="t" bIns="91425" lIns="91425" spcFirstLastPara="1" rIns="91425" wrap="square" tIns="91425">
            <a:normAutofit fontScale="92500"/>
          </a:bodyPr>
          <a:lstStyle/>
          <a:p>
            <a:pPr indent="0" lvl="0" marL="457200" rtl="0" algn="l">
              <a:lnSpc>
                <a:spcPct val="150000"/>
              </a:lnSpc>
              <a:spcBef>
                <a:spcPts val="0"/>
              </a:spcBef>
              <a:spcAft>
                <a:spcPts val="0"/>
              </a:spcAft>
              <a:buNone/>
            </a:pPr>
            <a:r>
              <a:rPr b="1" lang="en" sz="2350">
                <a:solidFill>
                  <a:srgbClr val="00FFFF"/>
                </a:solidFill>
              </a:rPr>
              <a:t>SR Research Developers Kit</a:t>
            </a:r>
            <a:endParaRPr b="1" sz="2350">
              <a:solidFill>
                <a:srgbClr val="00FFFF"/>
              </a:solidFill>
            </a:endParaRPr>
          </a:p>
          <a:p>
            <a:pPr indent="-349011" lvl="1" marL="914400" rtl="0" algn="l">
              <a:lnSpc>
                <a:spcPct val="150000"/>
              </a:lnSpc>
              <a:spcBef>
                <a:spcPts val="1200"/>
              </a:spcBef>
              <a:spcAft>
                <a:spcPts val="0"/>
              </a:spcAft>
              <a:buClr>
                <a:schemeClr val="dk1"/>
              </a:buClr>
              <a:buSzPct val="100000"/>
              <a:buChar char="○"/>
            </a:pPr>
            <a:r>
              <a:rPr lang="en" sz="2050">
                <a:solidFill>
                  <a:schemeClr val="dk1"/>
                </a:solidFill>
              </a:rPr>
              <a:t>C Libraries provided by SR Research for working with proprietary “Eyelink Data Format” data output by the eye tracker;</a:t>
            </a:r>
            <a:endParaRPr sz="2050">
              <a:solidFill>
                <a:schemeClr val="dk1"/>
              </a:solidFill>
            </a:endParaRPr>
          </a:p>
          <a:p>
            <a:pPr indent="0" lvl="0" marL="457200" rtl="0" algn="l">
              <a:lnSpc>
                <a:spcPct val="150000"/>
              </a:lnSpc>
              <a:spcBef>
                <a:spcPts val="1200"/>
              </a:spcBef>
              <a:spcAft>
                <a:spcPts val="0"/>
              </a:spcAft>
              <a:buNone/>
            </a:pPr>
            <a:r>
              <a:rPr b="1" lang="en" sz="2350">
                <a:solidFill>
                  <a:srgbClr val="00FFFF"/>
                </a:solidFill>
              </a:rPr>
              <a:t>Eyelinkio </a:t>
            </a:r>
            <a:endParaRPr b="1" sz="2350">
              <a:solidFill>
                <a:srgbClr val="00FFFF"/>
              </a:solidFill>
            </a:endParaRPr>
          </a:p>
          <a:p>
            <a:pPr indent="-349011" lvl="1" marL="914400" rtl="0" algn="l">
              <a:lnSpc>
                <a:spcPct val="150000"/>
              </a:lnSpc>
              <a:spcBef>
                <a:spcPts val="1200"/>
              </a:spcBef>
              <a:spcAft>
                <a:spcPts val="0"/>
              </a:spcAft>
              <a:buClr>
                <a:schemeClr val="dk1"/>
              </a:buClr>
              <a:buSzPct val="100000"/>
              <a:buChar char="○"/>
            </a:pPr>
            <a:r>
              <a:rPr lang="en" sz="2050">
                <a:solidFill>
                  <a:schemeClr val="dk1"/>
                </a:solidFill>
              </a:rPr>
              <a:t>Open source “alpha”-stage Python package with wrapper functions around SR Research Developers Kit </a:t>
            </a:r>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Challenges</a:t>
            </a:r>
            <a:endParaRPr/>
          </a:p>
        </p:txBody>
      </p:sp>
      <p:sp>
        <p:nvSpPr>
          <p:cNvPr id="100" name="Google Shape;100;p18"/>
          <p:cNvSpPr txBox="1"/>
          <p:nvPr>
            <p:ph idx="1" type="body"/>
          </p:nvPr>
        </p:nvSpPr>
        <p:spPr>
          <a:xfrm>
            <a:off x="311700" y="1373400"/>
            <a:ext cx="8520600" cy="2749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SR Research Developers Kit must be downloaded from login-protected forums, and install instructions vary significantly  by OS</a:t>
            </a:r>
            <a:endParaRPr>
              <a:solidFill>
                <a:schemeClr val="dk1"/>
              </a:solidFill>
            </a:endParaRPr>
          </a:p>
          <a:p>
            <a:pPr indent="-342900" lvl="1" marL="914400" rtl="0" algn="l">
              <a:lnSpc>
                <a:spcPct val="150000"/>
              </a:lnSpc>
              <a:spcBef>
                <a:spcPts val="0"/>
              </a:spcBef>
              <a:spcAft>
                <a:spcPts val="0"/>
              </a:spcAft>
              <a:buClr>
                <a:schemeClr val="dk1"/>
              </a:buClr>
              <a:buSzPts val="1800"/>
              <a:buChar char="○"/>
            </a:pPr>
            <a:r>
              <a:rPr lang="en" sz="1800">
                <a:solidFill>
                  <a:schemeClr val="dk1"/>
                </a:solidFill>
              </a:rPr>
              <a:t>Resolved with more complicated Github Actions Workflow</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latin typeface="Courier New"/>
                <a:ea typeface="Courier New"/>
                <a:cs typeface="Courier New"/>
                <a:sym typeface="Courier New"/>
              </a:rPr>
              <a:t>eyelinkio </a:t>
            </a:r>
            <a:r>
              <a:rPr lang="en">
                <a:solidFill>
                  <a:schemeClr val="dk1"/>
                </a:solidFill>
              </a:rPr>
              <a:t>omits some trial information</a:t>
            </a:r>
            <a:endParaRPr>
              <a:solidFill>
                <a:schemeClr val="dk1"/>
              </a:solidFill>
            </a:endParaRPr>
          </a:p>
          <a:p>
            <a:pPr indent="-342900" lvl="1" marL="914400" rtl="0" algn="l">
              <a:lnSpc>
                <a:spcPct val="150000"/>
              </a:lnSpc>
              <a:spcBef>
                <a:spcPts val="0"/>
              </a:spcBef>
              <a:spcAft>
                <a:spcPts val="0"/>
              </a:spcAft>
              <a:buClr>
                <a:schemeClr val="dk1"/>
              </a:buClr>
              <a:buSzPts val="1800"/>
              <a:buChar char="○"/>
            </a:pPr>
            <a:r>
              <a:rPr lang="en" sz="1800">
                <a:solidFill>
                  <a:schemeClr val="dk1"/>
                </a:solidFill>
              </a:rPr>
              <a:t>Resolved by adding that feature to </a:t>
            </a:r>
            <a:r>
              <a:rPr lang="en" sz="1800">
                <a:solidFill>
                  <a:schemeClr val="dk1"/>
                </a:solidFill>
                <a:latin typeface="Courier New"/>
                <a:ea typeface="Courier New"/>
                <a:cs typeface="Courier New"/>
                <a:sym typeface="Courier New"/>
              </a:rPr>
              <a:t>eyelinkio</a:t>
            </a:r>
            <a:r>
              <a:rPr lang="en" sz="1800">
                <a:solidFill>
                  <a:schemeClr val="dk1"/>
                </a:solidFill>
              </a:rPr>
              <a:t> ourselves (PR pending) </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 sz="1800">
                <a:solidFill>
                  <a:schemeClr val="dk1"/>
                </a:solidFill>
              </a:rPr>
              <a:t>Discovered discrepancy between trial information extracted by SR Research Eyelink EDF Access API vs. Data Viewer.</a:t>
            </a:r>
            <a:endParaRPr sz="1800"/>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Resolve trial information </a:t>
            </a:r>
            <a:r>
              <a:rPr lang="en">
                <a:solidFill>
                  <a:schemeClr val="dk1"/>
                </a:solidFill>
              </a:rPr>
              <a:t>discrepancy</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Object oriented programming for efficiency</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Avoid giving the same information (e.g. screen dimensions) to every </a:t>
            </a:r>
            <a:r>
              <a:rPr lang="en">
                <a:solidFill>
                  <a:schemeClr val="dk1"/>
                </a:solidFill>
              </a:rPr>
              <a:t>single function</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Supports more data</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Currently supports only samples and fixations, where each data point has one pair of coordinates; other data, for example saccades, has multiple pairs of coordinates → ideas for visualization?</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Support more eye tracker vendors, like Tobii</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Continuous integration on operating systems other than MacOS</a:t>
            </a:r>
            <a:endParaRPr>
              <a:solidFill>
                <a:schemeClr val="dk1"/>
              </a:solidFill>
            </a:endParaRPr>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