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QLCqd4Ltyd90wXi6GYGIHqveO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8afe0ee7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8afe0ee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25301908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2530190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25301908d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25301908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25301908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2530190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25301908d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25301908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87ca1549c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087ca1549c_5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25301908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2530190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25301908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2530190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25301908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2530190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Navigate the NYC Airbnb Law - Shared Economy Tax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393300" y="4549725"/>
            <a:ext cx="11436900" cy="2080500"/>
          </a:xfrm>
          <a:prstGeom prst="rect">
            <a:avLst/>
          </a:prstGeom>
          <a:solidFill>
            <a:srgbClr val="404040">
              <a:alpha val="92941"/>
            </a:srgbClr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542544" y="4754880"/>
            <a:ext cx="11137392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alibri"/>
              <a:buNone/>
            </a:pPr>
            <a:r>
              <a:rPr lang="en-US" sz="7000">
                <a:solidFill>
                  <a:schemeClr val="lt1"/>
                </a:solidFill>
              </a:rPr>
              <a:t>NYC Airbnb Data Analysis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858975" y="5815569"/>
            <a:ext cx="10529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0" i="0" lang="en-US"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Brenda Wardhaugh, Gurpreet Singh Dhameja, Lin Haoyue &amp; Anna Puzinovici</a:t>
            </a:r>
            <a:endParaRPr sz="2600">
              <a:solidFill>
                <a:schemeClr val="lt1"/>
              </a:solidFill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2209800" y="574243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971550" y="2317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 there any </a:t>
            </a:r>
            <a:r>
              <a:rPr lang="en-US"/>
              <a:t>noticeable</a:t>
            </a:r>
            <a:r>
              <a:rPr lang="en-US"/>
              <a:t> difference of traffic among different neighborhoods and why? </a:t>
            </a:r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709875"/>
            <a:ext cx="7463402" cy="47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7944100" y="1772550"/>
            <a:ext cx="3981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There is a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noticeable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difference in prices among different areas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The average price in Manhattan is significantly higher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than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other areas with a price of $196.87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This shows that this area is more upscale and expensive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8afe0ee76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of Reviews per Area </a:t>
            </a:r>
            <a:endParaRPr/>
          </a:p>
        </p:txBody>
      </p:sp>
      <p:pic>
        <p:nvPicPr>
          <p:cNvPr id="163" name="Google Shape;163;g208afe0ee7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00" y="1690825"/>
            <a:ext cx="7479590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08afe0ee76_0_5"/>
          <p:cNvSpPr txBox="1"/>
          <p:nvPr/>
        </p:nvSpPr>
        <p:spPr>
          <a:xfrm>
            <a:off x="8096500" y="1715400"/>
            <a:ext cx="36957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Staten island has the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number of reviews with an average of 30.9, this could be due to the area’s popularity among travellers, and the quality of listings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Interestingly, Manhattan doesn’t have that much reviews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f25301908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5" y="1198250"/>
            <a:ext cx="4555600" cy="54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f25301908d_0_0"/>
          <p:cNvSpPr txBox="1"/>
          <p:nvPr/>
        </p:nvSpPr>
        <p:spPr>
          <a:xfrm>
            <a:off x="348425" y="0"/>
            <a:ext cx="9824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neighbours In Each group 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f25301908d_0_0"/>
          <p:cNvSpPr txBox="1"/>
          <p:nvPr/>
        </p:nvSpPr>
        <p:spPr>
          <a:xfrm>
            <a:off x="5387825" y="1555150"/>
            <a:ext cx="6620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 Wadsworth, tops the table which is located in Staten Island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price of $800. This could be due to the availability throughout the year.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Neponsit was most popular in Queens with the pricing of $275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were minor price difference between Sea Gate, Riverdale and Tribeca as they are part of Brooklyn, Bronx and Manhattan respectively.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1f25301908d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625" y="1028700"/>
            <a:ext cx="96012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f25301908d_0_56"/>
          <p:cNvSpPr txBox="1"/>
          <p:nvPr/>
        </p:nvSpPr>
        <p:spPr>
          <a:xfrm>
            <a:off x="1070775" y="0"/>
            <a:ext cx="9824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York City Longitude and Latitude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1f25301908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38" y="1257825"/>
            <a:ext cx="10846724" cy="54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f25301908d_0_5"/>
          <p:cNvSpPr txBox="1"/>
          <p:nvPr/>
        </p:nvSpPr>
        <p:spPr>
          <a:xfrm>
            <a:off x="0" y="0"/>
            <a:ext cx="12126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New York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1f25301908d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950" y="0"/>
            <a:ext cx="124248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411480" y="803564"/>
            <a:ext cx="4631575" cy="1272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Table of Contents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11479" y="2688336"/>
            <a:ext cx="4498848" cy="3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907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ct val="100000"/>
              <a:buFont typeface="Calibri"/>
              <a:buAutoNum type="arabicPeriod"/>
            </a:pPr>
            <a:r>
              <a:rPr b="0" i="0" lang="en-US" sz="20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Neighbourhood Group</a:t>
            </a:r>
            <a:endParaRPr/>
          </a:p>
          <a:p>
            <a:pPr indent="-2190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Font typeface="Calibri"/>
              <a:buAutoNum type="arabicPeriod"/>
            </a:pPr>
            <a:r>
              <a:rPr b="0" i="0" lang="en-US" sz="20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Room Types</a:t>
            </a:r>
            <a:endParaRPr/>
          </a:p>
          <a:p>
            <a:pPr indent="-2190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Font typeface="Calibri"/>
              <a:buAutoNum type="arabicPeriod"/>
            </a:pPr>
            <a:r>
              <a:rPr b="0" i="0" lang="en-US" sz="20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Listing vs Neighbourhood</a:t>
            </a:r>
            <a:endParaRPr b="0" i="0" sz="20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190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Font typeface="Calibri"/>
              <a:buAutoNum type="arabicPeriod"/>
            </a:pPr>
            <a:r>
              <a:rPr b="0" i="0" lang="en-US" sz="20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Room type vs Price ( Lin &amp; Gurpreet) bar Graph + Boxplot</a:t>
            </a:r>
            <a:endParaRPr/>
          </a:p>
          <a:p>
            <a:pPr indent="-2190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Font typeface="Calibri"/>
              <a:buAutoNum type="arabicPeriod"/>
            </a:pPr>
            <a:r>
              <a:rPr b="0" i="0" lang="en-US" sz="20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Avg Pricing listed by Area</a:t>
            </a:r>
            <a:endParaRPr/>
          </a:p>
          <a:p>
            <a:pPr indent="-2190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Font typeface="Calibri"/>
              <a:buAutoNum type="arabicPeriod"/>
            </a:pPr>
            <a:r>
              <a:rPr b="0" i="0" lang="en-US" sz="20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Avg No. of Reviews by Area</a:t>
            </a:r>
            <a:endParaRPr b="0" i="0" sz="20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190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Font typeface="Lato"/>
              <a:buAutoNum type="arabicPeriod"/>
            </a:pPr>
            <a:r>
              <a:rPr lang="en-US" sz="20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Reviews Year wise</a:t>
            </a:r>
            <a:endParaRPr sz="20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190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Font typeface="Calibri"/>
              <a:buAutoNum type="arabicPeriod"/>
            </a:pPr>
            <a:r>
              <a:rPr b="0" i="0" lang="en-US" sz="20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Top Neighbour</a:t>
            </a:r>
            <a:endParaRPr b="0" i="0" sz="20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190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Font typeface="Calibri"/>
              <a:buAutoNum type="arabicPeriod"/>
            </a:pPr>
            <a:r>
              <a:rPr b="0" i="0" lang="en-US" sz="20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Longitude Latitude (scatter graph)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pic>
        <p:nvPicPr>
          <p:cNvPr descr="New York City Airbnb Open Data | Kaggle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1" t="377"/>
          <a:stretch/>
        </p:blipFill>
        <p:spPr>
          <a:xfrm>
            <a:off x="5308052" y="10"/>
            <a:ext cx="6883948" cy="6857990"/>
          </a:xfrm>
          <a:custGeom>
            <a:rect b="b" l="l" r="r" t="t"/>
            <a:pathLst>
              <a:path extrusionOk="0" h="6858000" w="6883948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ln>
            <a:noFill/>
          </a:ln>
          <a:effectLst>
            <a:outerShdw blurRad="50800" rotWithShape="0" algn="r" dir="10800000" dist="38100">
              <a:srgbClr val="D8D8D8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3062"/>
            <a:ext cx="6188301" cy="58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675" y="1234375"/>
            <a:ext cx="6188301" cy="4864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213850" y="41375"/>
            <a:ext cx="576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Which neighbourhoods have the most airbnb’s?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707075" y="533975"/>
            <a:ext cx="504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Which Room Type is the Most Popular?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idx="1" type="subTitle"/>
          </p:nvPr>
        </p:nvSpPr>
        <p:spPr>
          <a:xfrm>
            <a:off x="585225" y="328500"/>
            <a:ext cx="111618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600"/>
              <a:t>Within each Neighbourhood which Type of room is the most popular amongst airbnb hosts?</a:t>
            </a:r>
            <a:endParaRPr b="1" sz="2600"/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00" y="1097250"/>
            <a:ext cx="7790675" cy="568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7089897" y="1006644"/>
            <a:ext cx="5102100" cy="4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93"/>
              <a:buFont typeface="Arial"/>
              <a:buNone/>
            </a:pPr>
            <a:r>
              <a:t/>
            </a:r>
            <a:endParaRPr sz="3245"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245">
                <a:latin typeface="Arial"/>
                <a:ea typeface="Arial"/>
                <a:cs typeface="Arial"/>
                <a:sym typeface="Arial"/>
              </a:rPr>
              <a:t>We have 2 attributes that we look at: Room Price and the Room Type. </a:t>
            </a:r>
            <a:endParaRPr b="1" sz="324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45"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245">
                <a:latin typeface="Arial"/>
                <a:ea typeface="Arial"/>
                <a:cs typeface="Arial"/>
                <a:sym typeface="Arial"/>
              </a:rPr>
              <a:t>We break down the price into different price group, for example $0 to $100, $100 to $200, $200 to $300 and etc.</a:t>
            </a:r>
            <a:endParaRPr b="1" sz="324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45"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245">
                <a:latin typeface="Arial"/>
                <a:ea typeface="Arial"/>
                <a:cs typeface="Arial"/>
                <a:sym typeface="Arial"/>
              </a:rPr>
              <a:t>By looking at the plot we can see that, Shared Room and Private Room has the most of the price range from $0 to $100. While Entire Home/Apt has the price range from $100 to $200</a:t>
            </a:r>
            <a:endParaRPr b="1" sz="3245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75" y="710100"/>
            <a:ext cx="7099250" cy="596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311075" y="46725"/>
            <a:ext cx="876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How does the Room Type Affect the Room Price?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87ca1549c_5_2"/>
          <p:cNvSpPr txBox="1"/>
          <p:nvPr/>
        </p:nvSpPr>
        <p:spPr>
          <a:xfrm>
            <a:off x="479250" y="177525"/>
            <a:ext cx="88173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Pie</a:t>
            </a:r>
            <a:r>
              <a:rPr b="1" lang="en-US" sz="2700">
                <a:solidFill>
                  <a:schemeClr val="dk1"/>
                </a:solidFill>
              </a:rPr>
              <a:t> </a:t>
            </a:r>
            <a:r>
              <a:rPr b="1" lang="en-US" sz="3100">
                <a:solidFill>
                  <a:schemeClr val="dk1"/>
                </a:solidFill>
              </a:rPr>
              <a:t>Plot </a:t>
            </a:r>
            <a:r>
              <a:rPr b="1" lang="en-US" sz="2700">
                <a:solidFill>
                  <a:schemeClr val="dk1"/>
                </a:solidFill>
              </a:rPr>
              <a:t>for</a:t>
            </a:r>
            <a:r>
              <a:rPr b="1" lang="en-US" sz="3100">
                <a:solidFill>
                  <a:schemeClr val="dk1"/>
                </a:solidFill>
              </a:rPr>
              <a:t> each of the Room Type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25" name="Google Shape;125;g2087ca1549c_5_2"/>
          <p:cNvSpPr txBox="1"/>
          <p:nvPr/>
        </p:nvSpPr>
        <p:spPr>
          <a:xfrm>
            <a:off x="613225" y="4824000"/>
            <a:ext cx="111558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We can see that 80% of the private room and 90% of the shared room also has the price range of $0 to $100, while 71% of the entire room/apt have the price range of $100 to $300.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We can see that shared room has the least price and entire room/apt has the more price.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/>
          </a:p>
        </p:txBody>
      </p:sp>
      <p:pic>
        <p:nvPicPr>
          <p:cNvPr id="126" name="Google Shape;126;g2087ca1549c_5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0813"/>
            <a:ext cx="4547601" cy="35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087ca1549c_5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900" y="940826"/>
            <a:ext cx="4252750" cy="344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087ca1549c_5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2675" y="940825"/>
            <a:ext cx="3999325" cy="33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f25301908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75" y="152400"/>
            <a:ext cx="6356600" cy="65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f25301908d_0_24"/>
          <p:cNvSpPr txBox="1"/>
          <p:nvPr/>
        </p:nvSpPr>
        <p:spPr>
          <a:xfrm>
            <a:off x="6696525" y="1028275"/>
            <a:ext cx="52518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Mean price for private room and shared room can be seen below $100.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Whereas entire home/apt was bit expensive and cross $100 mean value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5" name="Google Shape;135;g1f25301908d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3331" y="4019625"/>
            <a:ext cx="4160975" cy="23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f25301908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88" y="794088"/>
            <a:ext cx="7579126" cy="39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f25301908d_0_18"/>
          <p:cNvSpPr txBox="1"/>
          <p:nvPr/>
        </p:nvSpPr>
        <p:spPr>
          <a:xfrm>
            <a:off x="0" y="0"/>
            <a:ext cx="12228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Reviews Year Wise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f25301908d_0_18"/>
          <p:cNvSpPr txBox="1"/>
          <p:nvPr/>
        </p:nvSpPr>
        <p:spPr>
          <a:xfrm>
            <a:off x="504150" y="5011825"/>
            <a:ext cx="111837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reviews were increased with the passage of time.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graphs depicts, we can see immense growth from year 2014 till 2019.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year we can see growth of almost 1k from each year 2012 to 2018 and 2019 marked as the highest number of reviews received 25000.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1f25301908d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725" y="1385163"/>
            <a:ext cx="4272275" cy="27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25301908d_0_10"/>
          <p:cNvSpPr txBox="1"/>
          <p:nvPr/>
        </p:nvSpPr>
        <p:spPr>
          <a:xfrm>
            <a:off x="0" y="0"/>
            <a:ext cx="12192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Hosts in New York City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f25301908d_0_10"/>
          <p:cNvSpPr txBox="1"/>
          <p:nvPr/>
        </p:nvSpPr>
        <p:spPr>
          <a:xfrm>
            <a:off x="504150" y="4987975"/>
            <a:ext cx="11183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hosts with total number of listings.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Michael tops the list with total 417 listings.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Jessica and Maria were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halfway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Michael’s listings.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f25301908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50" y="794100"/>
            <a:ext cx="11815676" cy="4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2023-02-14T00:29:49Z</dcterms:created>
  <dc:creator>brenda wardhaugh</dc:creator>
</cp:coreProperties>
</file>