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621C58-643C-4BDC-9B19-35C5102300CC}" type="datetimeFigureOut">
              <a:rPr lang="en-US" smtClean="0"/>
              <a:t>22-Apr-23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145255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621C58-643C-4BDC-9B19-35C5102300CC}" type="datetimeFigureOut">
              <a:rPr lang="en-US" smtClean="0"/>
              <a:t>22-Apr-23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218445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621C58-643C-4BDC-9B19-35C5102300CC}" type="datetimeFigureOut">
              <a:rPr lang="en-US" smtClean="0"/>
              <a:t>22-Apr-23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2561793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621C58-643C-4BDC-9B19-35C5102300CC}" type="datetimeFigureOut">
              <a:rPr lang="en-US" smtClean="0"/>
              <a:t>22-Apr-23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85FCC-7EE5-4CFE-B662-520074196FC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8576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621C58-643C-4BDC-9B19-35C5102300CC}" type="datetimeFigureOut">
              <a:rPr lang="en-US" smtClean="0"/>
              <a:t>22-Apr-23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155185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621C58-643C-4BDC-9B19-35C5102300CC}" type="datetimeFigureOut">
              <a:rPr lang="en-US" smtClean="0"/>
              <a:t>22-Apr-23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3419678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621C58-643C-4BDC-9B19-35C5102300CC}" type="datetimeFigureOut">
              <a:rPr lang="en-US" smtClean="0"/>
              <a:t>22-Apr-23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3853706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21C58-643C-4BDC-9B19-35C5102300CC}" type="datetimeFigureOut">
              <a:rPr lang="en-US" smtClean="0"/>
              <a:t>22-Apr-23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2430661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21C58-643C-4BDC-9B19-35C5102300CC}" type="datetimeFigureOut">
              <a:rPr lang="en-US" smtClean="0"/>
              <a:t>22-Apr-23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2796375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21C58-643C-4BDC-9B19-35C5102300CC}" type="datetimeFigureOut">
              <a:rPr lang="en-US" smtClean="0"/>
              <a:t>22-Apr-23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6193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21C58-643C-4BDC-9B19-35C5102300CC}" type="datetimeFigureOut">
              <a:rPr lang="en-US" smtClean="0"/>
              <a:t>22-Apr-23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391295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621C58-643C-4BDC-9B19-35C5102300CC}" type="datetimeFigureOut">
              <a:rPr lang="en-US" smtClean="0"/>
              <a:t>22-Apr-23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1685700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621C58-643C-4BDC-9B19-35C5102300CC}" type="datetimeFigureOut">
              <a:rPr lang="en-US" smtClean="0"/>
              <a:t>22-Apr-23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4299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621C58-643C-4BDC-9B19-35C5102300CC}" type="datetimeFigureOut">
              <a:rPr lang="en-US" smtClean="0"/>
              <a:t>22-Apr-23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399419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21C58-643C-4BDC-9B19-35C5102300CC}" type="datetimeFigureOut">
              <a:rPr lang="en-US" smtClean="0"/>
              <a:t>22-Apr-23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1746744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621C58-643C-4BDC-9B19-35C5102300CC}" type="datetimeFigureOut">
              <a:rPr lang="en-US" smtClean="0"/>
              <a:t>22-Apr-23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1967516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621C58-643C-4BDC-9B19-35C5102300CC}" type="datetimeFigureOut">
              <a:rPr lang="en-US" smtClean="0"/>
              <a:t>22-Apr-23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85FCC-7EE5-4CFE-B662-520074196FC2}" type="slidenum">
              <a:rPr lang="en-US" smtClean="0"/>
              <a:t>‹#›</a:t>
            </a:fld>
            <a:endParaRPr lang="en-US"/>
          </a:p>
        </p:txBody>
      </p:sp>
    </p:spTree>
    <p:extLst>
      <p:ext uri="{BB962C8B-B14F-4D97-AF65-F5344CB8AC3E}">
        <p14:creationId xmlns:p14="http://schemas.microsoft.com/office/powerpoint/2010/main" val="312622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8621C58-643C-4BDC-9B19-35C5102300CC}" type="datetimeFigureOut">
              <a:rPr lang="en-US" smtClean="0"/>
              <a:t>22-Apr-23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4D85FCC-7EE5-4CFE-B662-520074196FC2}" type="slidenum">
              <a:rPr lang="en-US" smtClean="0"/>
              <a:t>‹#›</a:t>
            </a:fld>
            <a:endParaRPr lang="en-US"/>
          </a:p>
        </p:txBody>
      </p:sp>
    </p:spTree>
    <p:extLst>
      <p:ext uri="{BB962C8B-B14F-4D97-AF65-F5344CB8AC3E}">
        <p14:creationId xmlns:p14="http://schemas.microsoft.com/office/powerpoint/2010/main" val="10070727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6773-9EDE-4E7D-8444-847D77606399}"/>
              </a:ext>
            </a:extLst>
          </p:cNvPr>
          <p:cNvSpPr>
            <a:spLocks noGrp="1"/>
          </p:cNvSpPr>
          <p:nvPr>
            <p:ph type="ctrTitle"/>
          </p:nvPr>
        </p:nvSpPr>
        <p:spPr/>
        <p:txBody>
          <a:bodyPr/>
          <a:lstStyle/>
          <a:p>
            <a:r>
              <a:rPr lang="en-US" dirty="0"/>
              <a:t>Network Security and its Role In Cyber Security</a:t>
            </a:r>
          </a:p>
        </p:txBody>
      </p:sp>
      <p:sp>
        <p:nvSpPr>
          <p:cNvPr id="3" name="Subtitle 2">
            <a:extLst>
              <a:ext uri="{FF2B5EF4-FFF2-40B4-BE49-F238E27FC236}">
                <a16:creationId xmlns:a16="http://schemas.microsoft.com/office/drawing/2014/main" id="{25BA9E5A-B6BD-40AD-9540-D4125924963D}"/>
              </a:ext>
            </a:extLst>
          </p:cNvPr>
          <p:cNvSpPr>
            <a:spLocks noGrp="1"/>
          </p:cNvSpPr>
          <p:nvPr>
            <p:ph type="subTitle" idx="1"/>
          </p:nvPr>
        </p:nvSpPr>
        <p:spPr/>
        <p:txBody>
          <a:bodyPr/>
          <a:lstStyle/>
          <a:p>
            <a:r>
              <a:rPr lang="en-US" dirty="0"/>
              <a:t>Strengthening Cyber Defenses: The Vital Importance of Network Security in Cybersecurity.</a:t>
            </a:r>
          </a:p>
        </p:txBody>
      </p:sp>
    </p:spTree>
    <p:extLst>
      <p:ext uri="{BB962C8B-B14F-4D97-AF65-F5344CB8AC3E}">
        <p14:creationId xmlns:p14="http://schemas.microsoft.com/office/powerpoint/2010/main" val="3700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5D80-0E1F-4A48-BC1E-216E429C873E}"/>
              </a:ext>
            </a:extLst>
          </p:cNvPr>
          <p:cNvSpPr>
            <a:spLocks noGrp="1"/>
          </p:cNvSpPr>
          <p:nvPr>
            <p:ph type="title"/>
          </p:nvPr>
        </p:nvSpPr>
        <p:spPr/>
        <p:txBody>
          <a:bodyPr/>
          <a:lstStyle/>
          <a:p>
            <a:r>
              <a:rPr lang="en-US" dirty="0"/>
              <a:t>LAN (Local Area Network)</a:t>
            </a:r>
          </a:p>
        </p:txBody>
      </p:sp>
      <p:sp>
        <p:nvSpPr>
          <p:cNvPr id="3" name="Content Placeholder 2">
            <a:extLst>
              <a:ext uri="{FF2B5EF4-FFF2-40B4-BE49-F238E27FC236}">
                <a16:creationId xmlns:a16="http://schemas.microsoft.com/office/drawing/2014/main" id="{9EBE1276-8D09-4669-9881-6D4060C013CD}"/>
              </a:ext>
            </a:extLst>
          </p:cNvPr>
          <p:cNvSpPr>
            <a:spLocks noGrp="1"/>
          </p:cNvSpPr>
          <p:nvPr>
            <p:ph idx="1"/>
          </p:nvPr>
        </p:nvSpPr>
        <p:spPr/>
        <p:txBody>
          <a:bodyPr/>
          <a:lstStyle/>
          <a:p>
            <a:r>
              <a:rPr lang="en-US" dirty="0"/>
              <a:t>A LAN is a network that connects devices in a limited geographic area, such as an office, building, or campus.</a:t>
            </a:r>
          </a:p>
        </p:txBody>
      </p:sp>
      <p:pic>
        <p:nvPicPr>
          <p:cNvPr id="4" name="Picture 3">
            <a:extLst>
              <a:ext uri="{FF2B5EF4-FFF2-40B4-BE49-F238E27FC236}">
                <a16:creationId xmlns:a16="http://schemas.microsoft.com/office/drawing/2014/main" id="{C9E11458-58D7-4FB2-995A-FA2EC148CF88}"/>
              </a:ext>
            </a:extLst>
          </p:cNvPr>
          <p:cNvPicPr>
            <a:picLocks noChangeAspect="1"/>
          </p:cNvPicPr>
          <p:nvPr/>
        </p:nvPicPr>
        <p:blipFill>
          <a:blip r:embed="rId2"/>
          <a:stretch>
            <a:fillRect/>
          </a:stretch>
        </p:blipFill>
        <p:spPr>
          <a:xfrm>
            <a:off x="4293911" y="3319255"/>
            <a:ext cx="3895725" cy="3028950"/>
          </a:xfrm>
          <a:prstGeom prst="rect">
            <a:avLst/>
          </a:prstGeom>
        </p:spPr>
      </p:pic>
    </p:spTree>
    <p:extLst>
      <p:ext uri="{BB962C8B-B14F-4D97-AF65-F5344CB8AC3E}">
        <p14:creationId xmlns:p14="http://schemas.microsoft.com/office/powerpoint/2010/main" val="24129256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57C5-8052-4EB7-82B9-B4C37D081CC6}"/>
              </a:ext>
            </a:extLst>
          </p:cNvPr>
          <p:cNvSpPr>
            <a:spLocks noGrp="1"/>
          </p:cNvSpPr>
          <p:nvPr>
            <p:ph type="title"/>
          </p:nvPr>
        </p:nvSpPr>
        <p:spPr/>
        <p:txBody>
          <a:bodyPr/>
          <a:lstStyle/>
          <a:p>
            <a:r>
              <a:rPr lang="en-US" dirty="0"/>
              <a:t>WAN (Wide Area Network)</a:t>
            </a:r>
          </a:p>
        </p:txBody>
      </p:sp>
      <p:sp>
        <p:nvSpPr>
          <p:cNvPr id="3" name="Content Placeholder 2">
            <a:extLst>
              <a:ext uri="{FF2B5EF4-FFF2-40B4-BE49-F238E27FC236}">
                <a16:creationId xmlns:a16="http://schemas.microsoft.com/office/drawing/2014/main" id="{D23502ED-962D-46C8-A79B-75A903ABE502}"/>
              </a:ext>
            </a:extLst>
          </p:cNvPr>
          <p:cNvSpPr>
            <a:spLocks noGrp="1"/>
          </p:cNvSpPr>
          <p:nvPr>
            <p:ph idx="1"/>
          </p:nvPr>
        </p:nvSpPr>
        <p:spPr/>
        <p:txBody>
          <a:bodyPr/>
          <a:lstStyle/>
          <a:p>
            <a:r>
              <a:rPr lang="en-US" dirty="0"/>
              <a:t> A WAN is a network that connects devices over a wide geographic area, such as different cities or countries.</a:t>
            </a:r>
          </a:p>
          <a:p>
            <a:endParaRPr lang="en-US" dirty="0"/>
          </a:p>
        </p:txBody>
      </p:sp>
      <p:pic>
        <p:nvPicPr>
          <p:cNvPr id="4" name="Picture 3">
            <a:extLst>
              <a:ext uri="{FF2B5EF4-FFF2-40B4-BE49-F238E27FC236}">
                <a16:creationId xmlns:a16="http://schemas.microsoft.com/office/drawing/2014/main" id="{EC333CCF-031C-4EE2-B1AB-51B9411CC2E3}"/>
              </a:ext>
            </a:extLst>
          </p:cNvPr>
          <p:cNvPicPr>
            <a:picLocks noChangeAspect="1"/>
          </p:cNvPicPr>
          <p:nvPr/>
        </p:nvPicPr>
        <p:blipFill>
          <a:blip r:embed="rId2"/>
          <a:stretch>
            <a:fillRect/>
          </a:stretch>
        </p:blipFill>
        <p:spPr>
          <a:xfrm>
            <a:off x="3756903" y="3087757"/>
            <a:ext cx="4064264" cy="2965173"/>
          </a:xfrm>
          <a:prstGeom prst="rect">
            <a:avLst/>
          </a:prstGeom>
        </p:spPr>
      </p:pic>
    </p:spTree>
    <p:extLst>
      <p:ext uri="{BB962C8B-B14F-4D97-AF65-F5344CB8AC3E}">
        <p14:creationId xmlns:p14="http://schemas.microsoft.com/office/powerpoint/2010/main" val="71455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13D4-6063-4979-841D-338922C151B9}"/>
              </a:ext>
            </a:extLst>
          </p:cNvPr>
          <p:cNvSpPr>
            <a:spLocks noGrp="1"/>
          </p:cNvSpPr>
          <p:nvPr>
            <p:ph type="title"/>
          </p:nvPr>
        </p:nvSpPr>
        <p:spPr/>
        <p:txBody>
          <a:bodyPr/>
          <a:lstStyle/>
          <a:p>
            <a:r>
              <a:rPr lang="en-US" dirty="0"/>
              <a:t>MAN (Metropolitan Area Network):</a:t>
            </a:r>
          </a:p>
        </p:txBody>
      </p:sp>
      <p:sp>
        <p:nvSpPr>
          <p:cNvPr id="3" name="Content Placeholder 2">
            <a:extLst>
              <a:ext uri="{FF2B5EF4-FFF2-40B4-BE49-F238E27FC236}">
                <a16:creationId xmlns:a16="http://schemas.microsoft.com/office/drawing/2014/main" id="{D7DC860B-141E-4781-8AF2-F60E64F112A7}"/>
              </a:ext>
            </a:extLst>
          </p:cNvPr>
          <p:cNvSpPr>
            <a:spLocks noGrp="1"/>
          </p:cNvSpPr>
          <p:nvPr>
            <p:ph idx="1"/>
          </p:nvPr>
        </p:nvSpPr>
        <p:spPr/>
        <p:txBody>
          <a:bodyPr/>
          <a:lstStyle/>
          <a:p>
            <a:r>
              <a:rPr lang="en-US" dirty="0"/>
              <a:t>A MAN is a network that connects devices within a metropolitan area, such as a city.</a:t>
            </a:r>
          </a:p>
          <a:p>
            <a:endParaRPr lang="en-US" dirty="0"/>
          </a:p>
        </p:txBody>
      </p:sp>
      <p:pic>
        <p:nvPicPr>
          <p:cNvPr id="4" name="Picture 3">
            <a:extLst>
              <a:ext uri="{FF2B5EF4-FFF2-40B4-BE49-F238E27FC236}">
                <a16:creationId xmlns:a16="http://schemas.microsoft.com/office/drawing/2014/main" id="{1B8B84A6-2A99-49FB-97AC-05EB8A701A1F}"/>
              </a:ext>
            </a:extLst>
          </p:cNvPr>
          <p:cNvPicPr>
            <a:picLocks noChangeAspect="1"/>
          </p:cNvPicPr>
          <p:nvPr/>
        </p:nvPicPr>
        <p:blipFill>
          <a:blip r:embed="rId2"/>
          <a:stretch>
            <a:fillRect/>
          </a:stretch>
        </p:blipFill>
        <p:spPr>
          <a:xfrm>
            <a:off x="1046921" y="2886217"/>
            <a:ext cx="3956188" cy="3362183"/>
          </a:xfrm>
          <a:prstGeom prst="rect">
            <a:avLst/>
          </a:prstGeom>
        </p:spPr>
      </p:pic>
      <p:pic>
        <p:nvPicPr>
          <p:cNvPr id="5" name="Picture 4">
            <a:extLst>
              <a:ext uri="{FF2B5EF4-FFF2-40B4-BE49-F238E27FC236}">
                <a16:creationId xmlns:a16="http://schemas.microsoft.com/office/drawing/2014/main" id="{52E4122E-8680-46DA-8E0D-EBC84712D0BA}"/>
              </a:ext>
            </a:extLst>
          </p:cNvPr>
          <p:cNvPicPr>
            <a:picLocks noChangeAspect="1"/>
          </p:cNvPicPr>
          <p:nvPr/>
        </p:nvPicPr>
        <p:blipFill>
          <a:blip r:embed="rId3"/>
          <a:stretch>
            <a:fillRect/>
          </a:stretch>
        </p:blipFill>
        <p:spPr>
          <a:xfrm>
            <a:off x="6634656" y="3107842"/>
            <a:ext cx="4510423" cy="3140558"/>
          </a:xfrm>
          <a:prstGeom prst="rect">
            <a:avLst/>
          </a:prstGeom>
        </p:spPr>
      </p:pic>
    </p:spTree>
    <p:extLst>
      <p:ext uri="{BB962C8B-B14F-4D97-AF65-F5344CB8AC3E}">
        <p14:creationId xmlns:p14="http://schemas.microsoft.com/office/powerpoint/2010/main" val="801148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FD9D-C881-4F4B-895F-7E20285CCEB8}"/>
              </a:ext>
            </a:extLst>
          </p:cNvPr>
          <p:cNvSpPr>
            <a:spLocks noGrp="1"/>
          </p:cNvSpPr>
          <p:nvPr>
            <p:ph type="title"/>
          </p:nvPr>
        </p:nvSpPr>
        <p:spPr/>
        <p:txBody>
          <a:bodyPr/>
          <a:lstStyle/>
          <a:p>
            <a:r>
              <a:rPr lang="en-US" dirty="0"/>
              <a:t>WLAN (Wireless Local Area Network)</a:t>
            </a:r>
          </a:p>
        </p:txBody>
      </p:sp>
      <p:sp>
        <p:nvSpPr>
          <p:cNvPr id="3" name="Content Placeholder 2">
            <a:extLst>
              <a:ext uri="{FF2B5EF4-FFF2-40B4-BE49-F238E27FC236}">
                <a16:creationId xmlns:a16="http://schemas.microsoft.com/office/drawing/2014/main" id="{EF037AC0-3C74-4607-8F21-27CA7332BF39}"/>
              </a:ext>
            </a:extLst>
          </p:cNvPr>
          <p:cNvSpPr>
            <a:spLocks noGrp="1"/>
          </p:cNvSpPr>
          <p:nvPr>
            <p:ph idx="1"/>
          </p:nvPr>
        </p:nvSpPr>
        <p:spPr/>
        <p:txBody>
          <a:bodyPr/>
          <a:lstStyle/>
          <a:p>
            <a:r>
              <a:rPr lang="en-US" dirty="0"/>
              <a:t>A WLAN is a LAN that uses wireless communication to connect devices, typically using Wi-Fi technology.</a:t>
            </a:r>
          </a:p>
        </p:txBody>
      </p:sp>
      <p:pic>
        <p:nvPicPr>
          <p:cNvPr id="4" name="Picture 3">
            <a:extLst>
              <a:ext uri="{FF2B5EF4-FFF2-40B4-BE49-F238E27FC236}">
                <a16:creationId xmlns:a16="http://schemas.microsoft.com/office/drawing/2014/main" id="{E14BBA56-D00F-4BDE-8EB5-AC3E7200D04E}"/>
              </a:ext>
            </a:extLst>
          </p:cNvPr>
          <p:cNvPicPr>
            <a:picLocks noChangeAspect="1"/>
          </p:cNvPicPr>
          <p:nvPr/>
        </p:nvPicPr>
        <p:blipFill>
          <a:blip r:embed="rId2"/>
          <a:stretch>
            <a:fillRect/>
          </a:stretch>
        </p:blipFill>
        <p:spPr>
          <a:xfrm>
            <a:off x="547125" y="3134968"/>
            <a:ext cx="5543550" cy="3238500"/>
          </a:xfrm>
          <a:prstGeom prst="rect">
            <a:avLst/>
          </a:prstGeom>
        </p:spPr>
      </p:pic>
      <p:pic>
        <p:nvPicPr>
          <p:cNvPr id="5" name="Picture 4">
            <a:extLst>
              <a:ext uri="{FF2B5EF4-FFF2-40B4-BE49-F238E27FC236}">
                <a16:creationId xmlns:a16="http://schemas.microsoft.com/office/drawing/2014/main" id="{77F69781-F7D3-4F12-A116-E3AA1E7E64D9}"/>
              </a:ext>
            </a:extLst>
          </p:cNvPr>
          <p:cNvPicPr>
            <a:picLocks noChangeAspect="1"/>
          </p:cNvPicPr>
          <p:nvPr/>
        </p:nvPicPr>
        <p:blipFill>
          <a:blip r:embed="rId3"/>
          <a:stretch>
            <a:fillRect/>
          </a:stretch>
        </p:blipFill>
        <p:spPr>
          <a:xfrm>
            <a:off x="6457345" y="3162863"/>
            <a:ext cx="5289090" cy="2975113"/>
          </a:xfrm>
          <a:prstGeom prst="rect">
            <a:avLst/>
          </a:prstGeom>
        </p:spPr>
      </p:pic>
    </p:spTree>
    <p:extLst>
      <p:ext uri="{BB962C8B-B14F-4D97-AF65-F5344CB8AC3E}">
        <p14:creationId xmlns:p14="http://schemas.microsoft.com/office/powerpoint/2010/main" val="3524250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9821-5599-4EEE-A091-D51968FB606B}"/>
              </a:ext>
            </a:extLst>
          </p:cNvPr>
          <p:cNvSpPr>
            <a:spLocks noGrp="1"/>
          </p:cNvSpPr>
          <p:nvPr>
            <p:ph type="title"/>
          </p:nvPr>
        </p:nvSpPr>
        <p:spPr/>
        <p:txBody>
          <a:bodyPr/>
          <a:lstStyle/>
          <a:p>
            <a:r>
              <a:rPr lang="en-US" dirty="0"/>
              <a:t>PAN (Personal Area Network)</a:t>
            </a:r>
          </a:p>
        </p:txBody>
      </p:sp>
      <p:sp>
        <p:nvSpPr>
          <p:cNvPr id="3" name="Content Placeholder 2">
            <a:extLst>
              <a:ext uri="{FF2B5EF4-FFF2-40B4-BE49-F238E27FC236}">
                <a16:creationId xmlns:a16="http://schemas.microsoft.com/office/drawing/2014/main" id="{FD48A5EF-32E8-4780-B28D-3534E7DB4769}"/>
              </a:ext>
            </a:extLst>
          </p:cNvPr>
          <p:cNvSpPr>
            <a:spLocks noGrp="1"/>
          </p:cNvSpPr>
          <p:nvPr>
            <p:ph idx="1"/>
          </p:nvPr>
        </p:nvSpPr>
        <p:spPr/>
        <p:txBody>
          <a:bodyPr/>
          <a:lstStyle/>
          <a:p>
            <a:r>
              <a:rPr lang="en-US" dirty="0"/>
              <a:t>A PAN is a network that connects personal devices, such as smartphones, tablets, and laptops, over a short distance using Bluetooth or other wireless technologies.</a:t>
            </a:r>
          </a:p>
        </p:txBody>
      </p:sp>
      <p:pic>
        <p:nvPicPr>
          <p:cNvPr id="4" name="Picture 3">
            <a:extLst>
              <a:ext uri="{FF2B5EF4-FFF2-40B4-BE49-F238E27FC236}">
                <a16:creationId xmlns:a16="http://schemas.microsoft.com/office/drawing/2014/main" id="{9CA58256-50E1-430B-91D9-1724FC1D7D4C}"/>
              </a:ext>
            </a:extLst>
          </p:cNvPr>
          <p:cNvPicPr>
            <a:picLocks noChangeAspect="1"/>
          </p:cNvPicPr>
          <p:nvPr/>
        </p:nvPicPr>
        <p:blipFill>
          <a:blip r:embed="rId2"/>
          <a:stretch>
            <a:fillRect/>
          </a:stretch>
        </p:blipFill>
        <p:spPr>
          <a:xfrm>
            <a:off x="596348" y="3115365"/>
            <a:ext cx="5625340" cy="3304432"/>
          </a:xfrm>
          <a:prstGeom prst="rect">
            <a:avLst/>
          </a:prstGeom>
        </p:spPr>
      </p:pic>
      <p:pic>
        <p:nvPicPr>
          <p:cNvPr id="5" name="Picture 4">
            <a:extLst>
              <a:ext uri="{FF2B5EF4-FFF2-40B4-BE49-F238E27FC236}">
                <a16:creationId xmlns:a16="http://schemas.microsoft.com/office/drawing/2014/main" id="{A12474BC-FD4A-4846-9148-AD78AB5B356E}"/>
              </a:ext>
            </a:extLst>
          </p:cNvPr>
          <p:cNvPicPr>
            <a:picLocks noChangeAspect="1"/>
          </p:cNvPicPr>
          <p:nvPr/>
        </p:nvPicPr>
        <p:blipFill>
          <a:blip r:embed="rId3"/>
          <a:stretch>
            <a:fillRect/>
          </a:stretch>
        </p:blipFill>
        <p:spPr>
          <a:xfrm>
            <a:off x="6778885" y="3211969"/>
            <a:ext cx="5324475" cy="2867025"/>
          </a:xfrm>
          <a:prstGeom prst="rect">
            <a:avLst/>
          </a:prstGeom>
        </p:spPr>
      </p:pic>
    </p:spTree>
    <p:extLst>
      <p:ext uri="{BB962C8B-B14F-4D97-AF65-F5344CB8AC3E}">
        <p14:creationId xmlns:p14="http://schemas.microsoft.com/office/powerpoint/2010/main" val="39609896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9BBB-65BF-44AC-B831-FE591333A83A}"/>
              </a:ext>
            </a:extLst>
          </p:cNvPr>
          <p:cNvSpPr>
            <a:spLocks noGrp="1"/>
          </p:cNvSpPr>
          <p:nvPr>
            <p:ph type="title"/>
          </p:nvPr>
        </p:nvSpPr>
        <p:spPr/>
        <p:txBody>
          <a:bodyPr/>
          <a:lstStyle/>
          <a:p>
            <a:r>
              <a:rPr lang="en-US" dirty="0"/>
              <a:t>What is a Network topology?</a:t>
            </a:r>
          </a:p>
        </p:txBody>
      </p:sp>
      <p:sp>
        <p:nvSpPr>
          <p:cNvPr id="3" name="Content Placeholder 2">
            <a:extLst>
              <a:ext uri="{FF2B5EF4-FFF2-40B4-BE49-F238E27FC236}">
                <a16:creationId xmlns:a16="http://schemas.microsoft.com/office/drawing/2014/main" id="{F5770EF6-1058-4784-82A5-E1A4B8E67024}"/>
              </a:ext>
            </a:extLst>
          </p:cNvPr>
          <p:cNvSpPr>
            <a:spLocks noGrp="1"/>
          </p:cNvSpPr>
          <p:nvPr>
            <p:ph idx="1"/>
          </p:nvPr>
        </p:nvSpPr>
        <p:spPr/>
        <p:txBody>
          <a:bodyPr/>
          <a:lstStyle/>
          <a:p>
            <a:r>
              <a:rPr lang="en-US" dirty="0"/>
              <a:t>A network topology is the physical and logical arrangement of nodes and connections in a network.</a:t>
            </a:r>
          </a:p>
          <a:p>
            <a:r>
              <a:rPr lang="en-US" dirty="0"/>
              <a:t> It is an application of graph theory wherein communicating devices are modeled as nodes and the connections between the devices are modeled as links or lines between the nodes. </a:t>
            </a:r>
          </a:p>
          <a:p>
            <a:r>
              <a:rPr lang="en-US" dirty="0"/>
              <a:t>Physical topology refers to device location and cable installation while logical topology illustrates how data flows within a network.</a:t>
            </a:r>
          </a:p>
        </p:txBody>
      </p:sp>
    </p:spTree>
    <p:extLst>
      <p:ext uri="{BB962C8B-B14F-4D97-AF65-F5344CB8AC3E}">
        <p14:creationId xmlns:p14="http://schemas.microsoft.com/office/powerpoint/2010/main" val="28477613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AD46-58F3-4974-AEC4-54C7B4C420E5}"/>
              </a:ext>
            </a:extLst>
          </p:cNvPr>
          <p:cNvSpPr>
            <a:spLocks noGrp="1"/>
          </p:cNvSpPr>
          <p:nvPr>
            <p:ph type="title"/>
          </p:nvPr>
        </p:nvSpPr>
        <p:spPr/>
        <p:txBody>
          <a:bodyPr/>
          <a:lstStyle/>
          <a:p>
            <a:r>
              <a:rPr lang="en-US" dirty="0"/>
              <a:t>Types Of Network topologies</a:t>
            </a:r>
          </a:p>
        </p:txBody>
      </p:sp>
      <p:sp>
        <p:nvSpPr>
          <p:cNvPr id="3" name="Content Placeholder 2">
            <a:extLst>
              <a:ext uri="{FF2B5EF4-FFF2-40B4-BE49-F238E27FC236}">
                <a16:creationId xmlns:a16="http://schemas.microsoft.com/office/drawing/2014/main" id="{3CC89FE4-3483-4252-BA38-9C054020E127}"/>
              </a:ext>
            </a:extLst>
          </p:cNvPr>
          <p:cNvSpPr>
            <a:spLocks noGrp="1"/>
          </p:cNvSpPr>
          <p:nvPr>
            <p:ph idx="1"/>
          </p:nvPr>
        </p:nvSpPr>
        <p:spPr/>
        <p:txBody>
          <a:bodyPr/>
          <a:lstStyle/>
          <a:p>
            <a:r>
              <a:rPr lang="en-US" dirty="0"/>
              <a:t> The different network topologies include:</a:t>
            </a:r>
          </a:p>
        </p:txBody>
      </p:sp>
    </p:spTree>
    <p:extLst>
      <p:ext uri="{BB962C8B-B14F-4D97-AF65-F5344CB8AC3E}">
        <p14:creationId xmlns:p14="http://schemas.microsoft.com/office/powerpoint/2010/main" val="41393587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7253-1F27-4D34-A479-C45E22321042}"/>
              </a:ext>
            </a:extLst>
          </p:cNvPr>
          <p:cNvSpPr>
            <a:spLocks noGrp="1"/>
          </p:cNvSpPr>
          <p:nvPr>
            <p:ph type="title"/>
          </p:nvPr>
        </p:nvSpPr>
        <p:spPr/>
        <p:txBody>
          <a:bodyPr/>
          <a:lstStyle/>
          <a:p>
            <a:r>
              <a:rPr lang="en-US" dirty="0"/>
              <a:t>Star topology</a:t>
            </a:r>
          </a:p>
        </p:txBody>
      </p:sp>
      <p:sp>
        <p:nvSpPr>
          <p:cNvPr id="3" name="Content Placeholder 2">
            <a:extLst>
              <a:ext uri="{FF2B5EF4-FFF2-40B4-BE49-F238E27FC236}">
                <a16:creationId xmlns:a16="http://schemas.microsoft.com/office/drawing/2014/main" id="{8937A42A-7CB0-40CE-81B0-F72D7923EC78}"/>
              </a:ext>
            </a:extLst>
          </p:cNvPr>
          <p:cNvSpPr>
            <a:spLocks noGrp="1"/>
          </p:cNvSpPr>
          <p:nvPr>
            <p:ph idx="1"/>
          </p:nvPr>
        </p:nvSpPr>
        <p:spPr/>
        <p:txBody>
          <a:bodyPr/>
          <a:lstStyle/>
          <a:p>
            <a:r>
              <a:rPr lang="en-US" dirty="0"/>
              <a:t> In a star topology, devices are connected to a central hub or switch, which acts as a central point of communication.</a:t>
            </a:r>
          </a:p>
          <a:p>
            <a:endParaRPr lang="en-US" dirty="0"/>
          </a:p>
        </p:txBody>
      </p:sp>
      <p:pic>
        <p:nvPicPr>
          <p:cNvPr id="4" name="Picture 3">
            <a:extLst>
              <a:ext uri="{FF2B5EF4-FFF2-40B4-BE49-F238E27FC236}">
                <a16:creationId xmlns:a16="http://schemas.microsoft.com/office/drawing/2014/main" id="{8FCB705D-56A7-4EBB-88AB-D3855328A552}"/>
              </a:ext>
            </a:extLst>
          </p:cNvPr>
          <p:cNvPicPr>
            <a:picLocks noChangeAspect="1"/>
          </p:cNvPicPr>
          <p:nvPr/>
        </p:nvPicPr>
        <p:blipFill>
          <a:blip r:embed="rId2"/>
          <a:stretch>
            <a:fillRect/>
          </a:stretch>
        </p:blipFill>
        <p:spPr>
          <a:xfrm>
            <a:off x="4504762" y="3429000"/>
            <a:ext cx="3171825" cy="2733675"/>
          </a:xfrm>
          <a:prstGeom prst="rect">
            <a:avLst/>
          </a:prstGeom>
        </p:spPr>
      </p:pic>
    </p:spTree>
    <p:extLst>
      <p:ext uri="{BB962C8B-B14F-4D97-AF65-F5344CB8AC3E}">
        <p14:creationId xmlns:p14="http://schemas.microsoft.com/office/powerpoint/2010/main" val="35855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32D6-04D6-4E7E-9A83-9D5E19925710}"/>
              </a:ext>
            </a:extLst>
          </p:cNvPr>
          <p:cNvSpPr>
            <a:spLocks noGrp="1"/>
          </p:cNvSpPr>
          <p:nvPr>
            <p:ph type="title"/>
          </p:nvPr>
        </p:nvSpPr>
        <p:spPr/>
        <p:txBody>
          <a:bodyPr/>
          <a:lstStyle/>
          <a:p>
            <a:r>
              <a:rPr lang="en-US" dirty="0"/>
              <a:t>Bus Topology</a:t>
            </a:r>
          </a:p>
        </p:txBody>
      </p:sp>
      <p:sp>
        <p:nvSpPr>
          <p:cNvPr id="3" name="Content Placeholder 2">
            <a:extLst>
              <a:ext uri="{FF2B5EF4-FFF2-40B4-BE49-F238E27FC236}">
                <a16:creationId xmlns:a16="http://schemas.microsoft.com/office/drawing/2014/main" id="{F3AEF017-5709-42C8-9D3E-6CF480A9C5E5}"/>
              </a:ext>
            </a:extLst>
          </p:cNvPr>
          <p:cNvSpPr>
            <a:spLocks noGrp="1"/>
          </p:cNvSpPr>
          <p:nvPr>
            <p:ph idx="1"/>
          </p:nvPr>
        </p:nvSpPr>
        <p:spPr/>
        <p:txBody>
          <a:bodyPr/>
          <a:lstStyle/>
          <a:p>
            <a:r>
              <a:rPr lang="en-US" dirty="0"/>
              <a:t> In a bus topology, devices are connected to a single communication line, called a bus, that carries data between devices.</a:t>
            </a:r>
          </a:p>
        </p:txBody>
      </p:sp>
      <p:pic>
        <p:nvPicPr>
          <p:cNvPr id="4" name="Picture 3">
            <a:extLst>
              <a:ext uri="{FF2B5EF4-FFF2-40B4-BE49-F238E27FC236}">
                <a16:creationId xmlns:a16="http://schemas.microsoft.com/office/drawing/2014/main" id="{5E2F270D-9BAD-44A2-B542-4A6D091AA583}"/>
              </a:ext>
            </a:extLst>
          </p:cNvPr>
          <p:cNvPicPr>
            <a:picLocks noChangeAspect="1"/>
          </p:cNvPicPr>
          <p:nvPr/>
        </p:nvPicPr>
        <p:blipFill>
          <a:blip r:embed="rId2"/>
          <a:stretch>
            <a:fillRect/>
          </a:stretch>
        </p:blipFill>
        <p:spPr>
          <a:xfrm>
            <a:off x="2036618" y="3167495"/>
            <a:ext cx="7620000" cy="3143250"/>
          </a:xfrm>
          <a:prstGeom prst="rect">
            <a:avLst/>
          </a:prstGeom>
        </p:spPr>
      </p:pic>
    </p:spTree>
    <p:extLst>
      <p:ext uri="{BB962C8B-B14F-4D97-AF65-F5344CB8AC3E}">
        <p14:creationId xmlns:p14="http://schemas.microsoft.com/office/powerpoint/2010/main" val="248499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A387-5411-4250-8579-EBC3BA07978E}"/>
              </a:ext>
            </a:extLst>
          </p:cNvPr>
          <p:cNvSpPr>
            <a:spLocks noGrp="1"/>
          </p:cNvSpPr>
          <p:nvPr>
            <p:ph type="title"/>
          </p:nvPr>
        </p:nvSpPr>
        <p:spPr/>
        <p:txBody>
          <a:bodyPr/>
          <a:lstStyle/>
          <a:p>
            <a:r>
              <a:rPr lang="en-US" dirty="0"/>
              <a:t>Ring Topology</a:t>
            </a:r>
          </a:p>
        </p:txBody>
      </p:sp>
      <p:sp>
        <p:nvSpPr>
          <p:cNvPr id="3" name="Content Placeholder 2">
            <a:extLst>
              <a:ext uri="{FF2B5EF4-FFF2-40B4-BE49-F238E27FC236}">
                <a16:creationId xmlns:a16="http://schemas.microsoft.com/office/drawing/2014/main" id="{FA2A967A-1AD5-4B01-BB4A-4D23C2478B9F}"/>
              </a:ext>
            </a:extLst>
          </p:cNvPr>
          <p:cNvSpPr>
            <a:spLocks noGrp="1"/>
          </p:cNvSpPr>
          <p:nvPr>
            <p:ph idx="1"/>
          </p:nvPr>
        </p:nvSpPr>
        <p:spPr/>
        <p:txBody>
          <a:bodyPr/>
          <a:lstStyle/>
          <a:p>
            <a:r>
              <a:rPr lang="en-US" dirty="0"/>
              <a:t>In a ring topology, devices are connected in a circular fashion, with data flowing in one direction around the ring.</a:t>
            </a:r>
          </a:p>
          <a:p>
            <a:endParaRPr lang="en-US" dirty="0"/>
          </a:p>
        </p:txBody>
      </p:sp>
      <p:pic>
        <p:nvPicPr>
          <p:cNvPr id="4" name="Picture 3">
            <a:extLst>
              <a:ext uri="{FF2B5EF4-FFF2-40B4-BE49-F238E27FC236}">
                <a16:creationId xmlns:a16="http://schemas.microsoft.com/office/drawing/2014/main" id="{894EFC81-E167-4603-9AB0-8E7F187DFA85}"/>
              </a:ext>
            </a:extLst>
          </p:cNvPr>
          <p:cNvPicPr>
            <a:picLocks noChangeAspect="1"/>
          </p:cNvPicPr>
          <p:nvPr/>
        </p:nvPicPr>
        <p:blipFill>
          <a:blip r:embed="rId2"/>
          <a:stretch>
            <a:fillRect/>
          </a:stretch>
        </p:blipFill>
        <p:spPr>
          <a:xfrm>
            <a:off x="4059380" y="2946989"/>
            <a:ext cx="3803073" cy="3803073"/>
          </a:xfrm>
          <a:prstGeom prst="rect">
            <a:avLst/>
          </a:prstGeom>
        </p:spPr>
      </p:pic>
    </p:spTree>
    <p:extLst>
      <p:ext uri="{BB962C8B-B14F-4D97-AF65-F5344CB8AC3E}">
        <p14:creationId xmlns:p14="http://schemas.microsoft.com/office/powerpoint/2010/main" val="35012846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F423-B0C3-49FF-9491-9F8ECA903328}"/>
              </a:ext>
            </a:extLst>
          </p:cNvPr>
          <p:cNvSpPr>
            <a:spLocks noGrp="1"/>
          </p:cNvSpPr>
          <p:nvPr>
            <p:ph type="title"/>
          </p:nvPr>
        </p:nvSpPr>
        <p:spPr>
          <a:xfrm>
            <a:off x="754768" y="265044"/>
            <a:ext cx="10353761" cy="1326321"/>
          </a:xfrm>
        </p:spPr>
        <p:txBody>
          <a:bodyPr/>
          <a:lstStyle/>
          <a:p>
            <a:r>
              <a:rPr lang="en-US" dirty="0"/>
              <a:t>Introduction</a:t>
            </a:r>
          </a:p>
        </p:txBody>
      </p:sp>
      <p:sp>
        <p:nvSpPr>
          <p:cNvPr id="3" name="Content Placeholder 2">
            <a:extLst>
              <a:ext uri="{FF2B5EF4-FFF2-40B4-BE49-F238E27FC236}">
                <a16:creationId xmlns:a16="http://schemas.microsoft.com/office/drawing/2014/main" id="{11D0DE81-36F4-4FB7-8CD2-AB38DDA67362}"/>
              </a:ext>
            </a:extLst>
          </p:cNvPr>
          <p:cNvSpPr>
            <a:spLocks noGrp="1"/>
          </p:cNvSpPr>
          <p:nvPr>
            <p:ph idx="1"/>
          </p:nvPr>
        </p:nvSpPr>
        <p:spPr>
          <a:xfrm>
            <a:off x="754768" y="1591365"/>
            <a:ext cx="10589396" cy="4676913"/>
          </a:xfrm>
        </p:spPr>
        <p:txBody>
          <a:bodyPr>
            <a:normAutofit lnSpcReduction="10000"/>
          </a:bodyPr>
          <a:lstStyle/>
          <a:p>
            <a:r>
              <a:rPr lang="en-US" dirty="0"/>
              <a:t>Welcome to the world of modern connectivity, where computers are not just standalone machines, but interconnected entities that drive the global digital revolution. </a:t>
            </a:r>
          </a:p>
          <a:p>
            <a:r>
              <a:rPr lang="en-US" dirty="0"/>
              <a:t>Computer networking, the backbone of our digital infrastructure, has transformed the way we communicate, collaborate, and share information. From the internet that connects continents to local area networks (LANs) in our homes and offices, networking has become integrated into our lives.  </a:t>
            </a:r>
          </a:p>
          <a:p>
            <a:r>
              <a:rPr lang="en-US" dirty="0"/>
              <a:t>In this era of unprecedented technological advancements, the importance of computer networking in cyber security cannot be overstated. </a:t>
            </a:r>
          </a:p>
          <a:p>
            <a:r>
              <a:rPr lang="en-US" dirty="0"/>
              <a:t>Cyber threats loom large, posing a constant challenge to the security and integrity of our digital systems. As we become increasingly reliant on technology, the need to protect our networks from malicious actors and potential vulnerabilities becomes paramount.</a:t>
            </a:r>
          </a:p>
        </p:txBody>
      </p:sp>
    </p:spTree>
    <p:extLst>
      <p:ext uri="{BB962C8B-B14F-4D97-AF65-F5344CB8AC3E}">
        <p14:creationId xmlns:p14="http://schemas.microsoft.com/office/powerpoint/2010/main" val="42885519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B6AE-9F01-463A-BAE3-40132C9D4835}"/>
              </a:ext>
            </a:extLst>
          </p:cNvPr>
          <p:cNvSpPr>
            <a:spLocks noGrp="1"/>
          </p:cNvSpPr>
          <p:nvPr>
            <p:ph type="title"/>
          </p:nvPr>
        </p:nvSpPr>
        <p:spPr/>
        <p:txBody>
          <a:bodyPr/>
          <a:lstStyle/>
          <a:p>
            <a:r>
              <a:rPr lang="en-US" dirty="0"/>
              <a:t>Mesh Topology</a:t>
            </a:r>
          </a:p>
        </p:txBody>
      </p:sp>
      <p:sp>
        <p:nvSpPr>
          <p:cNvPr id="3" name="Content Placeholder 2">
            <a:extLst>
              <a:ext uri="{FF2B5EF4-FFF2-40B4-BE49-F238E27FC236}">
                <a16:creationId xmlns:a16="http://schemas.microsoft.com/office/drawing/2014/main" id="{B3935CE6-6CD0-4CEB-9D2F-2A3527C080E0}"/>
              </a:ext>
            </a:extLst>
          </p:cNvPr>
          <p:cNvSpPr>
            <a:spLocks noGrp="1"/>
          </p:cNvSpPr>
          <p:nvPr>
            <p:ph idx="1"/>
          </p:nvPr>
        </p:nvSpPr>
        <p:spPr/>
        <p:txBody>
          <a:bodyPr/>
          <a:lstStyle/>
          <a:p>
            <a:r>
              <a:rPr lang="en-US" dirty="0"/>
              <a:t> In a mesh topology, devices are connected to multiple other devices, creating a redundant network with multiple paths for data to travel.</a:t>
            </a:r>
          </a:p>
          <a:p>
            <a:endParaRPr lang="en-US" dirty="0"/>
          </a:p>
        </p:txBody>
      </p:sp>
      <p:pic>
        <p:nvPicPr>
          <p:cNvPr id="4" name="Picture 3">
            <a:extLst>
              <a:ext uri="{FF2B5EF4-FFF2-40B4-BE49-F238E27FC236}">
                <a16:creationId xmlns:a16="http://schemas.microsoft.com/office/drawing/2014/main" id="{9B3F57BC-FA94-4498-8E09-5400F5ED1239}"/>
              </a:ext>
            </a:extLst>
          </p:cNvPr>
          <p:cNvPicPr>
            <a:picLocks noChangeAspect="1"/>
          </p:cNvPicPr>
          <p:nvPr/>
        </p:nvPicPr>
        <p:blipFill>
          <a:blip r:embed="rId2"/>
          <a:stretch>
            <a:fillRect/>
          </a:stretch>
        </p:blipFill>
        <p:spPr>
          <a:xfrm>
            <a:off x="4003963" y="3429000"/>
            <a:ext cx="3797444" cy="2620396"/>
          </a:xfrm>
          <a:prstGeom prst="rect">
            <a:avLst/>
          </a:prstGeom>
        </p:spPr>
      </p:pic>
    </p:spTree>
    <p:extLst>
      <p:ext uri="{BB962C8B-B14F-4D97-AF65-F5344CB8AC3E}">
        <p14:creationId xmlns:p14="http://schemas.microsoft.com/office/powerpoint/2010/main" val="3685109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BBF2-D7EA-4BED-904D-16539EC45CF8}"/>
              </a:ext>
            </a:extLst>
          </p:cNvPr>
          <p:cNvSpPr>
            <a:spLocks noGrp="1"/>
          </p:cNvSpPr>
          <p:nvPr>
            <p:ph type="title"/>
          </p:nvPr>
        </p:nvSpPr>
        <p:spPr/>
        <p:txBody>
          <a:bodyPr/>
          <a:lstStyle/>
          <a:p>
            <a:r>
              <a:rPr lang="en-US" dirty="0"/>
              <a:t>Hybrid Topology</a:t>
            </a:r>
          </a:p>
        </p:txBody>
      </p:sp>
      <p:sp>
        <p:nvSpPr>
          <p:cNvPr id="3" name="Content Placeholder 2">
            <a:extLst>
              <a:ext uri="{FF2B5EF4-FFF2-40B4-BE49-F238E27FC236}">
                <a16:creationId xmlns:a16="http://schemas.microsoft.com/office/drawing/2014/main" id="{E9C1EEA9-404E-4125-9965-61A7E97EB467}"/>
              </a:ext>
            </a:extLst>
          </p:cNvPr>
          <p:cNvSpPr>
            <a:spLocks noGrp="1"/>
          </p:cNvSpPr>
          <p:nvPr>
            <p:ph idx="1"/>
          </p:nvPr>
        </p:nvSpPr>
        <p:spPr/>
        <p:txBody>
          <a:bodyPr/>
          <a:lstStyle/>
          <a:p>
            <a:r>
              <a:rPr lang="en-US" dirty="0"/>
              <a:t>A hybrid topology combines multiple network topologies, such as a star-bus or ring-mesh topology.</a:t>
            </a:r>
          </a:p>
          <a:p>
            <a:endParaRPr lang="en-US" dirty="0"/>
          </a:p>
        </p:txBody>
      </p:sp>
      <p:pic>
        <p:nvPicPr>
          <p:cNvPr id="4" name="Picture 3">
            <a:extLst>
              <a:ext uri="{FF2B5EF4-FFF2-40B4-BE49-F238E27FC236}">
                <a16:creationId xmlns:a16="http://schemas.microsoft.com/office/drawing/2014/main" id="{BA7B5506-8C98-45E9-B762-72FB21AC393C}"/>
              </a:ext>
            </a:extLst>
          </p:cNvPr>
          <p:cNvPicPr>
            <a:picLocks noChangeAspect="1"/>
          </p:cNvPicPr>
          <p:nvPr/>
        </p:nvPicPr>
        <p:blipFill>
          <a:blip r:embed="rId2"/>
          <a:stretch>
            <a:fillRect/>
          </a:stretch>
        </p:blipFill>
        <p:spPr>
          <a:xfrm>
            <a:off x="3699163" y="3067050"/>
            <a:ext cx="5249011" cy="3481844"/>
          </a:xfrm>
          <a:prstGeom prst="rect">
            <a:avLst/>
          </a:prstGeom>
        </p:spPr>
      </p:pic>
    </p:spTree>
    <p:extLst>
      <p:ext uri="{BB962C8B-B14F-4D97-AF65-F5344CB8AC3E}">
        <p14:creationId xmlns:p14="http://schemas.microsoft.com/office/powerpoint/2010/main" val="31183869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F918-5ED3-4C22-B806-B3180D6C76D2}"/>
              </a:ext>
            </a:extLst>
          </p:cNvPr>
          <p:cNvSpPr>
            <a:spLocks noGrp="1"/>
          </p:cNvSpPr>
          <p:nvPr>
            <p:ph type="title"/>
          </p:nvPr>
        </p:nvSpPr>
        <p:spPr/>
        <p:txBody>
          <a:bodyPr/>
          <a:lstStyle/>
          <a:p>
            <a:r>
              <a:rPr lang="en-US" dirty="0"/>
              <a:t>What are Networking devices?</a:t>
            </a:r>
          </a:p>
        </p:txBody>
      </p:sp>
      <p:sp>
        <p:nvSpPr>
          <p:cNvPr id="3" name="Content Placeholder 2">
            <a:extLst>
              <a:ext uri="{FF2B5EF4-FFF2-40B4-BE49-F238E27FC236}">
                <a16:creationId xmlns:a16="http://schemas.microsoft.com/office/drawing/2014/main" id="{E6288910-1A59-4818-A6E8-0246E88041A0}"/>
              </a:ext>
            </a:extLst>
          </p:cNvPr>
          <p:cNvSpPr>
            <a:spLocks noGrp="1"/>
          </p:cNvSpPr>
          <p:nvPr>
            <p:ph idx="1"/>
          </p:nvPr>
        </p:nvSpPr>
        <p:spPr/>
        <p:txBody>
          <a:bodyPr/>
          <a:lstStyle/>
          <a:p>
            <a:r>
              <a:rPr lang="en-US" dirty="0"/>
              <a:t>A networking device is a type of hardware that operates in a network, such as modems, routers and switches.</a:t>
            </a:r>
          </a:p>
          <a:p>
            <a:r>
              <a:rPr lang="en-US" dirty="0"/>
              <a:t>It is used to connect devices or computers together to transfer resources or files like fax machines or printers.</a:t>
            </a:r>
          </a:p>
          <a:p>
            <a:r>
              <a:rPr lang="en-US" dirty="0"/>
              <a:t> Networking devices play a critical role in the functioning and security of computer networks. </a:t>
            </a:r>
          </a:p>
        </p:txBody>
      </p:sp>
    </p:spTree>
    <p:extLst>
      <p:ext uri="{BB962C8B-B14F-4D97-AF65-F5344CB8AC3E}">
        <p14:creationId xmlns:p14="http://schemas.microsoft.com/office/powerpoint/2010/main" val="453264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0DDC-F3FD-4812-BA40-D0EC4AAEBFB2}"/>
              </a:ext>
            </a:extLst>
          </p:cNvPr>
          <p:cNvSpPr>
            <a:spLocks noGrp="1"/>
          </p:cNvSpPr>
          <p:nvPr>
            <p:ph type="title"/>
          </p:nvPr>
        </p:nvSpPr>
        <p:spPr/>
        <p:txBody>
          <a:bodyPr/>
          <a:lstStyle/>
          <a:p>
            <a:r>
              <a:rPr lang="en-US" dirty="0"/>
              <a:t>Types of network devices</a:t>
            </a:r>
          </a:p>
        </p:txBody>
      </p:sp>
      <p:sp>
        <p:nvSpPr>
          <p:cNvPr id="3" name="Content Placeholder 2">
            <a:extLst>
              <a:ext uri="{FF2B5EF4-FFF2-40B4-BE49-F238E27FC236}">
                <a16:creationId xmlns:a16="http://schemas.microsoft.com/office/drawing/2014/main" id="{1BED22EF-8505-463E-B22A-5A96E48DD903}"/>
              </a:ext>
            </a:extLst>
          </p:cNvPr>
          <p:cNvSpPr>
            <a:spLocks noGrp="1"/>
          </p:cNvSpPr>
          <p:nvPr>
            <p:ph idx="1"/>
          </p:nvPr>
        </p:nvSpPr>
        <p:spPr/>
        <p:txBody>
          <a:bodyPr/>
          <a:lstStyle/>
          <a:p>
            <a:r>
              <a:rPr lang="en-US" dirty="0"/>
              <a:t>Some of the commonly used networking devices include:</a:t>
            </a:r>
          </a:p>
        </p:txBody>
      </p:sp>
    </p:spTree>
    <p:extLst>
      <p:ext uri="{BB962C8B-B14F-4D97-AF65-F5344CB8AC3E}">
        <p14:creationId xmlns:p14="http://schemas.microsoft.com/office/powerpoint/2010/main" val="22279390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DE8D-A4EE-4A92-84E1-DF634BC2BA49}"/>
              </a:ext>
            </a:extLst>
          </p:cNvPr>
          <p:cNvSpPr>
            <a:spLocks noGrp="1"/>
          </p:cNvSpPr>
          <p:nvPr>
            <p:ph type="title"/>
          </p:nvPr>
        </p:nvSpPr>
        <p:spPr/>
        <p:txBody>
          <a:bodyPr/>
          <a:lstStyle/>
          <a:p>
            <a:r>
              <a:rPr lang="en-US" dirty="0"/>
              <a:t>Routers</a:t>
            </a:r>
          </a:p>
        </p:txBody>
      </p:sp>
      <p:sp>
        <p:nvSpPr>
          <p:cNvPr id="3" name="Content Placeholder 2">
            <a:extLst>
              <a:ext uri="{FF2B5EF4-FFF2-40B4-BE49-F238E27FC236}">
                <a16:creationId xmlns:a16="http://schemas.microsoft.com/office/drawing/2014/main" id="{7523987B-5DCF-4FC7-B817-51460556E139}"/>
              </a:ext>
            </a:extLst>
          </p:cNvPr>
          <p:cNvSpPr>
            <a:spLocks noGrp="1"/>
          </p:cNvSpPr>
          <p:nvPr>
            <p:ph idx="1"/>
          </p:nvPr>
        </p:nvSpPr>
        <p:spPr/>
        <p:txBody>
          <a:bodyPr/>
          <a:lstStyle/>
          <a:p>
            <a:r>
              <a:rPr lang="en-US" dirty="0"/>
              <a:t>: Routers are devices that connect different networks together, allowing devices on different networks to communicate with each other. </a:t>
            </a:r>
          </a:p>
          <a:p>
            <a:r>
              <a:rPr lang="en-US" dirty="0"/>
              <a:t>They also help in directing network traffic and filtering out unwanted traffic.</a:t>
            </a:r>
          </a:p>
        </p:txBody>
      </p:sp>
    </p:spTree>
    <p:extLst>
      <p:ext uri="{BB962C8B-B14F-4D97-AF65-F5344CB8AC3E}">
        <p14:creationId xmlns:p14="http://schemas.microsoft.com/office/powerpoint/2010/main" val="3968373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DE13-22AF-42D5-B249-1ABBF4AF07C3}"/>
              </a:ext>
            </a:extLst>
          </p:cNvPr>
          <p:cNvSpPr>
            <a:spLocks noGrp="1"/>
          </p:cNvSpPr>
          <p:nvPr>
            <p:ph type="title"/>
          </p:nvPr>
        </p:nvSpPr>
        <p:spPr/>
        <p:txBody>
          <a:bodyPr/>
          <a:lstStyle/>
          <a:p>
            <a:r>
              <a:rPr lang="en-US" dirty="0"/>
              <a:t>Routers (</a:t>
            </a:r>
            <a:r>
              <a:rPr lang="en-US" dirty="0" err="1"/>
              <a:t>ctd</a:t>
            </a:r>
            <a:r>
              <a:rPr lang="en-US" dirty="0"/>
              <a:t>)</a:t>
            </a:r>
          </a:p>
        </p:txBody>
      </p:sp>
      <p:pic>
        <p:nvPicPr>
          <p:cNvPr id="1026" name="Picture 2" descr="The 3 Best Wi-Fi Routers of 2023 | Reviews by Wirecutter">
            <a:extLst>
              <a:ext uri="{FF2B5EF4-FFF2-40B4-BE49-F238E27FC236}">
                <a16:creationId xmlns:a16="http://schemas.microsoft.com/office/drawing/2014/main" id="{180D9FBF-599B-43A8-AEBC-1CB051FAA0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8223" y="2373796"/>
            <a:ext cx="5544903"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73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7526-D783-4AF8-95B2-16EFE17CA083}"/>
              </a:ext>
            </a:extLst>
          </p:cNvPr>
          <p:cNvSpPr>
            <a:spLocks noGrp="1"/>
          </p:cNvSpPr>
          <p:nvPr>
            <p:ph type="title"/>
          </p:nvPr>
        </p:nvSpPr>
        <p:spPr/>
        <p:txBody>
          <a:bodyPr/>
          <a:lstStyle/>
          <a:p>
            <a:r>
              <a:rPr lang="en-US" dirty="0"/>
              <a:t>Switches</a:t>
            </a:r>
          </a:p>
        </p:txBody>
      </p:sp>
      <p:sp>
        <p:nvSpPr>
          <p:cNvPr id="3" name="Content Placeholder 2">
            <a:extLst>
              <a:ext uri="{FF2B5EF4-FFF2-40B4-BE49-F238E27FC236}">
                <a16:creationId xmlns:a16="http://schemas.microsoft.com/office/drawing/2014/main" id="{3AB782FA-99DC-488B-A83F-0FD5D99F6AF6}"/>
              </a:ext>
            </a:extLst>
          </p:cNvPr>
          <p:cNvSpPr>
            <a:spLocks noGrp="1"/>
          </p:cNvSpPr>
          <p:nvPr>
            <p:ph idx="1"/>
          </p:nvPr>
        </p:nvSpPr>
        <p:spPr/>
        <p:txBody>
          <a:bodyPr/>
          <a:lstStyle/>
          <a:p>
            <a:r>
              <a:rPr lang="en-US" dirty="0"/>
              <a:t>Switches are devices that connect devices within a network, allowing them to communicate with each other. </a:t>
            </a:r>
          </a:p>
          <a:p>
            <a:r>
              <a:rPr lang="en-US" dirty="0"/>
              <a:t>They help in directing network traffic and optimizing network performance.</a:t>
            </a:r>
          </a:p>
        </p:txBody>
      </p:sp>
    </p:spTree>
    <p:extLst>
      <p:ext uri="{BB962C8B-B14F-4D97-AF65-F5344CB8AC3E}">
        <p14:creationId xmlns:p14="http://schemas.microsoft.com/office/powerpoint/2010/main" val="3501204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5A040-32B1-4F65-8E93-2588353FAA8A}"/>
              </a:ext>
            </a:extLst>
          </p:cNvPr>
          <p:cNvSpPr>
            <a:spLocks noGrp="1"/>
          </p:cNvSpPr>
          <p:nvPr>
            <p:ph type="title"/>
          </p:nvPr>
        </p:nvSpPr>
        <p:spPr/>
        <p:txBody>
          <a:bodyPr/>
          <a:lstStyle/>
          <a:p>
            <a:r>
              <a:rPr lang="en-US" dirty="0"/>
              <a:t>Switches (</a:t>
            </a:r>
            <a:r>
              <a:rPr lang="en-US" dirty="0" err="1"/>
              <a:t>ctd</a:t>
            </a:r>
            <a:r>
              <a:rPr lang="en-US" dirty="0"/>
              <a:t>)</a:t>
            </a:r>
          </a:p>
        </p:txBody>
      </p:sp>
      <p:pic>
        <p:nvPicPr>
          <p:cNvPr id="4" name="Content Placeholder 3">
            <a:extLst>
              <a:ext uri="{FF2B5EF4-FFF2-40B4-BE49-F238E27FC236}">
                <a16:creationId xmlns:a16="http://schemas.microsoft.com/office/drawing/2014/main" id="{6C3F34B6-29E6-487B-B378-6646B9A54EE1}"/>
              </a:ext>
            </a:extLst>
          </p:cNvPr>
          <p:cNvPicPr>
            <a:picLocks noGrp="1" noChangeAspect="1"/>
          </p:cNvPicPr>
          <p:nvPr>
            <p:ph idx="1"/>
          </p:nvPr>
        </p:nvPicPr>
        <p:blipFill>
          <a:blip r:embed="rId2"/>
          <a:stretch>
            <a:fillRect/>
          </a:stretch>
        </p:blipFill>
        <p:spPr>
          <a:xfrm>
            <a:off x="3233737" y="2595562"/>
            <a:ext cx="5715000" cy="2695575"/>
          </a:xfrm>
          <a:prstGeom prst="rect">
            <a:avLst/>
          </a:prstGeom>
        </p:spPr>
      </p:pic>
    </p:spTree>
    <p:extLst>
      <p:ext uri="{BB962C8B-B14F-4D97-AF65-F5344CB8AC3E}">
        <p14:creationId xmlns:p14="http://schemas.microsoft.com/office/powerpoint/2010/main" val="22701246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8CFC-7F2F-41C2-8E4C-534B13CEB0C6}"/>
              </a:ext>
            </a:extLst>
          </p:cNvPr>
          <p:cNvSpPr>
            <a:spLocks noGrp="1"/>
          </p:cNvSpPr>
          <p:nvPr>
            <p:ph type="title"/>
          </p:nvPr>
        </p:nvSpPr>
        <p:spPr/>
        <p:txBody>
          <a:bodyPr/>
          <a:lstStyle/>
          <a:p>
            <a:r>
              <a:rPr lang="en-US" dirty="0"/>
              <a:t>Hubs</a:t>
            </a:r>
          </a:p>
        </p:txBody>
      </p:sp>
      <p:sp>
        <p:nvSpPr>
          <p:cNvPr id="3" name="Content Placeholder 2">
            <a:extLst>
              <a:ext uri="{FF2B5EF4-FFF2-40B4-BE49-F238E27FC236}">
                <a16:creationId xmlns:a16="http://schemas.microsoft.com/office/drawing/2014/main" id="{EAC3BF94-2722-4710-A1D5-E1C5A8C201FB}"/>
              </a:ext>
            </a:extLst>
          </p:cNvPr>
          <p:cNvSpPr>
            <a:spLocks noGrp="1"/>
          </p:cNvSpPr>
          <p:nvPr>
            <p:ph idx="1"/>
          </p:nvPr>
        </p:nvSpPr>
        <p:spPr/>
        <p:txBody>
          <a:bodyPr/>
          <a:lstStyle/>
          <a:p>
            <a:r>
              <a:rPr lang="en-US" dirty="0"/>
              <a:t>Hubs are devices that connect devices within a network, but they do not direct network traffic. </a:t>
            </a:r>
          </a:p>
          <a:p>
            <a:r>
              <a:rPr lang="en-US" dirty="0"/>
              <a:t>Instead, they simply broadcast incoming traffic to all devices on the network.</a:t>
            </a:r>
          </a:p>
        </p:txBody>
      </p:sp>
    </p:spTree>
    <p:extLst>
      <p:ext uri="{BB962C8B-B14F-4D97-AF65-F5344CB8AC3E}">
        <p14:creationId xmlns:p14="http://schemas.microsoft.com/office/powerpoint/2010/main" val="4138606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1977-4527-4254-B43D-F3947AACE6F0}"/>
              </a:ext>
            </a:extLst>
          </p:cNvPr>
          <p:cNvSpPr>
            <a:spLocks noGrp="1"/>
          </p:cNvSpPr>
          <p:nvPr>
            <p:ph type="title"/>
          </p:nvPr>
        </p:nvSpPr>
        <p:spPr/>
        <p:txBody>
          <a:bodyPr/>
          <a:lstStyle/>
          <a:p>
            <a:r>
              <a:rPr lang="en-US" dirty="0"/>
              <a:t>Hubs (</a:t>
            </a:r>
            <a:r>
              <a:rPr lang="en-US" dirty="0" err="1"/>
              <a:t>ctd</a:t>
            </a:r>
            <a:r>
              <a:rPr lang="en-US" dirty="0"/>
              <a:t>)</a:t>
            </a:r>
          </a:p>
        </p:txBody>
      </p:sp>
      <p:pic>
        <p:nvPicPr>
          <p:cNvPr id="4" name="Content Placeholder 3">
            <a:extLst>
              <a:ext uri="{FF2B5EF4-FFF2-40B4-BE49-F238E27FC236}">
                <a16:creationId xmlns:a16="http://schemas.microsoft.com/office/drawing/2014/main" id="{E708773C-EFE4-44C3-AFB9-03C63D2D14C1}"/>
              </a:ext>
            </a:extLst>
          </p:cNvPr>
          <p:cNvPicPr>
            <a:picLocks noGrp="1" noChangeAspect="1"/>
          </p:cNvPicPr>
          <p:nvPr>
            <p:ph idx="1"/>
          </p:nvPr>
        </p:nvPicPr>
        <p:blipFill>
          <a:blip r:embed="rId2"/>
          <a:stretch>
            <a:fillRect/>
          </a:stretch>
        </p:blipFill>
        <p:spPr>
          <a:xfrm>
            <a:off x="4695825" y="3276600"/>
            <a:ext cx="2790825" cy="1333500"/>
          </a:xfrm>
          <a:prstGeom prst="rect">
            <a:avLst/>
          </a:prstGeom>
        </p:spPr>
      </p:pic>
    </p:spTree>
    <p:extLst>
      <p:ext uri="{BB962C8B-B14F-4D97-AF65-F5344CB8AC3E}">
        <p14:creationId xmlns:p14="http://schemas.microsoft.com/office/powerpoint/2010/main" val="1930901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FF3F-F593-49AF-A3A0-56BB3A89A7BD}"/>
              </a:ext>
            </a:extLst>
          </p:cNvPr>
          <p:cNvSpPr>
            <a:spLocks noGrp="1"/>
          </p:cNvSpPr>
          <p:nvPr>
            <p:ph type="title"/>
          </p:nvPr>
        </p:nvSpPr>
        <p:spPr/>
        <p:txBody>
          <a:bodyPr/>
          <a:lstStyle/>
          <a:p>
            <a:r>
              <a:rPr lang="en-US" dirty="0"/>
              <a:t>Introduction (CTD)</a:t>
            </a:r>
          </a:p>
        </p:txBody>
      </p:sp>
      <p:sp>
        <p:nvSpPr>
          <p:cNvPr id="3" name="Content Placeholder 2">
            <a:extLst>
              <a:ext uri="{FF2B5EF4-FFF2-40B4-BE49-F238E27FC236}">
                <a16:creationId xmlns:a16="http://schemas.microsoft.com/office/drawing/2014/main" id="{1111DD01-70B7-411C-8E58-70F0649EECAC}"/>
              </a:ext>
            </a:extLst>
          </p:cNvPr>
          <p:cNvSpPr>
            <a:spLocks noGrp="1"/>
          </p:cNvSpPr>
          <p:nvPr>
            <p:ph idx="1"/>
          </p:nvPr>
        </p:nvSpPr>
        <p:spPr>
          <a:xfrm>
            <a:off x="397565" y="1828800"/>
            <a:ext cx="10869992" cy="4585252"/>
          </a:xfrm>
        </p:spPr>
        <p:txBody>
          <a:bodyPr>
            <a:normAutofit fontScale="92500" lnSpcReduction="10000"/>
          </a:bodyPr>
          <a:lstStyle/>
          <a:p>
            <a:r>
              <a:rPr lang="en-US" dirty="0"/>
              <a:t>In this project, we will delve into the intricacies of computer networking and explore its crucial role in safeguarding against cyber threats. </a:t>
            </a:r>
          </a:p>
          <a:p>
            <a:r>
              <a:rPr lang="en-US" dirty="0"/>
              <a:t>We will examine the fundamental concepts of networking, including protocols, architectures, and technologies, that enable seamless communication between devices. We will also analyze the various types of cyber threats, such as malware, ransomware, and phishing attacks, that can compromise network security.</a:t>
            </a:r>
          </a:p>
          <a:p>
            <a:endParaRPr lang="en-US" dirty="0"/>
          </a:p>
          <a:p>
            <a:r>
              <a:rPr lang="en-US" dirty="0"/>
              <a:t>Furthermore, we will explore the key principles of cyber security, including confidentiality, integrity, availability, and authentication, and how they are applied in the context of computer networking. </a:t>
            </a:r>
          </a:p>
          <a:p>
            <a:r>
              <a:rPr lang="en-US" dirty="0"/>
              <a:t>We will also delve into the best practices for securing networks, including firewalls, virtual private networks (VPNs), intrusion detection systems (IDS), and encryption techniques.</a:t>
            </a:r>
          </a:p>
        </p:txBody>
      </p:sp>
    </p:spTree>
    <p:extLst>
      <p:ext uri="{BB962C8B-B14F-4D97-AF65-F5344CB8AC3E}">
        <p14:creationId xmlns:p14="http://schemas.microsoft.com/office/powerpoint/2010/main" val="528346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4357-433F-42FF-B49F-8B0D62AA1E18}"/>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A7DD2552-A61E-45C2-91FD-CA0550CD64B2}"/>
              </a:ext>
            </a:extLst>
          </p:cNvPr>
          <p:cNvSpPr>
            <a:spLocks noGrp="1"/>
          </p:cNvSpPr>
          <p:nvPr>
            <p:ph idx="1"/>
          </p:nvPr>
        </p:nvSpPr>
        <p:spPr/>
        <p:txBody>
          <a:bodyPr/>
          <a:lstStyle/>
          <a:p>
            <a:r>
              <a:rPr lang="en-US" dirty="0"/>
              <a:t>Firewalls are devices that protect networks from unauthorized access, malware, and other cyber threats. </a:t>
            </a:r>
          </a:p>
          <a:p>
            <a:r>
              <a:rPr lang="en-US" dirty="0"/>
              <a:t>They can be hardware or software-based and work by filtering incoming and outgoing network traffic based on predefined security policies.</a:t>
            </a:r>
          </a:p>
        </p:txBody>
      </p:sp>
    </p:spTree>
    <p:extLst>
      <p:ext uri="{BB962C8B-B14F-4D97-AF65-F5344CB8AC3E}">
        <p14:creationId xmlns:p14="http://schemas.microsoft.com/office/powerpoint/2010/main" val="143461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0A51-CEB7-4AE0-87D9-92CB48C1EDE7}"/>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AB0D7501-ED83-4DB2-B290-A9D860FA9993}"/>
              </a:ext>
            </a:extLst>
          </p:cNvPr>
          <p:cNvSpPr>
            <a:spLocks noGrp="1"/>
          </p:cNvSpPr>
          <p:nvPr>
            <p:ph idx="1"/>
          </p:nvPr>
        </p:nvSpPr>
        <p:spPr/>
        <p:txBody>
          <a:bodyPr/>
          <a:lstStyle/>
          <a:p>
            <a:r>
              <a:rPr lang="en-US" dirty="0"/>
              <a:t>Feng, Y., Yan, J., Huang, Z., &amp; Wang, W. (2019). A survey on network security in industrial internet of things. Journal of Computer Science and Technology, 34(3), 463-478.</a:t>
            </a:r>
          </a:p>
          <a:p>
            <a:endParaRPr lang="en-US" dirty="0"/>
          </a:p>
          <a:p>
            <a:r>
              <a:rPr lang="en-US" dirty="0"/>
              <a:t>National Institute of Standards and Technology. (2018). NIST Special Publication 800-53, Revision 5: Security and Privacy Controls for Information Systems and Organizations. </a:t>
            </a:r>
          </a:p>
        </p:txBody>
      </p:sp>
    </p:spTree>
    <p:extLst>
      <p:ext uri="{BB962C8B-B14F-4D97-AF65-F5344CB8AC3E}">
        <p14:creationId xmlns:p14="http://schemas.microsoft.com/office/powerpoint/2010/main" val="17004127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9A98-1D5B-41BD-BBDC-1CCD8ACAB307}"/>
              </a:ext>
            </a:extLst>
          </p:cNvPr>
          <p:cNvSpPr>
            <a:spLocks noGrp="1"/>
          </p:cNvSpPr>
          <p:nvPr>
            <p:ph type="title"/>
          </p:nvPr>
        </p:nvSpPr>
        <p:spPr/>
        <p:txBody>
          <a:bodyPr/>
          <a:lstStyle/>
          <a:p>
            <a:r>
              <a:rPr lang="en-US" dirty="0"/>
              <a:t>Introduction (</a:t>
            </a:r>
            <a:r>
              <a:rPr lang="en-US" dirty="0" err="1"/>
              <a:t>ctd</a:t>
            </a:r>
            <a:r>
              <a:rPr lang="en-US" dirty="0"/>
              <a:t>)</a:t>
            </a:r>
          </a:p>
        </p:txBody>
      </p:sp>
      <p:sp>
        <p:nvSpPr>
          <p:cNvPr id="3" name="Content Placeholder 2">
            <a:extLst>
              <a:ext uri="{FF2B5EF4-FFF2-40B4-BE49-F238E27FC236}">
                <a16:creationId xmlns:a16="http://schemas.microsoft.com/office/drawing/2014/main" id="{A3E5097D-C843-4125-8273-D3E155F6DBB6}"/>
              </a:ext>
            </a:extLst>
          </p:cNvPr>
          <p:cNvSpPr>
            <a:spLocks noGrp="1"/>
          </p:cNvSpPr>
          <p:nvPr>
            <p:ph idx="1"/>
          </p:nvPr>
        </p:nvSpPr>
        <p:spPr/>
        <p:txBody>
          <a:bodyPr>
            <a:normAutofit/>
          </a:bodyPr>
          <a:lstStyle/>
          <a:p>
            <a:r>
              <a:rPr lang="en-US" dirty="0"/>
              <a:t>We will also analyze the evolving landscape of cyber threats and the emerging technologies that are shaping the future of computer networking and cyber security.</a:t>
            </a:r>
          </a:p>
          <a:p>
            <a:endParaRPr lang="en-US" dirty="0"/>
          </a:p>
          <a:p>
            <a:r>
              <a:rPr lang="en-US" dirty="0"/>
              <a:t>In conclusion, computer networking is not just about connecting devices, but also about protecting them from potential cyber threats. Understanding the principles of networking and cyber security is critical in today's digital age, where data breaches and cyber attacks are rampant. Join us on this fascinating journey as we unravel the intricate world of computer networking and its significance in safeguarding our digital world.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077828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32D4-32DB-406B-B959-716EC0CE0D46}"/>
              </a:ext>
            </a:extLst>
          </p:cNvPr>
          <p:cNvSpPr>
            <a:spLocks noGrp="1"/>
          </p:cNvSpPr>
          <p:nvPr>
            <p:ph type="title"/>
          </p:nvPr>
        </p:nvSpPr>
        <p:spPr/>
        <p:txBody>
          <a:bodyPr/>
          <a:lstStyle/>
          <a:p>
            <a:r>
              <a:rPr lang="en-US" dirty="0"/>
              <a:t>What is computer networking?</a:t>
            </a:r>
          </a:p>
        </p:txBody>
      </p:sp>
      <p:sp>
        <p:nvSpPr>
          <p:cNvPr id="3" name="Content Placeholder 2">
            <a:extLst>
              <a:ext uri="{FF2B5EF4-FFF2-40B4-BE49-F238E27FC236}">
                <a16:creationId xmlns:a16="http://schemas.microsoft.com/office/drawing/2014/main" id="{F4A3D09C-F890-40ED-A7EE-D9E0B34FC15A}"/>
              </a:ext>
            </a:extLst>
          </p:cNvPr>
          <p:cNvSpPr>
            <a:spLocks noGrp="1"/>
          </p:cNvSpPr>
          <p:nvPr>
            <p:ph idx="1"/>
          </p:nvPr>
        </p:nvSpPr>
        <p:spPr/>
        <p:txBody>
          <a:bodyPr/>
          <a:lstStyle/>
          <a:p>
            <a:r>
              <a:rPr lang="en-US" dirty="0"/>
              <a:t>Computer networking refers to the process of connecting computing devices together to facilitate communication and data exchange. It enables the transfer of data and information between devices, allowing people to share resources and work together effectively.</a:t>
            </a:r>
          </a:p>
        </p:txBody>
      </p:sp>
    </p:spTree>
    <p:extLst>
      <p:ext uri="{BB962C8B-B14F-4D97-AF65-F5344CB8AC3E}">
        <p14:creationId xmlns:p14="http://schemas.microsoft.com/office/powerpoint/2010/main" val="22829010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AC78-0BC4-4569-B383-58A87DF5EDE8}"/>
              </a:ext>
            </a:extLst>
          </p:cNvPr>
          <p:cNvSpPr>
            <a:spLocks noGrp="1"/>
          </p:cNvSpPr>
          <p:nvPr>
            <p:ph type="title"/>
          </p:nvPr>
        </p:nvSpPr>
        <p:spPr/>
        <p:txBody>
          <a:bodyPr/>
          <a:lstStyle/>
          <a:p>
            <a:r>
              <a:rPr lang="en-US" dirty="0"/>
              <a:t>Computer Networking (</a:t>
            </a:r>
            <a:r>
              <a:rPr lang="en-US" dirty="0" err="1"/>
              <a:t>ctd</a:t>
            </a:r>
            <a:r>
              <a:rPr lang="en-US" dirty="0"/>
              <a:t>)</a:t>
            </a:r>
          </a:p>
        </p:txBody>
      </p:sp>
      <p:pic>
        <p:nvPicPr>
          <p:cNvPr id="4" name="Content Placeholder 3">
            <a:extLst>
              <a:ext uri="{FF2B5EF4-FFF2-40B4-BE49-F238E27FC236}">
                <a16:creationId xmlns:a16="http://schemas.microsoft.com/office/drawing/2014/main" id="{F9042641-3EA4-46A0-9B57-F26DCA23D50A}"/>
              </a:ext>
            </a:extLst>
          </p:cNvPr>
          <p:cNvPicPr>
            <a:picLocks noGrp="1" noChangeAspect="1"/>
          </p:cNvPicPr>
          <p:nvPr>
            <p:ph idx="1"/>
          </p:nvPr>
        </p:nvPicPr>
        <p:blipFill>
          <a:blip r:embed="rId2"/>
          <a:stretch>
            <a:fillRect/>
          </a:stretch>
        </p:blipFill>
        <p:spPr>
          <a:xfrm>
            <a:off x="499924" y="2294283"/>
            <a:ext cx="4927600" cy="3695700"/>
          </a:xfrm>
          <a:prstGeom prst="rect">
            <a:avLst/>
          </a:prstGeom>
        </p:spPr>
      </p:pic>
      <p:pic>
        <p:nvPicPr>
          <p:cNvPr id="5" name="Picture 4">
            <a:extLst>
              <a:ext uri="{FF2B5EF4-FFF2-40B4-BE49-F238E27FC236}">
                <a16:creationId xmlns:a16="http://schemas.microsoft.com/office/drawing/2014/main" id="{21DE0265-FE0C-43DA-8D74-E88DB8272973}"/>
              </a:ext>
            </a:extLst>
          </p:cNvPr>
          <p:cNvPicPr>
            <a:picLocks noChangeAspect="1"/>
          </p:cNvPicPr>
          <p:nvPr/>
        </p:nvPicPr>
        <p:blipFill>
          <a:blip r:embed="rId3"/>
          <a:stretch>
            <a:fillRect/>
          </a:stretch>
        </p:blipFill>
        <p:spPr>
          <a:xfrm>
            <a:off x="5872577" y="2637182"/>
            <a:ext cx="6127475" cy="2723322"/>
          </a:xfrm>
          <a:prstGeom prst="rect">
            <a:avLst/>
          </a:prstGeom>
        </p:spPr>
      </p:pic>
    </p:spTree>
    <p:extLst>
      <p:ext uri="{BB962C8B-B14F-4D97-AF65-F5344CB8AC3E}">
        <p14:creationId xmlns:p14="http://schemas.microsoft.com/office/powerpoint/2010/main" val="40653222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B5BE-C81A-4A11-A619-C5FC939E469C}"/>
              </a:ext>
            </a:extLst>
          </p:cNvPr>
          <p:cNvSpPr>
            <a:spLocks noGrp="1"/>
          </p:cNvSpPr>
          <p:nvPr>
            <p:ph type="title"/>
          </p:nvPr>
        </p:nvSpPr>
        <p:spPr/>
        <p:txBody>
          <a:bodyPr/>
          <a:lstStyle/>
          <a:p>
            <a:r>
              <a:rPr lang="en-US" dirty="0"/>
              <a:t>Computer Networks and cyber security</a:t>
            </a:r>
          </a:p>
        </p:txBody>
      </p:sp>
      <p:sp>
        <p:nvSpPr>
          <p:cNvPr id="4" name="AutoShape 2" descr="What is Computer Networking? | DeVry University">
            <a:extLst>
              <a:ext uri="{FF2B5EF4-FFF2-40B4-BE49-F238E27FC236}">
                <a16:creationId xmlns:a16="http://schemas.microsoft.com/office/drawing/2014/main" id="{BD20DEB8-8774-48E5-B60C-0E63D4CB22A3}"/>
              </a:ext>
            </a:extLst>
          </p:cNvPr>
          <p:cNvSpPr>
            <a:spLocks noGrp="1" noChangeAspect="1" noChangeArrowheads="1"/>
          </p:cNvSpPr>
          <p:nvPr>
            <p:ph idx="1"/>
          </p:nvPr>
        </p:nvSpPr>
        <p:spPr bwMode="auto">
          <a:xfrm>
            <a:off x="463826" y="1935475"/>
            <a:ext cx="11212189" cy="40014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US" dirty="0"/>
              <a:t> In cyber security, computer networking is essential in protecting networks from various cyber threats, such as unauthorized access, malware, and data breaches. </a:t>
            </a:r>
          </a:p>
          <a:p>
            <a:r>
              <a:rPr lang="en-US" dirty="0"/>
              <a:t>By securing network infrastructures, organizations can reduce the risk of cyber attacks and protect sensitive information.</a:t>
            </a:r>
          </a:p>
          <a:p>
            <a:r>
              <a:rPr lang="en-US" dirty="0"/>
              <a:t>According to an article published in the Journal of Computer Science &amp; Technology, computer networks are "critical infrastructures" that require adequate security measures to protect against potential vulnerabilities and attacks (Feng et al., 2019). </a:t>
            </a:r>
          </a:p>
          <a:p>
            <a:r>
              <a:rPr lang="en-US" dirty="0"/>
              <a:t>A study conducted by the National Institute of Standards and Technology (NIST) also emphasized the importance of implementing security controls and best practices to ensure the confidentiality, integrity, and availability of network resources (NIST, 2018).</a:t>
            </a:r>
          </a:p>
        </p:txBody>
      </p:sp>
    </p:spTree>
    <p:extLst>
      <p:ext uri="{BB962C8B-B14F-4D97-AF65-F5344CB8AC3E}">
        <p14:creationId xmlns:p14="http://schemas.microsoft.com/office/powerpoint/2010/main" val="9774487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 calcmode="lin" valueType="num">
                                      <p:cBhvr additive="base">
                                        <p:cTn id="3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010E-F132-453F-89FB-80A5650EBF07}"/>
              </a:ext>
            </a:extLst>
          </p:cNvPr>
          <p:cNvSpPr>
            <a:spLocks noGrp="1"/>
          </p:cNvSpPr>
          <p:nvPr>
            <p:ph type="title"/>
          </p:nvPr>
        </p:nvSpPr>
        <p:spPr/>
        <p:txBody>
          <a:bodyPr/>
          <a:lstStyle/>
          <a:p>
            <a:r>
              <a:rPr lang="en-US" dirty="0"/>
              <a:t>“Cyber is the real domain of power”</a:t>
            </a:r>
          </a:p>
        </p:txBody>
      </p:sp>
      <p:pic>
        <p:nvPicPr>
          <p:cNvPr id="6" name="Content Placeholder 5">
            <a:extLst>
              <a:ext uri="{FF2B5EF4-FFF2-40B4-BE49-F238E27FC236}">
                <a16:creationId xmlns:a16="http://schemas.microsoft.com/office/drawing/2014/main" id="{1EC83F8C-563B-4533-8841-6449AAD59B4B}"/>
              </a:ext>
            </a:extLst>
          </p:cNvPr>
          <p:cNvPicPr>
            <a:picLocks noGrp="1" noChangeAspect="1"/>
          </p:cNvPicPr>
          <p:nvPr>
            <p:ph idx="1"/>
          </p:nvPr>
        </p:nvPicPr>
        <p:blipFill>
          <a:blip r:embed="rId2"/>
          <a:stretch>
            <a:fillRect/>
          </a:stretch>
        </p:blipFill>
        <p:spPr>
          <a:xfrm>
            <a:off x="3042675" y="2228576"/>
            <a:ext cx="6096000" cy="2743200"/>
          </a:xfrm>
          <a:prstGeom prst="rect">
            <a:avLst/>
          </a:prstGeom>
        </p:spPr>
      </p:pic>
    </p:spTree>
    <p:extLst>
      <p:ext uri="{BB962C8B-B14F-4D97-AF65-F5344CB8AC3E}">
        <p14:creationId xmlns:p14="http://schemas.microsoft.com/office/powerpoint/2010/main" val="22104696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8E22-9F2E-48CC-A869-AFBC702C8B66}"/>
              </a:ext>
            </a:extLst>
          </p:cNvPr>
          <p:cNvSpPr>
            <a:spLocks noGrp="1"/>
          </p:cNvSpPr>
          <p:nvPr>
            <p:ph type="title"/>
          </p:nvPr>
        </p:nvSpPr>
        <p:spPr/>
        <p:txBody>
          <a:bodyPr/>
          <a:lstStyle/>
          <a:p>
            <a:r>
              <a:rPr lang="en-US" dirty="0"/>
              <a:t>Types of Networks</a:t>
            </a:r>
          </a:p>
        </p:txBody>
      </p:sp>
      <p:sp>
        <p:nvSpPr>
          <p:cNvPr id="3" name="Content Placeholder 2">
            <a:extLst>
              <a:ext uri="{FF2B5EF4-FFF2-40B4-BE49-F238E27FC236}">
                <a16:creationId xmlns:a16="http://schemas.microsoft.com/office/drawing/2014/main" id="{A8F124FA-2FB7-4EB5-8C77-FBBDC5C8F564}"/>
              </a:ext>
            </a:extLst>
          </p:cNvPr>
          <p:cNvSpPr>
            <a:spLocks noGrp="1"/>
          </p:cNvSpPr>
          <p:nvPr>
            <p:ph idx="1"/>
          </p:nvPr>
        </p:nvSpPr>
        <p:spPr/>
        <p:txBody>
          <a:bodyPr/>
          <a:lstStyle/>
          <a:p>
            <a:r>
              <a:rPr lang="en-US" dirty="0"/>
              <a:t>Networks are divided into various types, which cover a variety of ranges and may be used for varying purpose. </a:t>
            </a:r>
          </a:p>
          <a:p>
            <a:r>
              <a:rPr lang="en-US" dirty="0"/>
              <a:t>This section will seek to explain these networks and how they work.</a:t>
            </a:r>
          </a:p>
        </p:txBody>
      </p:sp>
    </p:spTree>
    <p:extLst>
      <p:ext uri="{BB962C8B-B14F-4D97-AF65-F5344CB8AC3E}">
        <p14:creationId xmlns:p14="http://schemas.microsoft.com/office/powerpoint/2010/main" val="7347995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326</TotalTime>
  <Words>1281</Words>
  <Application>Microsoft Office PowerPoint</Application>
  <PresentationFormat>Widescreen</PresentationFormat>
  <Paragraphs>84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Bookman Old Style</vt:lpstr>
      <vt:lpstr>Rockwell</vt:lpstr>
      <vt:lpstr>Damask</vt:lpstr>
      <vt:lpstr>Network Security and its Role In Cyber Security</vt:lpstr>
      <vt:lpstr>Introduction</vt:lpstr>
      <vt:lpstr>Introduction (CTD)</vt:lpstr>
      <vt:lpstr>Introduction (ctd)</vt:lpstr>
      <vt:lpstr>What is computer networking?</vt:lpstr>
      <vt:lpstr>Computer Networking (ctd)</vt:lpstr>
      <vt:lpstr>Computer Networks and cyber security</vt:lpstr>
      <vt:lpstr>“Cyber is the real domain of power”</vt:lpstr>
      <vt:lpstr>Types of Networks</vt:lpstr>
      <vt:lpstr>LAN (Local Area Network)</vt:lpstr>
      <vt:lpstr>WAN (Wide Area Network)</vt:lpstr>
      <vt:lpstr>MAN (Metropolitan Area Network):</vt:lpstr>
      <vt:lpstr>WLAN (Wireless Local Area Network)</vt:lpstr>
      <vt:lpstr>PAN (Personal Area Network)</vt:lpstr>
      <vt:lpstr>What is a Network topology?</vt:lpstr>
      <vt:lpstr>Types Of Network topologies</vt:lpstr>
      <vt:lpstr>Star topology</vt:lpstr>
      <vt:lpstr>Bus Topology</vt:lpstr>
      <vt:lpstr>Ring Topology</vt:lpstr>
      <vt:lpstr>Mesh Topology</vt:lpstr>
      <vt:lpstr>Hybrid Topology</vt:lpstr>
      <vt:lpstr>What are Networking devices?</vt:lpstr>
      <vt:lpstr>Types of network devices</vt:lpstr>
      <vt:lpstr>Routers</vt:lpstr>
      <vt:lpstr>Routers (ctd)</vt:lpstr>
      <vt:lpstr>Switches</vt:lpstr>
      <vt:lpstr>Switches (ctd)</vt:lpstr>
      <vt:lpstr>Hubs</vt:lpstr>
      <vt:lpstr>Hubs (ctd)</vt:lpstr>
      <vt:lpstr>Firewalls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 and its Role In Cyber Security</dc:title>
  <dc:creator>Brandon Danvers</dc:creator>
  <cp:lastModifiedBy>Brandon Danvers</cp:lastModifiedBy>
  <cp:revision>36</cp:revision>
  <dcterms:created xsi:type="dcterms:W3CDTF">2023-04-20T14:59:38Z</dcterms:created>
  <dcterms:modified xsi:type="dcterms:W3CDTF">2023-04-23T01:05:37Z</dcterms:modified>
</cp:coreProperties>
</file>