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theme/theme6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  <p:sldMasterId id="2147483699" r:id="rId3"/>
    <p:sldMasterId id="2147483711" r:id="rId4"/>
    <p:sldMasterId id="2147483716" r:id="rId5"/>
    <p:sldMasterId id="2147483718" r:id="rId6"/>
    <p:sldMasterId id="2147483720" r:id="rId7"/>
  </p:sldMasterIdLst>
  <p:notesMasterIdLst>
    <p:notesMasterId r:id="rId39"/>
  </p:notesMasterIdLst>
  <p:sldIdLst>
    <p:sldId id="256" r:id="rId8"/>
    <p:sldId id="258" r:id="rId9"/>
    <p:sldId id="257" r:id="rId10"/>
    <p:sldId id="260" r:id="rId11"/>
    <p:sldId id="262" r:id="rId12"/>
    <p:sldId id="263" r:id="rId13"/>
    <p:sldId id="267" r:id="rId14"/>
    <p:sldId id="271" r:id="rId15"/>
    <p:sldId id="274" r:id="rId16"/>
    <p:sldId id="272" r:id="rId17"/>
    <p:sldId id="273" r:id="rId18"/>
    <p:sldId id="293" r:id="rId19"/>
    <p:sldId id="276" r:id="rId20"/>
    <p:sldId id="277" r:id="rId21"/>
    <p:sldId id="268" r:id="rId22"/>
    <p:sldId id="265" r:id="rId23"/>
    <p:sldId id="278" r:id="rId24"/>
    <p:sldId id="281" r:id="rId25"/>
    <p:sldId id="282" r:id="rId26"/>
    <p:sldId id="284" r:id="rId27"/>
    <p:sldId id="285" r:id="rId28"/>
    <p:sldId id="286" r:id="rId29"/>
    <p:sldId id="283" r:id="rId30"/>
    <p:sldId id="266" r:id="rId31"/>
    <p:sldId id="287" r:id="rId32"/>
    <p:sldId id="291" r:id="rId33"/>
    <p:sldId id="288" r:id="rId34"/>
    <p:sldId id="289" r:id="rId35"/>
    <p:sldId id="290" r:id="rId36"/>
    <p:sldId id="292" r:id="rId37"/>
    <p:sldId id="280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B18B"/>
    <a:srgbClr val="D2B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84160" autoAdjust="0"/>
  </p:normalViewPr>
  <p:slideViewPr>
    <p:cSldViewPr>
      <p:cViewPr>
        <p:scale>
          <a:sx n="100" d="100"/>
          <a:sy n="100" d="100"/>
        </p:scale>
        <p:origin x="-19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D:\Share\Dropbox\Roy\&#12304;WA&#12305;&#26085;&#24535;&#20998;&#26512;\MIC&#33521;&#25991;&#29256;\&#12304;MIC&#33521;&#25991;&#29256;&#12305;&#32593;&#31449;&#20998;&#26512;&#25253;&#21578;&#65288;201108&#26356;&#26032;&#65289;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Share\Dropbox\Roy\&#12304;WA&#12305;&#26085;&#24535;&#20998;&#26512;\MIC&#33521;&#25991;&#29256;\&#12304;MIC&#33521;&#25991;&#29256;&#12305;&#32593;&#31449;&#20998;&#26512;&#25253;&#21578;&#65288;201108&#26356;&#26032;&#65289;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访问次数</a:t>
            </a:r>
            <a:endParaRPr lang="zh-CN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访问情况!$C$11</c:f>
              <c:strCache>
                <c:ptCount val="1"/>
                <c:pt idx="0">
                  <c:v>日均Visits</c:v>
                </c:pt>
              </c:strCache>
            </c:strRef>
          </c:tx>
          <c:spPr>
            <a:solidFill>
              <a:srgbClr val="1F497D">
                <a:lumMod val="60000"/>
                <a:lumOff val="40000"/>
              </a:srgbClr>
            </a:solidFill>
          </c:spPr>
          <c:invertIfNegative val="0"/>
          <c:cat>
            <c:numRef>
              <c:f>访问情况!$A$12:$A$19</c:f>
              <c:numCache>
                <c:formatCode>[$-409]mmm/yy;@</c:formatCode>
                <c:ptCount val="8"/>
                <c:pt idx="0">
                  <c:v>40544</c:v>
                </c:pt>
                <c:pt idx="1">
                  <c:v>40575</c:v>
                </c:pt>
                <c:pt idx="2">
                  <c:v>40603</c:v>
                </c:pt>
                <c:pt idx="3">
                  <c:v>40634</c:v>
                </c:pt>
                <c:pt idx="4">
                  <c:v>40664</c:v>
                </c:pt>
                <c:pt idx="5">
                  <c:v>40695</c:v>
                </c:pt>
                <c:pt idx="6">
                  <c:v>40725</c:v>
                </c:pt>
                <c:pt idx="7">
                  <c:v>40756</c:v>
                </c:pt>
              </c:numCache>
            </c:numRef>
          </c:cat>
          <c:val>
            <c:numRef>
              <c:f>访问情况!$C$12:$C$19</c:f>
              <c:numCache>
                <c:formatCode>0_ </c:formatCode>
                <c:ptCount val="8"/>
                <c:pt idx="0">
                  <c:v>387519.51612903213</c:v>
                </c:pt>
                <c:pt idx="1">
                  <c:v>408220.53571428574</c:v>
                </c:pt>
                <c:pt idx="2">
                  <c:v>447956.16129032255</c:v>
                </c:pt>
                <c:pt idx="3">
                  <c:v>442025.96666666667</c:v>
                </c:pt>
                <c:pt idx="4">
                  <c:v>465062.61290322582</c:v>
                </c:pt>
                <c:pt idx="5">
                  <c:v>456534.83333333622</c:v>
                </c:pt>
                <c:pt idx="6">
                  <c:v>440970.22580645164</c:v>
                </c:pt>
                <c:pt idx="7">
                  <c:v>458173.77419354836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370624"/>
        <c:axId val="91372544"/>
      </c:barChart>
      <c:lineChart>
        <c:grouping val="standard"/>
        <c:varyColors val="0"/>
        <c:ser>
          <c:idx val="0"/>
          <c:order val="1"/>
          <c:tx>
            <c:strRef>
              <c:f>访问情况!$D$11</c:f>
              <c:strCache>
                <c:ptCount val="1"/>
                <c:pt idx="0">
                  <c:v>同比增长趋势</c:v>
                </c:pt>
              </c:strCache>
            </c:strRef>
          </c:tx>
          <c:spPr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c:spPr>
          <c:marker>
            <c:spPr>
              <a:solidFill>
                <a:srgbClr val="C0504D"/>
              </a:solidFill>
              <a:ln w="25400" cap="flat" cmpd="sng" algn="ctr">
                <a:solidFill>
                  <a:srgbClr val="C0504D">
                    <a:shade val="50000"/>
                  </a:srgbClr>
                </a:solidFill>
                <a:prstDash val="solid"/>
              </a:ln>
              <a:effectLst/>
            </c:spPr>
          </c:marker>
          <c:val>
            <c:numRef>
              <c:f>访问情况!$D$12:$D$19</c:f>
              <c:numCache>
                <c:formatCode>0.00%</c:formatCode>
                <c:ptCount val="8"/>
                <c:pt idx="0">
                  <c:v>1.6522556906319184E-2</c:v>
                </c:pt>
                <c:pt idx="1">
                  <c:v>0.34212842575091001</c:v>
                </c:pt>
                <c:pt idx="2">
                  <c:v>0.33428055898067893</c:v>
                </c:pt>
                <c:pt idx="3">
                  <c:v>0.18953445199815291</c:v>
                </c:pt>
                <c:pt idx="4">
                  <c:v>0.15951909800192576</c:v>
                </c:pt>
                <c:pt idx="5">
                  <c:v>0.15586339656972625</c:v>
                </c:pt>
                <c:pt idx="6">
                  <c:v>0.1411080221695922</c:v>
                </c:pt>
                <c:pt idx="7">
                  <c:v>0.16509608971331902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388160"/>
        <c:axId val="91386624"/>
      </c:lineChart>
      <c:dateAx>
        <c:axId val="91370624"/>
        <c:scaling>
          <c:orientation val="minMax"/>
        </c:scaling>
        <c:delete val="0"/>
        <c:axPos val="b"/>
        <c:numFmt formatCode="[$-409]mmm/yy;@" sourceLinked="1"/>
        <c:majorTickMark val="none"/>
        <c:minorTickMark val="none"/>
        <c:tickLblPos val="nextTo"/>
        <c:txPr>
          <a:bodyPr/>
          <a:lstStyle/>
          <a:p>
            <a:pPr>
              <a:defRPr sz="700" baseline="0"/>
            </a:pPr>
            <a:endParaRPr lang="zh-CN"/>
          </a:p>
        </c:txPr>
        <c:crossAx val="91372544"/>
        <c:crosses val="autoZero"/>
        <c:auto val="1"/>
        <c:lblOffset val="100"/>
        <c:baseTimeUnit val="months"/>
      </c:dateAx>
      <c:valAx>
        <c:axId val="91372544"/>
        <c:scaling>
          <c:orientation val="minMax"/>
        </c:scaling>
        <c:delete val="0"/>
        <c:axPos val="l"/>
        <c:majorGridlines>
          <c:spPr>
            <a:ln w="0"/>
          </c:spPr>
        </c:majorGridlines>
        <c:numFmt formatCode="0_ " sourceLinked="1"/>
        <c:majorTickMark val="none"/>
        <c:minorTickMark val="none"/>
        <c:tickLblPos val="nextTo"/>
        <c:spPr>
          <a:ln w="0">
            <a:noFill/>
          </a:ln>
        </c:spPr>
        <c:crossAx val="91370624"/>
        <c:crosses val="autoZero"/>
        <c:crossBetween val="between"/>
      </c:valAx>
      <c:valAx>
        <c:axId val="9138662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crossAx val="91388160"/>
        <c:crosses val="max"/>
        <c:crossBetween val="between"/>
      </c:valAx>
      <c:catAx>
        <c:axId val="91388160"/>
        <c:scaling>
          <c:orientation val="minMax"/>
        </c:scaling>
        <c:delete val="1"/>
        <c:axPos val="b"/>
        <c:majorTickMark val="out"/>
        <c:minorTickMark val="none"/>
        <c:tickLblPos val="none"/>
        <c:crossAx val="91386624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ln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 rtl="0">
              <a:defRPr sz="800" baseline="0"/>
            </a:pPr>
            <a:endParaRPr lang="zh-CN"/>
          </a:p>
        </c:txPr>
      </c:dTable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900"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页面浏览量</a:t>
            </a:r>
            <a:endParaRPr lang="en-US" altLang="zh-CN" dirty="0" smtClean="0"/>
          </a:p>
        </c:rich>
      </c:tx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访问情况!$C$25</c:f>
              <c:strCache>
                <c:ptCount val="1"/>
                <c:pt idx="0">
                  <c:v>日均Pageviews</c:v>
                </c:pt>
              </c:strCache>
            </c:strRef>
          </c:tx>
          <c:invertIfNegative val="0"/>
          <c:cat>
            <c:numRef>
              <c:f>访问情况!$A$26:$A$33</c:f>
              <c:numCache>
                <c:formatCode>[$-409]mmm/yy;@</c:formatCode>
                <c:ptCount val="8"/>
                <c:pt idx="0">
                  <c:v>40544</c:v>
                </c:pt>
                <c:pt idx="1">
                  <c:v>40575</c:v>
                </c:pt>
                <c:pt idx="2">
                  <c:v>40603</c:v>
                </c:pt>
                <c:pt idx="3">
                  <c:v>40634</c:v>
                </c:pt>
                <c:pt idx="4">
                  <c:v>40664</c:v>
                </c:pt>
                <c:pt idx="5">
                  <c:v>40695</c:v>
                </c:pt>
                <c:pt idx="6">
                  <c:v>40725</c:v>
                </c:pt>
                <c:pt idx="7">
                  <c:v>40756</c:v>
                </c:pt>
              </c:numCache>
            </c:numRef>
          </c:cat>
          <c:val>
            <c:numRef>
              <c:f>访问情况!$C$26:$C$33</c:f>
              <c:numCache>
                <c:formatCode>0_ </c:formatCode>
                <c:ptCount val="8"/>
                <c:pt idx="0">
                  <c:v>10619041.516129021</c:v>
                </c:pt>
                <c:pt idx="1">
                  <c:v>10861650.607142853</c:v>
                </c:pt>
                <c:pt idx="2">
                  <c:v>13340687.354838816</c:v>
                </c:pt>
                <c:pt idx="3">
                  <c:v>12839521.633333333</c:v>
                </c:pt>
                <c:pt idx="4">
                  <c:v>13758252.935483878</c:v>
                </c:pt>
                <c:pt idx="5">
                  <c:v>14642011.5</c:v>
                </c:pt>
                <c:pt idx="6">
                  <c:v>15022609.193548387</c:v>
                </c:pt>
                <c:pt idx="7">
                  <c:v>15656281.645161279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91891200"/>
        <c:axId val="91892736"/>
      </c:barChart>
      <c:lineChart>
        <c:grouping val="standard"/>
        <c:varyColors val="0"/>
        <c:ser>
          <c:idx val="1"/>
          <c:order val="1"/>
          <c:tx>
            <c:strRef>
              <c:f>访问情况!$D$25</c:f>
              <c:strCache>
                <c:ptCount val="1"/>
                <c:pt idx="0">
                  <c:v>同比增长趋势</c:v>
                </c:pt>
              </c:strCache>
            </c:strRef>
          </c:tx>
          <c:marker>
            <c:symbol val="circle"/>
            <c:size val="7"/>
          </c:marker>
          <c:cat>
            <c:numRef>
              <c:f>访问情况!$A$26:$A$33</c:f>
              <c:numCache>
                <c:formatCode>[$-409]mmm/yy;@</c:formatCode>
                <c:ptCount val="8"/>
                <c:pt idx="0">
                  <c:v>40544</c:v>
                </c:pt>
                <c:pt idx="1">
                  <c:v>40575</c:v>
                </c:pt>
                <c:pt idx="2">
                  <c:v>40603</c:v>
                </c:pt>
                <c:pt idx="3">
                  <c:v>40634</c:v>
                </c:pt>
                <c:pt idx="4">
                  <c:v>40664</c:v>
                </c:pt>
                <c:pt idx="5">
                  <c:v>40695</c:v>
                </c:pt>
                <c:pt idx="6">
                  <c:v>40725</c:v>
                </c:pt>
                <c:pt idx="7">
                  <c:v>40756</c:v>
                </c:pt>
              </c:numCache>
            </c:numRef>
          </c:cat>
          <c:val>
            <c:numRef>
              <c:f>访问情况!$D$26:$D$33</c:f>
              <c:numCache>
                <c:formatCode>0.00%</c:formatCode>
                <c:ptCount val="8"/>
                <c:pt idx="0">
                  <c:v>0.55620240238506868</c:v>
                </c:pt>
                <c:pt idx="1">
                  <c:v>0.88578380416787272</c:v>
                </c:pt>
                <c:pt idx="2">
                  <c:v>0.6628527096924679</c:v>
                </c:pt>
                <c:pt idx="3">
                  <c:v>0.57774590619589528</c:v>
                </c:pt>
                <c:pt idx="4">
                  <c:v>0.56823962464484123</c:v>
                </c:pt>
                <c:pt idx="5">
                  <c:v>0.52814549670373012</c:v>
                </c:pt>
                <c:pt idx="6">
                  <c:v>0.48018581487009532</c:v>
                </c:pt>
                <c:pt idx="7">
                  <c:v>0.42356111408049268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900160"/>
        <c:axId val="91898624"/>
      </c:lineChart>
      <c:dateAx>
        <c:axId val="91891200"/>
        <c:scaling>
          <c:orientation val="minMax"/>
        </c:scaling>
        <c:delete val="0"/>
        <c:axPos val="b"/>
        <c:numFmt formatCode="[$-409]mmm/yy;@" sourceLinked="1"/>
        <c:majorTickMark val="none"/>
        <c:minorTickMark val="none"/>
        <c:tickLblPos val="nextTo"/>
        <c:crossAx val="91892736"/>
        <c:crosses val="autoZero"/>
        <c:auto val="1"/>
        <c:lblOffset val="100"/>
        <c:baseTimeUnit val="months"/>
      </c:dateAx>
      <c:valAx>
        <c:axId val="91892736"/>
        <c:scaling>
          <c:orientation val="minMax"/>
        </c:scaling>
        <c:delete val="0"/>
        <c:axPos val="l"/>
        <c:majorGridlines>
          <c:spPr>
            <a:ln w="0"/>
          </c:spPr>
        </c:majorGridlines>
        <c:numFmt formatCode="0_ " sourceLinked="1"/>
        <c:majorTickMark val="none"/>
        <c:minorTickMark val="none"/>
        <c:tickLblPos val="nextTo"/>
        <c:spPr>
          <a:ln w="0">
            <a:noFill/>
          </a:ln>
        </c:spPr>
        <c:crossAx val="91891200"/>
        <c:crosses val="autoZero"/>
        <c:crossBetween val="between"/>
      </c:valAx>
      <c:valAx>
        <c:axId val="9189862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crossAx val="91900160"/>
        <c:crosses val="max"/>
        <c:crossBetween val="between"/>
      </c:valAx>
      <c:dateAx>
        <c:axId val="91900160"/>
        <c:scaling>
          <c:orientation val="minMax"/>
        </c:scaling>
        <c:delete val="1"/>
        <c:axPos val="b"/>
        <c:numFmt formatCode="[$-409]mmm/yy;@" sourceLinked="1"/>
        <c:majorTickMark val="out"/>
        <c:minorTickMark val="none"/>
        <c:tickLblPos val="none"/>
        <c:crossAx val="91898624"/>
        <c:crosses val="autoZero"/>
        <c:auto val="1"/>
        <c:lblOffset val="100"/>
        <c:baseTimeUnit val="months"/>
      </c:date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700"/>
            </a:pPr>
            <a:endParaRPr lang="zh-CN"/>
          </a:p>
        </c:txPr>
      </c:dTable>
    </c:plotArea>
    <c:plotVisOnly val="1"/>
    <c:dispBlanksAs val="gap"/>
    <c:showDLblsOverMax val="0"/>
  </c:chart>
  <c:spPr>
    <a:ln>
      <a:solidFill>
        <a:sysClr val="window" lastClr="FFFFFF">
          <a:lumMod val="85000"/>
        </a:sys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900"/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4E2E3-CEB1-4750-A8DF-FE40F9438F88}" type="datetimeFigureOut">
              <a:rPr lang="zh-CN" altLang="en-US" smtClean="0"/>
              <a:pPr/>
              <a:t>2012/9/21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D2E56-40E3-45A1-B6C4-A4B0B05A85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5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2E56-40E3-45A1-B6C4-A4B0B05A852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2E56-40E3-45A1-B6C4-A4B0B05A852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D2E56-40E3-45A1-B6C4-A4B0B05A852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92024" indent="0" algn="ctr">
              <a:buNone/>
              <a:defRPr/>
            </a:lvl2pPr>
            <a:lvl3pPr marL="384048" indent="0" algn="ctr">
              <a:buNone/>
              <a:defRPr/>
            </a:lvl3pPr>
            <a:lvl4pPr marL="576072" indent="0" algn="ctr">
              <a:buNone/>
              <a:defRPr/>
            </a:lvl4pPr>
            <a:lvl5pPr marL="768096" indent="0" algn="ctr">
              <a:buNone/>
              <a:defRPr/>
            </a:lvl5pPr>
            <a:lvl6pPr marL="960120" indent="0" algn="ctr">
              <a:buNone/>
              <a:defRPr/>
            </a:lvl6pPr>
            <a:lvl7pPr marL="1152144" indent="0" algn="ctr">
              <a:buNone/>
              <a:defRPr/>
            </a:lvl7pPr>
            <a:lvl8pPr marL="1344168" indent="0" algn="ctr">
              <a:buNone/>
              <a:defRPr/>
            </a:lvl8pPr>
            <a:lvl9pPr marL="1536192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6854" y="1504950"/>
            <a:ext cx="1437084" cy="3651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1504950"/>
            <a:ext cx="4254103" cy="3651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92016" indent="0" algn="ctr">
              <a:buNone/>
              <a:defRPr/>
            </a:lvl2pPr>
            <a:lvl3pPr marL="384032" indent="0" algn="ctr">
              <a:buNone/>
              <a:defRPr/>
            </a:lvl3pPr>
            <a:lvl4pPr marL="576046" indent="0" algn="ctr">
              <a:buNone/>
              <a:defRPr/>
            </a:lvl4pPr>
            <a:lvl5pPr marL="768062" indent="0" algn="ctr">
              <a:buNone/>
              <a:defRPr/>
            </a:lvl5pPr>
            <a:lvl6pPr marL="960078" indent="0" algn="ctr">
              <a:buNone/>
              <a:defRPr/>
            </a:lvl6pPr>
            <a:lvl7pPr marL="1152094" indent="0" algn="ctr">
              <a:buNone/>
              <a:defRPr/>
            </a:lvl7pPr>
            <a:lvl8pPr marL="1344110" indent="0" algn="ctr">
              <a:buNone/>
              <a:defRPr/>
            </a:lvl8pPr>
            <a:lvl9pPr marL="1536124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2"/>
            <a:ext cx="7772400" cy="1362075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2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92016" indent="0">
              <a:buNone/>
              <a:defRPr sz="800"/>
            </a:lvl2pPr>
            <a:lvl3pPr marL="384032" indent="0">
              <a:buNone/>
              <a:defRPr sz="700"/>
            </a:lvl3pPr>
            <a:lvl4pPr marL="576046" indent="0">
              <a:buNone/>
              <a:defRPr sz="600"/>
            </a:lvl4pPr>
            <a:lvl5pPr marL="768062" indent="0">
              <a:buNone/>
              <a:defRPr sz="600"/>
            </a:lvl5pPr>
            <a:lvl6pPr marL="960078" indent="0">
              <a:buNone/>
              <a:defRPr sz="600"/>
            </a:lvl6pPr>
            <a:lvl7pPr marL="1152094" indent="0">
              <a:buNone/>
              <a:defRPr sz="600"/>
            </a:lvl7pPr>
            <a:lvl8pPr marL="1344110" indent="0">
              <a:buNone/>
              <a:defRPr sz="600"/>
            </a:lvl8pPr>
            <a:lvl9pPr marL="1536124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1462" y="908050"/>
            <a:ext cx="4281488" cy="515620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08050"/>
            <a:ext cx="4281488" cy="515620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386" cy="63976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2016" indent="0">
              <a:buNone/>
              <a:defRPr sz="800" b="1"/>
            </a:lvl2pPr>
            <a:lvl3pPr marL="384032" indent="0">
              <a:buNone/>
              <a:defRPr sz="800" b="1"/>
            </a:lvl3pPr>
            <a:lvl4pPr marL="576046" indent="0">
              <a:buNone/>
              <a:defRPr sz="700" b="1"/>
            </a:lvl4pPr>
            <a:lvl5pPr marL="768062" indent="0">
              <a:buNone/>
              <a:defRPr sz="700" b="1"/>
            </a:lvl5pPr>
            <a:lvl6pPr marL="960078" indent="0">
              <a:buNone/>
              <a:defRPr sz="700" b="1"/>
            </a:lvl6pPr>
            <a:lvl7pPr marL="1152094" indent="0">
              <a:buNone/>
              <a:defRPr sz="700" b="1"/>
            </a:lvl7pPr>
            <a:lvl8pPr marL="1344110" indent="0">
              <a:buNone/>
              <a:defRPr sz="700" b="1"/>
            </a:lvl8pPr>
            <a:lvl9pPr marL="1536124" indent="0">
              <a:buNone/>
              <a:defRPr sz="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2"/>
            <a:ext cx="4041576" cy="63976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2016" indent="0">
              <a:buNone/>
              <a:defRPr sz="800" b="1"/>
            </a:lvl2pPr>
            <a:lvl3pPr marL="384032" indent="0">
              <a:buNone/>
              <a:defRPr sz="800" b="1"/>
            </a:lvl3pPr>
            <a:lvl4pPr marL="576046" indent="0">
              <a:buNone/>
              <a:defRPr sz="700" b="1"/>
            </a:lvl4pPr>
            <a:lvl5pPr marL="768062" indent="0">
              <a:buNone/>
              <a:defRPr sz="700" b="1"/>
            </a:lvl5pPr>
            <a:lvl6pPr marL="960078" indent="0">
              <a:buNone/>
              <a:defRPr sz="700" b="1"/>
            </a:lvl6pPr>
            <a:lvl7pPr marL="1152094" indent="0">
              <a:buNone/>
              <a:defRPr sz="700" b="1"/>
            </a:lvl7pPr>
            <a:lvl8pPr marL="1344110" indent="0">
              <a:buNone/>
              <a:defRPr sz="700" b="1"/>
            </a:lvl8pPr>
            <a:lvl9pPr marL="1536124" indent="0">
              <a:buNone/>
              <a:defRPr sz="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114" cy="116205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2"/>
            <a:ext cx="5111948" cy="585311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114" cy="4691063"/>
          </a:xfrm>
        </p:spPr>
        <p:txBody>
          <a:bodyPr/>
          <a:lstStyle>
            <a:lvl1pPr marL="0" indent="0">
              <a:buNone/>
              <a:defRPr sz="600"/>
            </a:lvl1pPr>
            <a:lvl2pPr marL="192016" indent="0">
              <a:buNone/>
              <a:defRPr sz="500"/>
            </a:lvl2pPr>
            <a:lvl3pPr marL="384032" indent="0">
              <a:buNone/>
              <a:defRPr sz="400"/>
            </a:lvl3pPr>
            <a:lvl4pPr marL="576046" indent="0">
              <a:buNone/>
              <a:defRPr sz="400"/>
            </a:lvl4pPr>
            <a:lvl5pPr marL="768062" indent="0">
              <a:buNone/>
              <a:defRPr sz="400"/>
            </a:lvl5pPr>
            <a:lvl6pPr marL="960078" indent="0">
              <a:buNone/>
              <a:defRPr sz="400"/>
            </a:lvl6pPr>
            <a:lvl7pPr marL="1152094" indent="0">
              <a:buNone/>
              <a:defRPr sz="400"/>
            </a:lvl7pPr>
            <a:lvl8pPr marL="1344110" indent="0">
              <a:buNone/>
              <a:defRPr sz="400"/>
            </a:lvl8pPr>
            <a:lvl9pPr marL="1536124" indent="0">
              <a:buNone/>
              <a:defRPr sz="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0"/>
            <a:ext cx="5486400" cy="56673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300"/>
            </a:lvl1pPr>
            <a:lvl2pPr marL="192016" indent="0">
              <a:buNone/>
              <a:defRPr sz="1200"/>
            </a:lvl2pPr>
            <a:lvl3pPr marL="384032" indent="0">
              <a:buNone/>
              <a:defRPr sz="1000"/>
            </a:lvl3pPr>
            <a:lvl4pPr marL="576046" indent="0">
              <a:buNone/>
              <a:defRPr sz="800"/>
            </a:lvl4pPr>
            <a:lvl5pPr marL="768062" indent="0">
              <a:buNone/>
              <a:defRPr sz="800"/>
            </a:lvl5pPr>
            <a:lvl6pPr marL="960078" indent="0">
              <a:buNone/>
              <a:defRPr sz="800"/>
            </a:lvl6pPr>
            <a:lvl7pPr marL="1152094" indent="0">
              <a:buNone/>
              <a:defRPr sz="800"/>
            </a:lvl7pPr>
            <a:lvl8pPr marL="1344110" indent="0">
              <a:buNone/>
              <a:defRPr sz="800"/>
            </a:lvl8pPr>
            <a:lvl9pPr marL="1536124" indent="0">
              <a:buNone/>
              <a:defRPr sz="800"/>
            </a:lvl9pPr>
          </a:lstStyle>
          <a:p>
            <a:pPr lvl="0"/>
            <a:r>
              <a:rPr lang="zh-CN" altLang="en-US" noProof="0" smtClean="0">
                <a:sym typeface="Arial" charset="0"/>
              </a:rPr>
              <a:t>单击图标添加图片</a:t>
            </a:r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40"/>
            <a:ext cx="5486400" cy="804863"/>
          </a:xfrm>
        </p:spPr>
        <p:txBody>
          <a:bodyPr/>
          <a:lstStyle>
            <a:lvl1pPr marL="0" indent="0">
              <a:buNone/>
              <a:defRPr sz="600"/>
            </a:lvl1pPr>
            <a:lvl2pPr marL="192016" indent="0">
              <a:buNone/>
              <a:defRPr sz="500"/>
            </a:lvl2pPr>
            <a:lvl3pPr marL="384032" indent="0">
              <a:buNone/>
              <a:defRPr sz="400"/>
            </a:lvl3pPr>
            <a:lvl4pPr marL="576046" indent="0">
              <a:buNone/>
              <a:defRPr sz="400"/>
            </a:lvl4pPr>
            <a:lvl5pPr marL="768062" indent="0">
              <a:buNone/>
              <a:defRPr sz="400"/>
            </a:lvl5pPr>
            <a:lvl6pPr marL="960078" indent="0">
              <a:buNone/>
              <a:defRPr sz="400"/>
            </a:lvl6pPr>
            <a:lvl7pPr marL="1152094" indent="0">
              <a:buNone/>
              <a:defRPr sz="400"/>
            </a:lvl7pPr>
            <a:lvl8pPr marL="1344110" indent="0">
              <a:buNone/>
              <a:defRPr sz="400"/>
            </a:lvl8pPr>
            <a:lvl9pPr marL="1536124" indent="0">
              <a:buNone/>
              <a:defRPr sz="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4177" y="177800"/>
            <a:ext cx="2157413" cy="5886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937" y="177800"/>
            <a:ext cx="6415088" cy="5886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61937" y="177800"/>
            <a:ext cx="8629650" cy="5886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39" y="177800"/>
            <a:ext cx="8620125" cy="63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1462" y="908050"/>
            <a:ext cx="4281488" cy="515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908050"/>
            <a:ext cx="4281488" cy="515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2971800"/>
          </a:xfrm>
          <a:prstGeom prst="rect">
            <a:avLst/>
          </a:prstGeom>
          <a:gradFill rotWithShape="0">
            <a:gsLst>
              <a:gs pos="0">
                <a:srgbClr val="E6E6E6"/>
              </a:gs>
              <a:gs pos="100000">
                <a:schemeClr val="bg1"/>
              </a:gs>
            </a:gsLst>
            <a:lin ang="5400000" scaled="1"/>
          </a:gradFill>
          <a:ln w="222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971800"/>
            <a:ext cx="9144000" cy="3886200"/>
          </a:xfrm>
          <a:prstGeom prst="rect">
            <a:avLst/>
          </a:prstGeom>
          <a:gradFill rotWithShape="0">
            <a:gsLst>
              <a:gs pos="0">
                <a:srgbClr val="E6E6E6"/>
              </a:gs>
              <a:gs pos="100000">
                <a:schemeClr val="bg1"/>
              </a:gs>
            </a:gsLst>
            <a:lin ang="5400000" scaled="1"/>
          </a:gradFill>
          <a:ln w="222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sz="1000" b="0"/>
          </a:p>
        </p:txBody>
      </p:sp>
      <p:pic>
        <p:nvPicPr>
          <p:cNvPr id="6" name="Picture 4" descr="Big Y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05000"/>
            <a:ext cx="2578100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43000" y="4495800"/>
            <a:ext cx="7772400" cy="1600200"/>
          </a:xfrm>
          <a:ln w="22225"/>
        </p:spPr>
        <p:txBody>
          <a:bodyPr lIns="0" tIns="0" rIns="0" bIns="0"/>
          <a:lstStyle>
            <a:lvl1pPr marL="0" indent="0" algn="r">
              <a:buFontTx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352800"/>
            <a:ext cx="7772400" cy="1143000"/>
          </a:xfrm>
          <a:ln w="22225"/>
        </p:spPr>
        <p:txBody>
          <a:bodyPr wrap="none" lIns="0" tIns="0" rIns="0" bIns="0"/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YAHOO! CONFIDENTIAL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YAHOO! CONFIDENTIAL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YAHOO! CONFIDENTIAL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0"/>
            <a:ext cx="3954463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138" y="1600200"/>
            <a:ext cx="3954462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YAHOO! CONFIDENTIAL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YAHOO! CONFIDENTIAL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4406900"/>
            <a:ext cx="7772400" cy="1362075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906712"/>
            <a:ext cx="7772400" cy="1500188"/>
          </a:xfrm>
        </p:spPr>
        <p:txBody>
          <a:bodyPr anchor="b"/>
          <a:lstStyle>
            <a:lvl1pPr marL="0" indent="0">
              <a:buNone/>
              <a:defRPr sz="800"/>
            </a:lvl1pPr>
            <a:lvl2pPr marL="192024" indent="0">
              <a:buNone/>
              <a:defRPr sz="800"/>
            </a:lvl2pPr>
            <a:lvl3pPr marL="384048" indent="0">
              <a:buNone/>
              <a:defRPr sz="700"/>
            </a:lvl3pPr>
            <a:lvl4pPr marL="576072" indent="0">
              <a:buNone/>
              <a:defRPr sz="600"/>
            </a:lvl4pPr>
            <a:lvl5pPr marL="768096" indent="0">
              <a:buNone/>
              <a:defRPr sz="600"/>
            </a:lvl5pPr>
            <a:lvl6pPr marL="960120" indent="0">
              <a:buNone/>
              <a:defRPr sz="600"/>
            </a:lvl6pPr>
            <a:lvl7pPr marL="1152144" indent="0">
              <a:buNone/>
              <a:defRPr sz="600"/>
            </a:lvl7pPr>
            <a:lvl8pPr marL="1344168" indent="0">
              <a:buNone/>
              <a:defRPr sz="600"/>
            </a:lvl8pPr>
            <a:lvl9pPr marL="1536192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YAHOO! CONFIDENTIAL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YAHOO! CONFIDENTIAL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YAHOO! CONFIDENTIAL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YAHOO! CONFIDENTIAL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YAHOO! CONFIDENTIAL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84138"/>
            <a:ext cx="2228850" cy="6240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84138"/>
            <a:ext cx="6534150" cy="6240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YAHOO! CONFIDENTIAL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43000" y="4495800"/>
            <a:ext cx="7772400" cy="1600200"/>
          </a:xfrm>
          <a:ln w="22225"/>
        </p:spPr>
        <p:txBody>
          <a:bodyPr lIns="0" tIns="0" rIns="0" bIns="0"/>
          <a:lstStyle>
            <a:lvl1pPr marL="0" indent="0" algn="r">
              <a:buFontTx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352800"/>
            <a:ext cx="7772400" cy="1143000"/>
          </a:xfrm>
          <a:ln w="22225"/>
        </p:spPr>
        <p:txBody>
          <a:bodyPr wrap="none" lIns="0" tIns="0" rIns="0" bIns="0"/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578600"/>
            <a:ext cx="2209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YAHOO! CONFIDENTIAL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578600"/>
            <a:ext cx="2209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YAHOO! CONFIDENTIAL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578600"/>
            <a:ext cx="2209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YAHOO! CONFIDENTIAL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5600" y="3886200"/>
            <a:ext cx="2845594" cy="127000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8344" y="3886200"/>
            <a:ext cx="2845594" cy="127000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8DE-E9FA-E343-8E17-58C795DE5E4B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8DE-E9FA-E343-8E17-58C795DE5E4B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DC83-D68B-B14C-919B-A23FE97C048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8DE-E9FA-E343-8E17-58C795DE5E4B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YAHOO! CONFIDENTIAL</a:t>
            </a:r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8DE-E9FA-E343-8E17-58C795DE5E4B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DC83-D68B-B14C-919B-A23FE97C048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8DE-E9FA-E343-8E17-58C795DE5E4B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DC83-D68B-B14C-919B-A23FE97C048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8DE-E9FA-E343-8E17-58C795DE5E4B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DC83-D68B-B14C-919B-A23FE97C048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8DE-E9FA-E343-8E17-58C795DE5E4B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YAHOO! CONFIDENTIAL</a:t>
            </a:r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8DE-E9FA-E343-8E17-58C795DE5E4B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DC83-D68B-B14C-919B-A23FE97C048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386" cy="63976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2024" indent="0">
              <a:buNone/>
              <a:defRPr sz="800" b="1"/>
            </a:lvl2pPr>
            <a:lvl3pPr marL="384048" indent="0">
              <a:buNone/>
              <a:defRPr sz="800" b="1"/>
            </a:lvl3pPr>
            <a:lvl4pPr marL="576072" indent="0">
              <a:buNone/>
              <a:defRPr sz="700" b="1"/>
            </a:lvl4pPr>
            <a:lvl5pPr marL="768096" indent="0">
              <a:buNone/>
              <a:defRPr sz="700" b="1"/>
            </a:lvl5pPr>
            <a:lvl6pPr marL="960120" indent="0">
              <a:buNone/>
              <a:defRPr sz="700" b="1"/>
            </a:lvl6pPr>
            <a:lvl7pPr marL="1152144" indent="0">
              <a:buNone/>
              <a:defRPr sz="700" b="1"/>
            </a:lvl7pPr>
            <a:lvl8pPr marL="1344168" indent="0">
              <a:buNone/>
              <a:defRPr sz="700" b="1"/>
            </a:lvl8pPr>
            <a:lvl9pPr marL="1536192" indent="0">
              <a:buNone/>
              <a:defRPr sz="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386" cy="395128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535112"/>
            <a:ext cx="4041576" cy="63976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2024" indent="0">
              <a:buNone/>
              <a:defRPr sz="800" b="1"/>
            </a:lvl2pPr>
            <a:lvl3pPr marL="384048" indent="0">
              <a:buNone/>
              <a:defRPr sz="800" b="1"/>
            </a:lvl3pPr>
            <a:lvl4pPr marL="576072" indent="0">
              <a:buNone/>
              <a:defRPr sz="700" b="1"/>
            </a:lvl4pPr>
            <a:lvl5pPr marL="768096" indent="0">
              <a:buNone/>
              <a:defRPr sz="700" b="1"/>
            </a:lvl5pPr>
            <a:lvl6pPr marL="960120" indent="0">
              <a:buNone/>
              <a:defRPr sz="700" b="1"/>
            </a:lvl6pPr>
            <a:lvl7pPr marL="1152144" indent="0">
              <a:buNone/>
              <a:defRPr sz="700" b="1"/>
            </a:lvl7pPr>
            <a:lvl8pPr marL="1344168" indent="0">
              <a:buNone/>
              <a:defRPr sz="700" b="1"/>
            </a:lvl8pPr>
            <a:lvl9pPr marL="1536192" indent="0">
              <a:buNone/>
              <a:defRPr sz="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2174875"/>
            <a:ext cx="4041576" cy="395128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8DE-E9FA-E343-8E17-58C795DE5E4B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DC83-D68B-B14C-919B-A23FE97C048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8DE-E9FA-E343-8E17-58C795DE5E4B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DC83-D68B-B14C-919B-A23FE97C048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8DE-E9FA-E343-8E17-58C795DE5E4B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DC83-D68B-B14C-919B-A23FE97C048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8DE-E9FA-E343-8E17-58C795DE5E4B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DC83-D68B-B14C-919B-A23FE97C048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114" cy="1162050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0"/>
            <a:ext cx="5111948" cy="585311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114" cy="4691063"/>
          </a:xfrm>
        </p:spPr>
        <p:txBody>
          <a:bodyPr/>
          <a:lstStyle>
            <a:lvl1pPr marL="0" indent="0">
              <a:buNone/>
              <a:defRPr sz="600"/>
            </a:lvl1pPr>
            <a:lvl2pPr marL="192024" indent="0">
              <a:buNone/>
              <a:defRPr sz="500"/>
            </a:lvl2pPr>
            <a:lvl3pPr marL="384048" indent="0">
              <a:buNone/>
              <a:defRPr sz="400"/>
            </a:lvl3pPr>
            <a:lvl4pPr marL="576072" indent="0">
              <a:buNone/>
              <a:defRPr sz="400"/>
            </a:lvl4pPr>
            <a:lvl5pPr marL="768096" indent="0">
              <a:buNone/>
              <a:defRPr sz="400"/>
            </a:lvl5pPr>
            <a:lvl6pPr marL="960120" indent="0">
              <a:buNone/>
              <a:defRPr sz="400"/>
            </a:lvl6pPr>
            <a:lvl7pPr marL="1152144" indent="0">
              <a:buNone/>
              <a:defRPr sz="400"/>
            </a:lvl7pPr>
            <a:lvl8pPr marL="1344168" indent="0">
              <a:buNone/>
              <a:defRPr sz="400"/>
            </a:lvl8pPr>
            <a:lvl9pPr marL="1536192" indent="0">
              <a:buNone/>
              <a:defRPr sz="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0"/>
            <a:ext cx="5486400" cy="566738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300"/>
            </a:lvl1pPr>
            <a:lvl2pPr marL="192024" indent="0">
              <a:buNone/>
              <a:defRPr sz="1200"/>
            </a:lvl2pPr>
            <a:lvl3pPr marL="384048" indent="0">
              <a:buNone/>
              <a:defRPr sz="1000"/>
            </a:lvl3pPr>
            <a:lvl4pPr marL="576072" indent="0">
              <a:buNone/>
              <a:defRPr sz="800"/>
            </a:lvl4pPr>
            <a:lvl5pPr marL="768096" indent="0">
              <a:buNone/>
              <a:defRPr sz="800"/>
            </a:lvl5pPr>
            <a:lvl6pPr marL="960120" indent="0">
              <a:buNone/>
              <a:defRPr sz="800"/>
            </a:lvl6pPr>
            <a:lvl7pPr marL="1152144" indent="0">
              <a:buNone/>
              <a:defRPr sz="800"/>
            </a:lvl7pPr>
            <a:lvl8pPr marL="1344168" indent="0">
              <a:buNone/>
              <a:defRPr sz="800"/>
            </a:lvl8pPr>
            <a:lvl9pPr marL="1536192" indent="0">
              <a:buNone/>
              <a:defRPr sz="800"/>
            </a:lvl9pPr>
          </a:lstStyle>
          <a:p>
            <a:pPr lvl="0"/>
            <a:r>
              <a:rPr lang="zh-CN" altLang="en-US" noProof="0" smtClean="0">
                <a:sym typeface="Arial" charset="0"/>
              </a:rPr>
              <a:t>单击图标添加图片</a:t>
            </a:r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>
            <a:lvl1pPr marL="0" indent="0">
              <a:buNone/>
              <a:defRPr sz="600"/>
            </a:lvl1pPr>
            <a:lvl2pPr marL="192024" indent="0">
              <a:buNone/>
              <a:defRPr sz="500"/>
            </a:lvl2pPr>
            <a:lvl3pPr marL="384048" indent="0">
              <a:buNone/>
              <a:defRPr sz="400"/>
            </a:lvl3pPr>
            <a:lvl4pPr marL="576072" indent="0">
              <a:buNone/>
              <a:defRPr sz="400"/>
            </a:lvl4pPr>
            <a:lvl5pPr marL="768096" indent="0">
              <a:buNone/>
              <a:defRPr sz="400"/>
            </a:lvl5pPr>
            <a:lvl6pPr marL="960120" indent="0">
              <a:buNone/>
              <a:defRPr sz="400"/>
            </a:lvl6pPr>
            <a:lvl7pPr marL="1152144" indent="0">
              <a:buNone/>
              <a:defRPr sz="400"/>
            </a:lvl7pPr>
            <a:lvl8pPr marL="1344168" indent="0">
              <a:buNone/>
              <a:defRPr sz="400"/>
            </a:lvl8pPr>
            <a:lvl9pPr marL="1536192" indent="0">
              <a:buNone/>
              <a:defRPr sz="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0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4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895600" y="1504950"/>
            <a:ext cx="5748338" cy="231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21336" tIns="21336" rIns="21336" bIns="213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charset="0"/>
              </a:rPr>
              <a:t>单击此处编辑母版标题样式</a:t>
            </a:r>
            <a:endParaRPr lang="en-US" smtClean="0">
              <a:sym typeface="Arial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0" y="3886200"/>
            <a:ext cx="5748338" cy="127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21336" tIns="21336" rIns="21336" bIns="213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charset="0"/>
              </a:rPr>
              <a:t>第二级</a:t>
            </a:r>
          </a:p>
          <a:p>
            <a:pPr lvl="2"/>
            <a:r>
              <a:rPr lang="zh-CN" altLang="en-US" smtClean="0">
                <a:sym typeface="Arial" charset="0"/>
              </a:rPr>
              <a:t>第三级</a:t>
            </a:r>
          </a:p>
          <a:p>
            <a:pPr lvl="3"/>
            <a:r>
              <a:rPr lang="zh-CN" altLang="en-US" smtClean="0">
                <a:sym typeface="Arial" charset="0"/>
              </a:rPr>
              <a:t>第四级</a:t>
            </a:r>
          </a:p>
          <a:p>
            <a:pPr lvl="4"/>
            <a:r>
              <a:rPr lang="zh-CN" altLang="en-US" smtClean="0">
                <a:sym typeface="Arial" charset="0"/>
              </a:rPr>
              <a:t>第五级</a:t>
            </a:r>
            <a:endParaRPr lang="en-US" smtClean="0">
              <a:sym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357C7F"/>
          </a:solidFill>
          <a:latin typeface="+mj-lt"/>
          <a:ea typeface="+mj-ea"/>
          <a:cs typeface="ヒラギノ角ゴ ProN W6"/>
          <a:sym typeface="Arial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357C7F"/>
          </a:solidFill>
          <a:latin typeface="Arial" charset="0"/>
          <a:ea typeface="ヒラギノ角ゴ ProN W6" pitchFamily="1" charset="-128"/>
          <a:cs typeface="ヒラギノ角ゴ ProN W6"/>
          <a:sym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357C7F"/>
          </a:solidFill>
          <a:latin typeface="Arial" charset="0"/>
          <a:ea typeface="ヒラギノ角ゴ ProN W6" pitchFamily="1" charset="-128"/>
          <a:cs typeface="ヒラギノ角ゴ ProN W6"/>
          <a:sym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357C7F"/>
          </a:solidFill>
          <a:latin typeface="Arial" charset="0"/>
          <a:ea typeface="ヒラギノ角ゴ ProN W6" pitchFamily="1" charset="-128"/>
          <a:cs typeface="ヒラギノ角ゴ ProN W6"/>
          <a:sym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357C7F"/>
          </a:solidFill>
          <a:latin typeface="Arial" charset="0"/>
          <a:ea typeface="ヒラギノ角ゴ ProN W6" pitchFamily="1" charset="-128"/>
          <a:cs typeface="ヒラギノ角ゴ ProN W6"/>
          <a:sym typeface="Arial" charset="0"/>
        </a:defRPr>
      </a:lvl5pPr>
      <a:lvl6pPr marL="192024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357C7F"/>
          </a:solidFill>
          <a:latin typeface="Arial" charset="0"/>
          <a:ea typeface="ヒラギノ角ゴ ProN W6" pitchFamily="1" charset="-128"/>
          <a:sym typeface="Arial" charset="0"/>
        </a:defRPr>
      </a:lvl6pPr>
      <a:lvl7pPr marL="384048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357C7F"/>
          </a:solidFill>
          <a:latin typeface="Arial" charset="0"/>
          <a:ea typeface="ヒラギノ角ゴ ProN W6" pitchFamily="1" charset="-128"/>
          <a:sym typeface="Arial" charset="0"/>
        </a:defRPr>
      </a:lvl7pPr>
      <a:lvl8pPr marL="576072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357C7F"/>
          </a:solidFill>
          <a:latin typeface="Arial" charset="0"/>
          <a:ea typeface="ヒラギノ角ゴ ProN W6" pitchFamily="1" charset="-128"/>
          <a:sym typeface="Arial" charset="0"/>
        </a:defRPr>
      </a:lvl8pPr>
      <a:lvl9pPr marL="768096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357C7F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144018" indent="-144018" algn="ctr" rtl="0" eaLnBrk="1" fontAlgn="base" hangingPunct="1">
        <a:spcBef>
          <a:spcPct val="0"/>
        </a:spcBef>
        <a:spcAft>
          <a:spcPct val="0"/>
        </a:spcAft>
        <a:defRPr sz="2000">
          <a:solidFill>
            <a:srgbClr val="357C7F"/>
          </a:solidFill>
          <a:latin typeface="+mn-lt"/>
          <a:ea typeface="+mn-ea"/>
          <a:cs typeface="ヒラギノ角ゴ ProN W3"/>
          <a:sym typeface="Arial" charset="0"/>
        </a:defRPr>
      </a:lvl1pPr>
      <a:lvl2pPr marL="312039" indent="-120015" algn="ctr" rtl="0" eaLnBrk="1" fontAlgn="base" hangingPunct="1">
        <a:spcBef>
          <a:spcPct val="0"/>
        </a:spcBef>
        <a:spcAft>
          <a:spcPct val="0"/>
        </a:spcAft>
        <a:defRPr sz="2000">
          <a:solidFill>
            <a:srgbClr val="357C7F"/>
          </a:solidFill>
          <a:latin typeface="+mn-lt"/>
          <a:ea typeface="+mn-ea"/>
          <a:cs typeface="ヒラギノ角ゴ ProN W3"/>
          <a:sym typeface="Arial" charset="0"/>
        </a:defRPr>
      </a:lvl2pPr>
      <a:lvl3pPr marL="480060" indent="-96012" algn="ctr" rtl="0" eaLnBrk="1" fontAlgn="base" hangingPunct="1">
        <a:spcBef>
          <a:spcPct val="0"/>
        </a:spcBef>
        <a:spcAft>
          <a:spcPct val="0"/>
        </a:spcAft>
        <a:defRPr sz="2000">
          <a:solidFill>
            <a:srgbClr val="357C7F"/>
          </a:solidFill>
          <a:latin typeface="+mn-lt"/>
          <a:ea typeface="+mn-ea"/>
          <a:cs typeface="ヒラギノ角ゴ ProN W3"/>
          <a:sym typeface="Arial" charset="0"/>
        </a:defRPr>
      </a:lvl3pPr>
      <a:lvl4pPr marL="672084" indent="-96012" algn="ctr" rtl="0" eaLnBrk="1" fontAlgn="base" hangingPunct="1">
        <a:spcBef>
          <a:spcPct val="0"/>
        </a:spcBef>
        <a:spcAft>
          <a:spcPct val="0"/>
        </a:spcAft>
        <a:defRPr sz="2000">
          <a:solidFill>
            <a:srgbClr val="357C7F"/>
          </a:solidFill>
          <a:latin typeface="+mn-lt"/>
          <a:ea typeface="+mn-ea"/>
          <a:cs typeface="ヒラギノ角ゴ ProN W3"/>
          <a:sym typeface="Arial" charset="0"/>
        </a:defRPr>
      </a:lvl4pPr>
      <a:lvl5pPr marL="864108" indent="-96012" algn="ctr" rtl="0" eaLnBrk="1" fontAlgn="base" hangingPunct="1">
        <a:spcBef>
          <a:spcPct val="0"/>
        </a:spcBef>
        <a:spcAft>
          <a:spcPct val="0"/>
        </a:spcAft>
        <a:defRPr sz="2000">
          <a:solidFill>
            <a:srgbClr val="357C7F"/>
          </a:solidFill>
          <a:latin typeface="+mn-lt"/>
          <a:ea typeface="+mn-ea"/>
          <a:cs typeface="ヒラギノ角ゴ ProN W3"/>
          <a:sym typeface="Arial" charset="0"/>
        </a:defRPr>
      </a:lvl5pPr>
      <a:lvl6pPr marL="192024" algn="ctr" rtl="0" eaLnBrk="1" fontAlgn="base" hangingPunct="1">
        <a:spcBef>
          <a:spcPct val="0"/>
        </a:spcBef>
        <a:spcAft>
          <a:spcPct val="0"/>
        </a:spcAft>
        <a:defRPr sz="2000">
          <a:solidFill>
            <a:srgbClr val="357C7F"/>
          </a:solidFill>
          <a:latin typeface="+mn-lt"/>
          <a:ea typeface="+mn-ea"/>
          <a:sym typeface="Arial" charset="0"/>
        </a:defRPr>
      </a:lvl6pPr>
      <a:lvl7pPr marL="384048" algn="ctr" rtl="0" eaLnBrk="1" fontAlgn="base" hangingPunct="1">
        <a:spcBef>
          <a:spcPct val="0"/>
        </a:spcBef>
        <a:spcAft>
          <a:spcPct val="0"/>
        </a:spcAft>
        <a:defRPr sz="2000">
          <a:solidFill>
            <a:srgbClr val="357C7F"/>
          </a:solidFill>
          <a:latin typeface="+mn-lt"/>
          <a:ea typeface="+mn-ea"/>
          <a:sym typeface="Arial" charset="0"/>
        </a:defRPr>
      </a:lvl7pPr>
      <a:lvl8pPr marL="576072" algn="ctr" rtl="0" eaLnBrk="1" fontAlgn="base" hangingPunct="1">
        <a:spcBef>
          <a:spcPct val="0"/>
        </a:spcBef>
        <a:spcAft>
          <a:spcPct val="0"/>
        </a:spcAft>
        <a:defRPr sz="2000">
          <a:solidFill>
            <a:srgbClr val="357C7F"/>
          </a:solidFill>
          <a:latin typeface="+mn-lt"/>
          <a:ea typeface="+mn-ea"/>
          <a:sym typeface="Arial" charset="0"/>
        </a:defRPr>
      </a:lvl8pPr>
      <a:lvl9pPr marL="768096" algn="ctr" rtl="0" eaLnBrk="1" fontAlgn="base" hangingPunct="1">
        <a:spcBef>
          <a:spcPct val="0"/>
        </a:spcBef>
        <a:spcAft>
          <a:spcPct val="0"/>
        </a:spcAft>
        <a:defRPr sz="2000">
          <a:solidFill>
            <a:srgbClr val="357C7F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" algn="l" defTabSz="38404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61939" y="177800"/>
            <a:ext cx="8620125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21336" tIns="21336" rIns="21336" bIns="2133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charset="0"/>
              </a:rPr>
              <a:t>单击此处编辑母版标题样式</a:t>
            </a:r>
            <a:endParaRPr lang="en-US" smtClean="0">
              <a:sym typeface="Arial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1464" y="908050"/>
            <a:ext cx="8620125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charset="0"/>
              </a:rPr>
              <a:t>第二级</a:t>
            </a:r>
          </a:p>
          <a:p>
            <a:pPr lvl="2"/>
            <a:r>
              <a:rPr lang="zh-CN" altLang="en-US" smtClean="0">
                <a:sym typeface="Arial" charset="0"/>
              </a:rPr>
              <a:t>第三级</a:t>
            </a:r>
          </a:p>
          <a:p>
            <a:pPr lvl="3"/>
            <a:r>
              <a:rPr lang="zh-CN" altLang="en-US" smtClean="0">
                <a:sym typeface="Arial" charset="0"/>
              </a:rPr>
              <a:t>第四级</a:t>
            </a:r>
          </a:p>
          <a:p>
            <a:pPr lvl="4"/>
            <a:r>
              <a:rPr lang="zh-CN" altLang="en-US" smtClean="0">
                <a:sym typeface="Arial" charset="0"/>
              </a:rPr>
              <a:t>第五级</a:t>
            </a:r>
            <a:endParaRPr lang="en-US" smtClean="0">
              <a:sym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ransition>
    <p:dissolv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48B1B4"/>
          </a:solidFill>
          <a:latin typeface="+mj-lt"/>
          <a:ea typeface="+mj-ea"/>
          <a:cs typeface="ヒラギノ角ゴ ProN W6"/>
          <a:sym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48B1B4"/>
          </a:solidFill>
          <a:latin typeface="Arial" charset="0"/>
          <a:ea typeface="ヒラギノ角ゴ ProN W6" pitchFamily="1" charset="-128"/>
          <a:cs typeface="ヒラギノ角ゴ ProN W6"/>
          <a:sym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48B1B4"/>
          </a:solidFill>
          <a:latin typeface="Arial" charset="0"/>
          <a:ea typeface="ヒラギノ角ゴ ProN W6" pitchFamily="1" charset="-128"/>
          <a:cs typeface="ヒラギノ角ゴ ProN W6"/>
          <a:sym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48B1B4"/>
          </a:solidFill>
          <a:latin typeface="Arial" charset="0"/>
          <a:ea typeface="ヒラギノ角ゴ ProN W6" pitchFamily="1" charset="-128"/>
          <a:cs typeface="ヒラギノ角ゴ ProN W6"/>
          <a:sym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48B1B4"/>
          </a:solidFill>
          <a:latin typeface="Arial" charset="0"/>
          <a:ea typeface="ヒラギノ角ゴ ProN W6" pitchFamily="1" charset="-128"/>
          <a:cs typeface="ヒラギノ角ゴ ProN W6"/>
          <a:sym typeface="Arial" charset="0"/>
        </a:defRPr>
      </a:lvl5pPr>
      <a:lvl6pPr marL="192020"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48B1B4"/>
          </a:solidFill>
          <a:latin typeface="Arial" charset="0"/>
          <a:ea typeface="ヒラギノ角ゴ ProN W6" pitchFamily="1" charset="-128"/>
          <a:sym typeface="Arial" charset="0"/>
        </a:defRPr>
      </a:lvl6pPr>
      <a:lvl7pPr marL="384040"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48B1B4"/>
          </a:solidFill>
          <a:latin typeface="Arial" charset="0"/>
          <a:ea typeface="ヒラギノ角ゴ ProN W6" pitchFamily="1" charset="-128"/>
          <a:sym typeface="Arial" charset="0"/>
        </a:defRPr>
      </a:lvl7pPr>
      <a:lvl8pPr marL="576059"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48B1B4"/>
          </a:solidFill>
          <a:latin typeface="Arial" charset="0"/>
          <a:ea typeface="ヒラギノ角ゴ ProN W6" pitchFamily="1" charset="-128"/>
          <a:sym typeface="Arial" charset="0"/>
        </a:defRPr>
      </a:lvl8pPr>
      <a:lvl9pPr marL="768079"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48B1B4"/>
          </a:solidFill>
          <a:latin typeface="Arial" charset="0"/>
          <a:ea typeface="ヒラギノ角ゴ ProN W6" pitchFamily="1" charset="-128"/>
          <a:sym typeface="Arial" charset="0"/>
        </a:defRPr>
      </a:lvl9pPr>
    </p:titleStyle>
    <p:bodyStyle>
      <a:lvl1pPr marL="325367" indent="-192020" algn="l" rtl="0" eaLnBrk="1" fontAlgn="base" hangingPunct="1">
        <a:spcBef>
          <a:spcPts val="756"/>
        </a:spcBef>
        <a:spcAft>
          <a:spcPct val="0"/>
        </a:spcAft>
        <a:buClr>
          <a:srgbClr val="48B1B4"/>
        </a:buClr>
        <a:buSzPct val="100000"/>
        <a:buFont typeface="Wingdings" pitchFamily="2" charset="2"/>
        <a:buChar char="§"/>
        <a:defRPr sz="1800">
          <a:solidFill>
            <a:srgbClr val="0C0F20"/>
          </a:solidFill>
          <a:latin typeface="+mn-lt"/>
          <a:ea typeface="+mn-ea"/>
          <a:cs typeface="ヒラギノ角ゴ ProN W3"/>
          <a:sym typeface="Arial" charset="0"/>
        </a:defRPr>
      </a:lvl1pPr>
      <a:lvl2pPr marL="512053" indent="-192020" algn="l" rtl="0" eaLnBrk="1" fontAlgn="base" hangingPunct="1">
        <a:spcBef>
          <a:spcPts val="756"/>
        </a:spcBef>
        <a:spcAft>
          <a:spcPct val="0"/>
        </a:spcAft>
        <a:buClr>
          <a:srgbClr val="48B1B4"/>
        </a:buClr>
        <a:buSzPct val="100000"/>
        <a:buFont typeface="Wingdings" pitchFamily="2" charset="2"/>
        <a:buChar char="§"/>
        <a:defRPr sz="1800">
          <a:solidFill>
            <a:srgbClr val="0C0F20"/>
          </a:solidFill>
          <a:latin typeface="+mn-lt"/>
          <a:ea typeface="+mn-ea"/>
          <a:cs typeface="ヒラギノ角ゴ ProN W3"/>
          <a:sym typeface="Arial" charset="0"/>
        </a:defRPr>
      </a:lvl2pPr>
      <a:lvl3pPr marL="698738" indent="-192020" algn="l" rtl="0" eaLnBrk="1" fontAlgn="base" hangingPunct="1">
        <a:spcBef>
          <a:spcPts val="756"/>
        </a:spcBef>
        <a:spcAft>
          <a:spcPct val="0"/>
        </a:spcAft>
        <a:buClr>
          <a:srgbClr val="48B1B4"/>
        </a:buClr>
        <a:buSzPct val="100000"/>
        <a:buFont typeface="Wingdings" pitchFamily="2" charset="2"/>
        <a:buChar char="§"/>
        <a:defRPr sz="1800">
          <a:solidFill>
            <a:srgbClr val="0C0F20"/>
          </a:solidFill>
          <a:latin typeface="+mn-lt"/>
          <a:ea typeface="+mn-ea"/>
          <a:cs typeface="ヒラギノ角ゴ ProN W3"/>
          <a:sym typeface="Arial" charset="0"/>
        </a:defRPr>
      </a:lvl3pPr>
      <a:lvl4pPr marL="885425" indent="-192020" algn="l" rtl="0" eaLnBrk="1" fontAlgn="base" hangingPunct="1">
        <a:spcBef>
          <a:spcPts val="756"/>
        </a:spcBef>
        <a:spcAft>
          <a:spcPct val="0"/>
        </a:spcAft>
        <a:buClr>
          <a:srgbClr val="48B1B4"/>
        </a:buClr>
        <a:buSzPct val="100000"/>
        <a:buFont typeface="Wingdings" pitchFamily="2" charset="2"/>
        <a:buChar char="§"/>
        <a:defRPr sz="1800">
          <a:solidFill>
            <a:srgbClr val="0C0F20"/>
          </a:solidFill>
          <a:latin typeface="+mn-lt"/>
          <a:ea typeface="+mn-ea"/>
          <a:cs typeface="ヒラギノ角ゴ ProN W3"/>
          <a:sym typeface="Arial" charset="0"/>
        </a:defRPr>
      </a:lvl4pPr>
      <a:lvl5pPr marL="1072110" indent="-192020" algn="l" rtl="0" eaLnBrk="1" fontAlgn="base" hangingPunct="1">
        <a:spcBef>
          <a:spcPts val="756"/>
        </a:spcBef>
        <a:spcAft>
          <a:spcPct val="0"/>
        </a:spcAft>
        <a:buClr>
          <a:srgbClr val="48B1B4"/>
        </a:buClr>
        <a:buSzPct val="100000"/>
        <a:buFont typeface="Wingdings" pitchFamily="2" charset="2"/>
        <a:buChar char="§"/>
        <a:defRPr sz="1800">
          <a:solidFill>
            <a:srgbClr val="0C0F20"/>
          </a:solidFill>
          <a:latin typeface="+mn-lt"/>
          <a:ea typeface="+mn-ea"/>
          <a:cs typeface="ヒラギノ角ゴ ProN W3"/>
          <a:sym typeface="Arial" charset="0"/>
        </a:defRPr>
      </a:lvl5pPr>
      <a:lvl6pPr marL="1264130" indent="-192020" algn="l" rtl="0" eaLnBrk="1" fontAlgn="base" hangingPunct="1">
        <a:spcBef>
          <a:spcPts val="756"/>
        </a:spcBef>
        <a:spcAft>
          <a:spcPct val="0"/>
        </a:spcAft>
        <a:buClr>
          <a:srgbClr val="48B1B4"/>
        </a:buClr>
        <a:buSzPct val="100000"/>
        <a:buFont typeface="Wingdings" pitchFamily="2" charset="2"/>
        <a:buChar char="§"/>
        <a:defRPr sz="1800">
          <a:solidFill>
            <a:srgbClr val="0C0F20"/>
          </a:solidFill>
          <a:latin typeface="+mn-lt"/>
          <a:ea typeface="+mn-ea"/>
          <a:sym typeface="Arial" charset="0"/>
        </a:defRPr>
      </a:lvl6pPr>
      <a:lvl7pPr marL="1456150" indent="-192020" algn="l" rtl="0" eaLnBrk="1" fontAlgn="base" hangingPunct="1">
        <a:spcBef>
          <a:spcPts val="756"/>
        </a:spcBef>
        <a:spcAft>
          <a:spcPct val="0"/>
        </a:spcAft>
        <a:buClr>
          <a:srgbClr val="48B1B4"/>
        </a:buClr>
        <a:buSzPct val="100000"/>
        <a:buFont typeface="Wingdings" pitchFamily="2" charset="2"/>
        <a:buChar char="§"/>
        <a:defRPr sz="1800">
          <a:solidFill>
            <a:srgbClr val="0C0F20"/>
          </a:solidFill>
          <a:latin typeface="+mn-lt"/>
          <a:ea typeface="+mn-ea"/>
          <a:sym typeface="Arial" charset="0"/>
        </a:defRPr>
      </a:lvl7pPr>
      <a:lvl8pPr marL="1648170" indent="-192020" algn="l" rtl="0" eaLnBrk="1" fontAlgn="base" hangingPunct="1">
        <a:spcBef>
          <a:spcPts val="756"/>
        </a:spcBef>
        <a:spcAft>
          <a:spcPct val="0"/>
        </a:spcAft>
        <a:buClr>
          <a:srgbClr val="48B1B4"/>
        </a:buClr>
        <a:buSzPct val="100000"/>
        <a:buFont typeface="Wingdings" pitchFamily="2" charset="2"/>
        <a:buChar char="§"/>
        <a:defRPr sz="1800">
          <a:solidFill>
            <a:srgbClr val="0C0F20"/>
          </a:solidFill>
          <a:latin typeface="+mn-lt"/>
          <a:ea typeface="+mn-ea"/>
          <a:sym typeface="Arial" charset="0"/>
        </a:defRPr>
      </a:lvl8pPr>
      <a:lvl9pPr marL="1840190" indent="-192020" algn="l" rtl="0" eaLnBrk="1" fontAlgn="base" hangingPunct="1">
        <a:spcBef>
          <a:spcPts val="756"/>
        </a:spcBef>
        <a:spcAft>
          <a:spcPct val="0"/>
        </a:spcAft>
        <a:buClr>
          <a:srgbClr val="48B1B4"/>
        </a:buClr>
        <a:buSzPct val="100000"/>
        <a:buFont typeface="Wingdings" pitchFamily="2" charset="2"/>
        <a:buChar char="§"/>
        <a:defRPr sz="1800">
          <a:solidFill>
            <a:srgbClr val="0C0F20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38404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38404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38404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38404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38404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38404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38404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38404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38404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5207000"/>
          </a:xfrm>
          <a:prstGeom prst="rect">
            <a:avLst/>
          </a:prstGeom>
          <a:gradFill rotWithShape="0">
            <a:gsLst>
              <a:gs pos="0">
                <a:srgbClr val="E6E6E6"/>
              </a:gs>
              <a:gs pos="100000">
                <a:schemeClr val="bg1"/>
              </a:gs>
            </a:gsLst>
            <a:lin ang="5400000" scaled="1"/>
          </a:gradFill>
          <a:ln w="222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990600"/>
            <a:ext cx="9144000" cy="1524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222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1016000"/>
          </a:xfrm>
          <a:prstGeom prst="rect">
            <a:avLst/>
          </a:prstGeom>
          <a:solidFill>
            <a:srgbClr val="581E79"/>
          </a:solidFill>
          <a:ln w="222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sz="1000" b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0">
            <a:gsLst>
              <a:gs pos="0">
                <a:srgbClr val="E6E6E6"/>
              </a:gs>
              <a:gs pos="100000">
                <a:schemeClr val="bg1"/>
              </a:gs>
            </a:gsLst>
            <a:lin ang="5400000" scaled="1"/>
          </a:gradFill>
          <a:ln w="222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84138"/>
            <a:ext cx="89154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600200"/>
            <a:ext cx="80613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8600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000" b="0" smtClean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YAHOO! CONFIDENTIAL</a:t>
            </a:r>
          </a:p>
        </p:txBody>
      </p:sp>
      <p:pic>
        <p:nvPicPr>
          <p:cNvPr id="1033" name="Picture 9" descr="Y!"/>
          <p:cNvPicPr>
            <a:picLocks noChangeAspect="1" noChangeArrowheads="1"/>
          </p:cNvPicPr>
          <p:nvPr/>
        </p:nvPicPr>
        <p:blipFill>
          <a:blip r:embed="rId13" cstate="print"/>
          <a:srcRect b="12633"/>
          <a:stretch>
            <a:fillRect/>
          </a:stretch>
        </p:blipFill>
        <p:spPr bwMode="auto">
          <a:xfrm>
            <a:off x="8597900" y="6540500"/>
            <a:ext cx="45720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4330700" y="65786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spcBef>
                <a:spcPct val="50000"/>
              </a:spcBef>
              <a:defRPr/>
            </a:pPr>
            <a:r>
              <a:rPr lang="en-US" sz="1000">
                <a:latin typeface="Gotham-Bold" pitchFamily="-48" charset="0"/>
              </a:rPr>
              <a:t>-</a:t>
            </a:r>
            <a:r>
              <a:rPr lang="en-US" sz="1000" b="0">
                <a:latin typeface="Gotham-Bold" pitchFamily="-48" charset="0"/>
              </a:rPr>
              <a:t> </a:t>
            </a:r>
            <a:fld id="{0C5BC1C4-9A41-42DF-886E-4E91BE9A95C1}" type="slidenum">
              <a:rPr lang="en-US" sz="1000" b="0">
                <a:latin typeface="Gotham-Bold" pitchFamily="-48" charset="0"/>
              </a:rPr>
              <a:pPr algn="l">
                <a:spcBef>
                  <a:spcPct val="50000"/>
                </a:spcBef>
                <a:defRPr/>
              </a:pPr>
              <a:t>‹#›</a:t>
            </a:fld>
            <a:r>
              <a:rPr lang="en-US" sz="1000" b="0">
                <a:latin typeface="Gotham-Bold" pitchFamily="-48" charset="0"/>
              </a:rPr>
              <a:t> </a:t>
            </a:r>
            <a:r>
              <a:rPr lang="en-US" sz="1000">
                <a:latin typeface="Gotham-Bold" pitchFamily="-48" charset="0"/>
              </a:rPr>
              <a:t>-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7591425" y="6575425"/>
            <a:ext cx="990600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/>
              <a:t>Y!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otham-Bold" pitchFamily="-4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otham-Bold" pitchFamily="-4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otham-Bold" pitchFamily="-4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otham-Bold" pitchFamily="-4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otham-Bold" pitchFamily="-4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otham-Bold" pitchFamily="-4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otham-Bold" pitchFamily="-4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otham-Bold" pitchFamily="-48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35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35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35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35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35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35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35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5691" y="6247703"/>
            <a:ext cx="1905418" cy="458003"/>
          </a:xfrm>
          <a:prstGeom prst="rect">
            <a:avLst/>
          </a:prstGeom>
        </p:spPr>
      </p:sp>
      <p:sp>
        <p:nvSpPr>
          <p:cNvPr id="5" name="CustomShape 2"/>
          <p:cNvSpPr/>
          <p:nvPr/>
        </p:nvSpPr>
        <p:spPr>
          <a:xfrm>
            <a:off x="3123200" y="6247703"/>
            <a:ext cx="2897013" cy="458003"/>
          </a:xfrm>
          <a:prstGeom prst="rect">
            <a:avLst/>
          </a:prstGeom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6912" y="273246"/>
            <a:ext cx="8229265" cy="1144521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6912" y="1604468"/>
            <a:ext cx="8229265" cy="4525898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ransition>
    <p:dissolve/>
  </p:transition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85691" y="6247703"/>
            <a:ext cx="1905418" cy="458003"/>
          </a:xfrm>
          <a:prstGeom prst="rect">
            <a:avLst/>
          </a:prstGeom>
        </p:spPr>
      </p:sp>
      <p:sp>
        <p:nvSpPr>
          <p:cNvPr id="5" name="CustomShape 2"/>
          <p:cNvSpPr/>
          <p:nvPr/>
        </p:nvSpPr>
        <p:spPr>
          <a:xfrm>
            <a:off x="3123201" y="6247703"/>
            <a:ext cx="2897013" cy="458003"/>
          </a:xfrm>
          <a:prstGeom prst="rect">
            <a:avLst/>
          </a:prstGeom>
        </p:spPr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456912" y="273247"/>
            <a:ext cx="8229265" cy="1144521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56912" y="1604468"/>
            <a:ext cx="8229265" cy="4525898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685691" y="6247703"/>
            <a:ext cx="1905418" cy="458003"/>
          </a:xfrm>
          <a:prstGeom prst="rect">
            <a:avLst/>
          </a:prstGeom>
        </p:spPr>
      </p:sp>
      <p:sp>
        <p:nvSpPr>
          <p:cNvPr id="9" name="CustomShape 2"/>
          <p:cNvSpPr/>
          <p:nvPr/>
        </p:nvSpPr>
        <p:spPr>
          <a:xfrm>
            <a:off x="3123202" y="6247703"/>
            <a:ext cx="2897013" cy="458003"/>
          </a:xfrm>
          <a:prstGeom prst="rect">
            <a:avLst/>
          </a:prstGeom>
        </p:spPr>
      </p:sp>
      <p:sp>
        <p:nvSpPr>
          <p:cNvPr id="10" name="PlaceHolder 3"/>
          <p:cNvSpPr>
            <a:spLocks noGrp="1"/>
          </p:cNvSpPr>
          <p:nvPr>
            <p:ph type="title"/>
          </p:nvPr>
        </p:nvSpPr>
        <p:spPr>
          <a:xfrm>
            <a:off x="456912" y="273248"/>
            <a:ext cx="8229265" cy="1144521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456912" y="1604468"/>
            <a:ext cx="8229265" cy="4525898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DC83-D68B-B14C-919B-A23FE97C04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418DE-E9FA-E343-8E17-58C795DE5E4B}" type="datetimeFigureOut">
              <a:rPr lang="en-US" smtClean="0"/>
              <a:pPr/>
              <a:t>9/21/2012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142984"/>
            <a:ext cx="7770813" cy="1955640"/>
          </a:xfrm>
        </p:spPr>
        <p:txBody>
          <a:bodyPr/>
          <a:lstStyle/>
          <a:p>
            <a:r>
              <a:rPr lang="en-US" altLang="zh-CN" sz="6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Web</a:t>
            </a:r>
            <a:r>
              <a:rPr lang="zh-CN" altLang="en-US" sz="6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前端性能优化</a:t>
            </a:r>
            <a:r>
              <a:rPr lang="en-US" altLang="zh-CN" sz="6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6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6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实践与提高</a:t>
            </a:r>
            <a:endParaRPr lang="zh-CN" altLang="en-US" sz="60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>
          <a:xfrm>
            <a:off x="685800" y="4786322"/>
            <a:ext cx="7770813" cy="1755648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邢世康</a:t>
            </a:r>
            <a:endParaRPr lang="en-US" altLang="zh-CN" sz="20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2012.08.18</a:t>
            </a:r>
          </a:p>
          <a:p>
            <a:endParaRPr lang="en-US" altLang="zh-CN" sz="18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0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焦点科技股份有限公司</a:t>
            </a:r>
            <a:endParaRPr lang="en-US" altLang="zh-CN" sz="18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sz="1800" dirty="0"/>
          </a:p>
        </p:txBody>
      </p:sp>
      <p:pic>
        <p:nvPicPr>
          <p:cNvPr id="4" name="图片 3" descr="company_icon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5786454"/>
            <a:ext cx="785818" cy="3732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 descr="D:\Documents and Settings\xingshikang\桌面\5375acf5gw1dt5ru60pdwj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2462" y="5929330"/>
            <a:ext cx="1000132" cy="8663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28596" y="428604"/>
            <a:ext cx="5143536" cy="571503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并行加载、预加载：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2" y="1142984"/>
            <a:ext cx="2881310" cy="17542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142985"/>
            <a:ext cx="2857520" cy="1766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1428728" y="2928934"/>
            <a:ext cx="1785950" cy="35719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HTTP1.1</a:t>
            </a:r>
            <a:r>
              <a:rPr kumimoji="0" lang="en-US" altLang="zh-CN" sz="1200" b="1" i="0" u="none" strike="noStrike" kern="1200" cap="none" spc="0" normalizeH="0" noProof="0" dirty="0" smtClean="0">
                <a:ln>
                  <a:noFill/>
                </a:ln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&gt;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1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个主机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5286380" y="2928934"/>
            <a:ext cx="1785950" cy="276228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个主机 </a:t>
            </a:r>
            <a:r>
              <a:rPr lang="zh-CN" altLang="en-US" sz="1200" b="1" noProof="0" dirty="0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速度提高一倍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071538" y="6286520"/>
            <a:ext cx="2571768" cy="35719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各个浏览器的并行下载数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9" y="4071942"/>
            <a:ext cx="2214578" cy="20238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4000504"/>
            <a:ext cx="3857652" cy="21431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5214942" y="6286520"/>
            <a:ext cx="2286016" cy="35719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2</a:t>
            </a:r>
            <a:r>
              <a:rPr lang="zh-CN" altLang="en-US" sz="1600" dirty="0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个主机是比较合适的</a:t>
            </a:r>
            <a:endParaRPr lang="zh-CN" altLang="en-US" sz="1600" dirty="0"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8662" y="3286124"/>
            <a:ext cx="7358114" cy="49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B0F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使用一个子域名处理静态文件，实现并行下载，提高加载速度。</a:t>
            </a:r>
            <a:endParaRPr lang="en-US" altLang="zh-CN" sz="2000" b="1" dirty="0" smtClean="0">
              <a:solidFill>
                <a:srgbClr val="00B0F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Litebulb"/>
          <p:cNvSpPr>
            <a:spLocks noEditPoints="1" noChangeArrowheads="1"/>
          </p:cNvSpPr>
          <p:nvPr/>
        </p:nvSpPr>
        <p:spPr bwMode="auto">
          <a:xfrm>
            <a:off x="428596" y="3214686"/>
            <a:ext cx="428628" cy="64294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8" grpId="1"/>
      <p:bldP spid="19" grpId="0"/>
      <p:bldP spid="19" grpId="1"/>
      <p:bldP spid="20" grpId="0" animBg="1"/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5786" y="1071546"/>
            <a:ext cx="6072230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这是一个复杂且棘手的话题，浏览器之间存在差异：</a:t>
            </a:r>
            <a:endParaRPr lang="en-US" altLang="zh-CN" sz="2000" b="1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00034" y="500042"/>
            <a:ext cx="5143536" cy="571503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dirty="0" err="1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Javascript</a:t>
            </a:r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依赖关系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500430" y="3857628"/>
            <a:ext cx="1928826" cy="5715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外部加载</a:t>
            </a:r>
            <a:r>
              <a:rPr lang="en-US" altLang="zh-CN" sz="2400" b="1" dirty="0" err="1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js</a:t>
            </a:r>
            <a:endParaRPr lang="zh-CN" altLang="en-US" sz="2400" b="1" dirty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85786" y="2428868"/>
            <a:ext cx="1500198" cy="9286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1.</a:t>
            </a:r>
            <a:r>
              <a:rPr lang="en-US" altLang="en-US" sz="2000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XHR </a:t>
            </a:r>
            <a:r>
              <a:rPr lang="en-US" altLang="en-US" sz="2000" b="1" dirty="0" err="1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eval</a:t>
            </a:r>
            <a:endParaRPr lang="zh-CN" altLang="en-US" sz="2000" b="1" dirty="0" smtClean="0">
              <a:solidFill>
                <a:schemeClr val="bg1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643174" y="2000240"/>
            <a:ext cx="1571636" cy="92869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2.</a:t>
            </a:r>
            <a:r>
              <a:rPr lang="en-US" altLang="en-US" sz="2000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XHR Injection</a:t>
            </a:r>
            <a:endParaRPr lang="zh-CN" altLang="en-US" sz="2000" b="1" dirty="0" err="1" smtClean="0">
              <a:solidFill>
                <a:schemeClr val="bg1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643438" y="2000240"/>
            <a:ext cx="1500198" cy="9286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3.</a:t>
            </a:r>
            <a:r>
              <a:rPr lang="en-US" altLang="en-US" sz="2000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Script in </a:t>
            </a:r>
            <a:r>
              <a:rPr lang="en-US" altLang="en-US" sz="2000" b="1" dirty="0" err="1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Iframe</a:t>
            </a:r>
            <a:endParaRPr lang="zh-CN" altLang="en-US" sz="2000" b="1" dirty="0" smtClean="0">
              <a:solidFill>
                <a:schemeClr val="bg1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714876" y="5357826"/>
            <a:ext cx="1571636" cy="100013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6.</a:t>
            </a:r>
            <a:r>
              <a:rPr lang="en-US" altLang="en-US" sz="2000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Script DOM Element</a:t>
            </a:r>
            <a:endParaRPr lang="zh-CN" altLang="en-US" sz="2000" b="1" dirty="0" smtClean="0">
              <a:solidFill>
                <a:schemeClr val="bg1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643702" y="4214818"/>
            <a:ext cx="1714512" cy="10001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7.</a:t>
            </a:r>
            <a:r>
              <a:rPr lang="en-US" altLang="en-US" sz="2000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Script Defer/</a:t>
            </a:r>
            <a:r>
              <a:rPr lang="en-US" altLang="en-US" sz="2000" b="1" dirty="0" err="1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Async</a:t>
            </a:r>
            <a:endParaRPr lang="zh-CN" altLang="en-US" sz="2000" b="1" dirty="0" smtClean="0">
              <a:solidFill>
                <a:schemeClr val="bg1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00298" y="5357826"/>
            <a:ext cx="1785950" cy="10001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5.</a:t>
            </a:r>
            <a:r>
              <a:rPr lang="en-US" altLang="en-US" sz="2000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document.</a:t>
            </a:r>
          </a:p>
          <a:p>
            <a:pPr algn="ctr"/>
            <a:r>
              <a:rPr lang="en-US" altLang="en-US" sz="2000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write Script Tag</a:t>
            </a:r>
            <a:endParaRPr lang="zh-CN" altLang="en-US" sz="2000" b="1" dirty="0" smtClean="0">
              <a:solidFill>
                <a:schemeClr val="bg1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14348" y="4143380"/>
            <a:ext cx="1571636" cy="100013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4.</a:t>
            </a:r>
            <a:r>
              <a:rPr lang="en-US" altLang="en-US" sz="2000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Cache Trick</a:t>
            </a:r>
            <a:endParaRPr lang="zh-CN" altLang="en-US" sz="2000" b="1" dirty="0" smtClean="0">
              <a:solidFill>
                <a:schemeClr val="bg1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643702" y="2500306"/>
            <a:ext cx="1571636" cy="10001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8.</a:t>
            </a:r>
            <a:r>
              <a:rPr lang="en-US" altLang="en-US" sz="2000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Web Worker</a:t>
            </a:r>
            <a:endParaRPr lang="zh-CN" altLang="en-US" sz="2000" b="1" dirty="0" smtClean="0">
              <a:solidFill>
                <a:schemeClr val="bg1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28860" y="428604"/>
            <a:ext cx="1571636" cy="92869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XHR </a:t>
            </a:r>
            <a:r>
              <a:rPr lang="en-US" altLang="zh-CN" sz="1100" dirty="0" err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Eval</a:t>
            </a:r>
            <a:endParaRPr lang="en-US" altLang="zh-CN" sz="11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XHR injection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Script in </a:t>
            </a:r>
            <a:r>
              <a:rPr lang="en-US" altLang="zh-CN" sz="1100" dirty="0" err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Iframe</a:t>
            </a:r>
            <a:endParaRPr lang="en-US" altLang="zh-CN" sz="11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Script DOM Element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Script Defer</a:t>
            </a:r>
            <a:endParaRPr lang="zh-CN" altLang="en-US" sz="11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29388" y="2714620"/>
            <a:ext cx="1928826" cy="8572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Script DOM Element(FF)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Script Defer(IE)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Managed XHR Injection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Managed XHR </a:t>
            </a:r>
            <a:r>
              <a:rPr lang="en-US" altLang="zh-CN" sz="1100" dirty="0" err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Eval</a:t>
            </a:r>
            <a:endParaRPr lang="zh-CN" altLang="en-US" sz="11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2214554"/>
            <a:ext cx="1714512" cy="50006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Script DOM Element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Script Defer</a:t>
            </a:r>
          </a:p>
        </p:txBody>
      </p:sp>
      <p:sp>
        <p:nvSpPr>
          <p:cNvPr id="7" name="矩形 6"/>
          <p:cNvSpPr/>
          <p:nvPr/>
        </p:nvSpPr>
        <p:spPr>
          <a:xfrm>
            <a:off x="3286116" y="2714620"/>
            <a:ext cx="1857388" cy="8572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XHR injection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XHR </a:t>
            </a:r>
            <a:r>
              <a:rPr lang="en-US" altLang="zh-CN" sz="1100" dirty="0" err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Eval</a:t>
            </a:r>
            <a:endParaRPr lang="en-US" altLang="zh-CN" sz="11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Script in </a:t>
            </a:r>
            <a:r>
              <a:rPr lang="en-US" altLang="zh-CN" sz="1100" dirty="0" err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Iframe</a:t>
            </a:r>
            <a:endParaRPr lang="en-US" altLang="zh-CN" sz="11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Script DOM Element(IE)</a:t>
            </a:r>
          </a:p>
        </p:txBody>
      </p:sp>
      <p:sp>
        <p:nvSpPr>
          <p:cNvPr id="9" name="矩形 8"/>
          <p:cNvSpPr/>
          <p:nvPr/>
        </p:nvSpPr>
        <p:spPr>
          <a:xfrm>
            <a:off x="7072330" y="4572008"/>
            <a:ext cx="1928826" cy="7858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Script DOM Element(FF)</a:t>
            </a:r>
          </a:p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Script Defer(IE)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Managed XHR </a:t>
            </a:r>
            <a:r>
              <a:rPr lang="en-US" altLang="zh-CN" sz="1100" dirty="0" err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Eval</a:t>
            </a:r>
            <a:endParaRPr lang="en-US" altLang="zh-CN" sz="1100" b="1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Managed XHR Injection</a:t>
            </a:r>
          </a:p>
        </p:txBody>
      </p:sp>
      <p:sp>
        <p:nvSpPr>
          <p:cNvPr id="10" name="矩形 9"/>
          <p:cNvSpPr/>
          <p:nvPr/>
        </p:nvSpPr>
        <p:spPr>
          <a:xfrm>
            <a:off x="5214942" y="4786322"/>
            <a:ext cx="1714512" cy="42862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Managed XHR Injection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Managed XHR </a:t>
            </a:r>
            <a:r>
              <a:rPr lang="en-US" altLang="zh-CN" sz="1100" dirty="0" err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Eval</a:t>
            </a:r>
            <a:endParaRPr lang="en-US" altLang="zh-CN" sz="1100" b="1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57686" y="5857892"/>
            <a:ext cx="1785950" cy="6429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Managed XHR Injection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Managed XHR </a:t>
            </a:r>
            <a:r>
              <a:rPr lang="en-US" altLang="zh-CN" sz="1100" dirty="0" err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Eval</a:t>
            </a:r>
            <a:endParaRPr lang="en-US" altLang="zh-CN" sz="11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Script </a:t>
            </a:r>
            <a:r>
              <a:rPr lang="en-US" altLang="zh-CN" sz="1100" dirty="0" err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Iframe</a:t>
            </a:r>
            <a:endParaRPr lang="en-US" altLang="zh-CN" sz="11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14546" y="5857892"/>
            <a:ext cx="1785950" cy="6429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XHR Injection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XHR </a:t>
            </a:r>
            <a:r>
              <a:rPr lang="en-US" altLang="zh-CN" sz="1100" dirty="0" err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Eval</a:t>
            </a:r>
            <a:endParaRPr lang="en-US" altLang="zh-CN" sz="11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Script DOM Element(IE)</a:t>
            </a:r>
          </a:p>
        </p:txBody>
      </p:sp>
      <p:sp>
        <p:nvSpPr>
          <p:cNvPr id="15" name="矩形 14"/>
          <p:cNvSpPr/>
          <p:nvPr/>
        </p:nvSpPr>
        <p:spPr>
          <a:xfrm>
            <a:off x="1500166" y="4286256"/>
            <a:ext cx="1785950" cy="42862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Script DOM Element(FF)</a:t>
            </a:r>
          </a:p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Script Defer(IE)</a:t>
            </a:r>
          </a:p>
        </p:txBody>
      </p:sp>
      <p:sp>
        <p:nvSpPr>
          <p:cNvPr id="16" name="矩形 15"/>
          <p:cNvSpPr/>
          <p:nvPr/>
        </p:nvSpPr>
        <p:spPr>
          <a:xfrm>
            <a:off x="214282" y="3571876"/>
            <a:ext cx="1500198" cy="35719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Script DOM Element</a:t>
            </a:r>
          </a:p>
        </p:txBody>
      </p:sp>
      <p:cxnSp>
        <p:nvCxnSpPr>
          <p:cNvPr id="18" name="直接箭头连接符 17"/>
          <p:cNvCxnSpPr>
            <a:stCxn id="3" idx="2"/>
            <a:endCxn id="6" idx="0"/>
          </p:cNvCxnSpPr>
          <p:nvPr/>
        </p:nvCxnSpPr>
        <p:spPr>
          <a:xfrm rot="5400000">
            <a:off x="1964513" y="964389"/>
            <a:ext cx="857256" cy="16430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16" idx="0"/>
          </p:cNvCxnSpPr>
          <p:nvPr/>
        </p:nvCxnSpPr>
        <p:spPr>
          <a:xfrm rot="5400000">
            <a:off x="839365" y="2839637"/>
            <a:ext cx="857256" cy="6072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2"/>
            <a:endCxn id="15" idx="0"/>
          </p:cNvCxnSpPr>
          <p:nvPr/>
        </p:nvCxnSpPr>
        <p:spPr>
          <a:xfrm rot="16200000" flipH="1">
            <a:off x="1196554" y="3089669"/>
            <a:ext cx="1571636" cy="8215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2"/>
            <a:endCxn id="14" idx="0"/>
          </p:cNvCxnSpPr>
          <p:nvPr/>
        </p:nvCxnSpPr>
        <p:spPr>
          <a:xfrm rot="5400000">
            <a:off x="2518158" y="4161240"/>
            <a:ext cx="2286016" cy="11072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2"/>
            <a:endCxn id="13" idx="0"/>
          </p:cNvCxnSpPr>
          <p:nvPr/>
        </p:nvCxnSpPr>
        <p:spPr>
          <a:xfrm rot="16200000" flipH="1">
            <a:off x="3589727" y="4196958"/>
            <a:ext cx="2286016" cy="10358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5" idx="2"/>
            <a:endCxn id="10" idx="0"/>
          </p:cNvCxnSpPr>
          <p:nvPr/>
        </p:nvCxnSpPr>
        <p:spPr>
          <a:xfrm rot="5400000">
            <a:off x="6125777" y="3518298"/>
            <a:ext cx="1214446" cy="13216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5" idx="2"/>
            <a:endCxn id="9" idx="0"/>
          </p:cNvCxnSpPr>
          <p:nvPr/>
        </p:nvCxnSpPr>
        <p:spPr>
          <a:xfrm rot="16200000" flipH="1">
            <a:off x="7215206" y="3750471"/>
            <a:ext cx="1000132" cy="6429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7" idx="0"/>
          </p:cNvCxnSpPr>
          <p:nvPr/>
        </p:nvCxnSpPr>
        <p:spPr>
          <a:xfrm rot="10800000" flipV="1">
            <a:off x="4214810" y="1785926"/>
            <a:ext cx="1643074" cy="9286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5" idx="0"/>
          </p:cNvCxnSpPr>
          <p:nvPr/>
        </p:nvCxnSpPr>
        <p:spPr>
          <a:xfrm>
            <a:off x="5857884" y="1785926"/>
            <a:ext cx="1535917" cy="9286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" idx="2"/>
          </p:cNvCxnSpPr>
          <p:nvPr/>
        </p:nvCxnSpPr>
        <p:spPr>
          <a:xfrm rot="16200000" flipH="1">
            <a:off x="4321967" y="250009"/>
            <a:ext cx="428628" cy="26432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28794" y="150017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跨域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00562" y="1285860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同域</a:t>
            </a:r>
            <a:endParaRPr lang="en-US" altLang="zh-CN" sz="14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28794" y="3286124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有序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14348" y="300037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无序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00826" y="2000240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有序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00562" y="2049653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无序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15272" y="4000504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显示等待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43438" y="4429132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显示等待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392906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不显示等待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28992" y="5000636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不显示等待</a:t>
            </a:r>
            <a:endParaRPr lang="zh-CN" altLang="en-US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6" name="标题 1"/>
          <p:cNvSpPr txBox="1">
            <a:spLocks/>
          </p:cNvSpPr>
          <p:nvPr/>
        </p:nvSpPr>
        <p:spPr>
          <a:xfrm>
            <a:off x="71438" y="71415"/>
            <a:ext cx="1357290" cy="571503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分析：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64942"/>
            <a:ext cx="81439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Script DOM Element</a:t>
            </a:r>
          </a:p>
          <a:p>
            <a:pPr lvl="1">
              <a:spcBef>
                <a:spcPct val="0"/>
              </a:spcBef>
            </a:pPr>
            <a:r>
              <a:rPr lang="zh-CN" altLang="en-US" sz="3200" b="1" dirty="0" smtClean="0">
                <a:solidFill>
                  <a:srgbClr val="00B05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√</a:t>
            </a:r>
            <a:r>
              <a:rPr lang="zh-CN" altLang="en-US" sz="20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跨域、在 </a:t>
            </a:r>
            <a:r>
              <a:rPr lang="en-US" altLang="en-US" sz="20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Firefox/Opera </a:t>
            </a:r>
            <a:r>
              <a:rPr lang="zh-CN" altLang="en-US" sz="20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下；同时还能保证它们的执行顺序；</a:t>
            </a:r>
            <a:endParaRPr lang="en-US" altLang="zh-CN" sz="20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×</a:t>
            </a:r>
            <a:r>
              <a:rPr lang="zh-CN" altLang="en-US" sz="20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在 </a:t>
            </a:r>
            <a:r>
              <a:rPr lang="en-US" altLang="zh-CN" sz="20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IE</a:t>
            </a:r>
            <a:r>
              <a:rPr lang="zh-CN" altLang="en-US" sz="20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（以及 </a:t>
            </a:r>
            <a:r>
              <a:rPr lang="en-US" altLang="zh-CN" sz="20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Safari/Chrome</a:t>
            </a:r>
            <a:r>
              <a:rPr lang="zh-CN" altLang="en-US" sz="20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）下，浏览器不能保证这些 </a:t>
            </a:r>
            <a:r>
              <a:rPr lang="en-US" altLang="zh-CN" sz="2000" dirty="0" err="1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js</a:t>
            </a:r>
            <a:r>
              <a:rPr lang="en-US" altLang="zh-CN" sz="20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的执行顺序，哪个先下载完浏览器就会先执行哪个。</a:t>
            </a:r>
            <a:endParaRPr lang="en-US" altLang="zh-CN" sz="20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593768"/>
            <a:ext cx="81439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 b="1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Cache Trick</a:t>
            </a:r>
            <a:endParaRPr lang="zh-CN" altLang="en-US" sz="2000" b="1" dirty="0" smtClean="0">
              <a:solidFill>
                <a:srgbClr val="00B0F0"/>
              </a:solidFill>
              <a:latin typeface="黑体" pitchFamily="2" charset="-122"/>
              <a:ea typeface="黑体" pitchFamily="2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sz="3200" b="1" dirty="0" smtClean="0">
                <a:solidFill>
                  <a:srgbClr val="00B05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√</a:t>
            </a:r>
            <a:r>
              <a:rPr lang="zh-CN" altLang="en-US" sz="20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解决</a:t>
            </a:r>
            <a:r>
              <a:rPr lang="en-US" altLang="zh-CN" sz="20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Script DOM Element </a:t>
            </a:r>
            <a:r>
              <a:rPr lang="zh-CN" altLang="en-US" sz="20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不能解决的问题；</a:t>
            </a:r>
            <a:endParaRPr lang="en-US" altLang="zh-CN" sz="20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×</a:t>
            </a:r>
            <a:r>
              <a:rPr lang="en-US" altLang="en-US" sz="20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“text/cache” </a:t>
            </a:r>
            <a:r>
              <a:rPr lang="zh-CN" altLang="en-US" sz="20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这种 </a:t>
            </a:r>
            <a:r>
              <a:rPr lang="en-US" altLang="en-US" sz="20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trick </a:t>
            </a:r>
            <a:r>
              <a:rPr lang="zh-CN" altLang="en-US" sz="20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在 </a:t>
            </a:r>
            <a:r>
              <a:rPr lang="en-US" altLang="en-US" sz="20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Firefox/Opera </a:t>
            </a:r>
            <a:r>
              <a:rPr lang="zh-CN" altLang="en-US" sz="20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被拒绝，同时，这种方法需要浏览器支持并且开启缓存；</a:t>
            </a:r>
            <a:endParaRPr lang="en-US" altLang="zh-CN" sz="20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4544335"/>
            <a:ext cx="8143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XHR Injection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 smtClean="0">
                <a:solidFill>
                  <a:srgbClr val="00B05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3200" b="1" dirty="0" smtClean="0">
                <a:solidFill>
                  <a:srgbClr val="00B05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√</a:t>
            </a:r>
            <a:r>
              <a:rPr lang="zh-CN" altLang="en-US" sz="20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解决</a:t>
            </a:r>
            <a:r>
              <a:rPr lang="en-US" altLang="en-US" sz="20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Cache Trick</a:t>
            </a:r>
            <a:r>
              <a:rPr lang="zh-CN" altLang="en-US" sz="20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面临的问题；</a:t>
            </a:r>
            <a:endParaRPr lang="en-US" altLang="zh-CN" sz="20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×</a:t>
            </a:r>
            <a:r>
              <a:rPr lang="zh-CN" altLang="en-US" sz="20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不支持跨域；</a:t>
            </a:r>
            <a:endParaRPr lang="en-US" altLang="zh-CN" sz="20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714488"/>
            <a:ext cx="5789347" cy="28860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cxnSp>
        <p:nvCxnSpPr>
          <p:cNvPr id="14" name="直接箭头连接符 13"/>
          <p:cNvCxnSpPr/>
          <p:nvPr/>
        </p:nvCxnSpPr>
        <p:spPr>
          <a:xfrm rot="10800000">
            <a:off x="3071802" y="2285992"/>
            <a:ext cx="1285884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429124" y="2285992"/>
            <a:ext cx="1428760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attachEvent</a:t>
            </a:r>
            <a:endParaRPr lang="zh-CN" altLang="en-US" sz="1400" b="1" dirty="0" err="1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10800000">
            <a:off x="2857488" y="4143380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214810" y="3929066"/>
            <a:ext cx="1500198" cy="35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err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优先使用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1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1472" y="214290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优化系统 </a:t>
            </a:r>
            <a:r>
              <a:rPr lang="en-US" altLang="zh-CN" sz="2400" b="1" dirty="0" smtClean="0">
                <a:solidFill>
                  <a:schemeClr val="accent5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2400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动态压缩、合并静态文件 </a:t>
            </a:r>
            <a:r>
              <a:rPr lang="en-US" altLang="zh-CN" sz="2400" b="1" dirty="0" smtClean="0">
                <a:solidFill>
                  <a:schemeClr val="accent5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sz="2400" b="1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并行加载、预加载（</a:t>
            </a:r>
            <a:r>
              <a:rPr lang="en-US" altLang="zh-CN" b="1" dirty="0" err="1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js</a:t>
            </a:r>
            <a:r>
              <a:rPr lang="zh-CN" altLang="en-US" b="1" dirty="0" smtClean="0">
                <a:solidFill>
                  <a:srgbClr val="00B0F0"/>
                </a:solidFill>
                <a:latin typeface="黑体" pitchFamily="2" charset="-122"/>
                <a:ea typeface="黑体" pitchFamily="2" charset="-122"/>
              </a:rPr>
              <a:t>执行顺序）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42910" y="1785926"/>
            <a:ext cx="1071570" cy="8572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a.js</a:t>
            </a:r>
          </a:p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b.js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000232" y="1785926"/>
            <a:ext cx="1071570" cy="8572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1.js</a:t>
            </a:r>
          </a:p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2.js</a:t>
            </a:r>
          </a:p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3.js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57224" y="3000372"/>
            <a:ext cx="2000264" cy="6429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&lt;</a:t>
            </a:r>
            <a:r>
              <a:rPr lang="en-US" altLang="zh-CN" b="1" dirty="0" err="1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focus:static</a:t>
            </a:r>
            <a:r>
              <a:rPr lang="en-US" altLang="zh-CN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&gt;</a:t>
            </a:r>
            <a:endParaRPr lang="zh-CN" altLang="en-US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14414" y="4000504"/>
            <a:ext cx="1357322" cy="7858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ab.js</a:t>
            </a:r>
          </a:p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123.js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57224" y="5143512"/>
            <a:ext cx="2071702" cy="857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url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暂存页面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value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072066" y="1857364"/>
            <a:ext cx="214314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依赖关系</a:t>
            </a:r>
            <a:r>
              <a:rPr lang="en-US" altLang="zh-CN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Control</a:t>
            </a:r>
            <a:endParaRPr lang="zh-CN" altLang="en-US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214810" y="3714752"/>
            <a:ext cx="1928826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动态压缩、合并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143372" y="3286124"/>
            <a:ext cx="4143404" cy="1428760"/>
          </a:xfrm>
          <a:prstGeom prst="roundRect">
            <a:avLst>
              <a:gd name="adj" fmla="val 8355"/>
            </a:avLst>
          </a:prstGeom>
          <a:noFill/>
          <a:ln w="1587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服务器</a:t>
            </a:r>
            <a:endParaRPr lang="zh-CN" altLang="en-US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86512" y="3714752"/>
            <a:ext cx="1928826" cy="857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缓存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rot="5400000">
            <a:off x="5321305" y="2964653"/>
            <a:ext cx="500860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5679289" y="2964653"/>
            <a:ext cx="50006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6178561" y="2964653"/>
            <a:ext cx="50006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>
            <a:off x="6535751" y="2964653"/>
            <a:ext cx="50006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29322" y="2857496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2">
                    <a:lumMod val="75000"/>
                  </a:schemeClr>
                </a:solidFill>
                <a:latin typeface="黑体" pitchFamily="2" charset="-122"/>
                <a:ea typeface="黑体" pitchFamily="2" charset="-122"/>
              </a:rPr>
              <a:t>并行</a:t>
            </a:r>
            <a:endParaRPr lang="zh-CN" altLang="en-US" sz="1200" b="1" dirty="0">
              <a:solidFill>
                <a:schemeClr val="accent2">
                  <a:lumMod val="7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357818" y="5214950"/>
            <a:ext cx="1714512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页面加载完成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32" name="直接箭头连接符 31"/>
          <p:cNvCxnSpPr>
            <a:stCxn id="11" idx="2"/>
            <a:endCxn id="13" idx="0"/>
          </p:cNvCxnSpPr>
          <p:nvPr/>
        </p:nvCxnSpPr>
        <p:spPr>
          <a:xfrm rot="16200000" flipH="1">
            <a:off x="1339430" y="2482446"/>
            <a:ext cx="357190" cy="678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2"/>
            <a:endCxn id="13" idx="0"/>
          </p:cNvCxnSpPr>
          <p:nvPr/>
        </p:nvCxnSpPr>
        <p:spPr>
          <a:xfrm rot="5400000">
            <a:off x="2018092" y="2482447"/>
            <a:ext cx="357190" cy="678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下箭头 36"/>
          <p:cNvSpPr/>
          <p:nvPr/>
        </p:nvSpPr>
        <p:spPr>
          <a:xfrm>
            <a:off x="1785918" y="3714752"/>
            <a:ext cx="142876" cy="21431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14" idx="2"/>
            <a:endCxn id="15" idx="0"/>
          </p:cNvCxnSpPr>
          <p:nvPr/>
        </p:nvCxnSpPr>
        <p:spPr>
          <a:xfrm rot="5400000">
            <a:off x="1714480" y="496491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形状 47"/>
          <p:cNvCxnSpPr>
            <a:stCxn id="15" idx="3"/>
            <a:endCxn id="16" idx="0"/>
          </p:cNvCxnSpPr>
          <p:nvPr/>
        </p:nvCxnSpPr>
        <p:spPr>
          <a:xfrm flipV="1">
            <a:off x="2928926" y="1857364"/>
            <a:ext cx="3214710" cy="3714776"/>
          </a:xfrm>
          <a:prstGeom prst="bentConnector4">
            <a:avLst>
              <a:gd name="adj1" fmla="val 17079"/>
              <a:gd name="adj2" fmla="val 117515"/>
            </a:avLst>
          </a:prstGeom>
          <a:ln>
            <a:prstDash val="sysDot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下箭头 51"/>
          <p:cNvSpPr/>
          <p:nvPr/>
        </p:nvSpPr>
        <p:spPr>
          <a:xfrm>
            <a:off x="6143636" y="4857760"/>
            <a:ext cx="142876" cy="2857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9" grpId="0"/>
      <p:bldP spid="30" grpId="0" animBg="1"/>
      <p:bldP spid="37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9223" y="1500174"/>
            <a:ext cx="6296049" cy="2500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00034" y="642918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实际效果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643042" y="2643182"/>
            <a:ext cx="1428760" cy="1571636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b="1" dirty="0" smtClean="0">
                <a:latin typeface="+mj-ea"/>
                <a:ea typeface="+mj-ea"/>
              </a:rPr>
              <a:t>2</a:t>
            </a:r>
            <a:endParaRPr lang="zh-CN" altLang="en-US" sz="11500" b="1" dirty="0">
              <a:latin typeface="+mj-ea"/>
              <a:ea typeface="+mj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86116" y="4000504"/>
            <a:ext cx="45005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86116" y="3467401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图片懒加载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812" y="428604"/>
            <a:ext cx="8387592" cy="59434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500034" y="500042"/>
            <a:ext cx="3714776" cy="571503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真的有必要吗？？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935785"/>
            <a:ext cx="2447949" cy="34933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714356"/>
            <a:ext cx="4220615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3643314"/>
            <a:ext cx="421854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642910" y="3786190"/>
            <a:ext cx="4214842" cy="27860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滚动条以下区域</a:t>
            </a:r>
            <a:endParaRPr lang="zh-CN" altLang="en-US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4857752" y="714356"/>
            <a:ext cx="285752" cy="3071834"/>
          </a:xfrm>
          <a:prstGeom prst="rightBrace">
            <a:avLst>
              <a:gd name="adj1" fmla="val 59907"/>
              <a:gd name="adj2" fmla="val 50000"/>
            </a:avLst>
          </a:prstGeom>
          <a:ln w="2222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14942" y="2000240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B05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80%</a:t>
            </a:r>
            <a:endParaRPr lang="zh-CN" altLang="en-US" sz="2800" b="1" dirty="0" smtClean="0">
              <a:solidFill>
                <a:srgbClr val="00B05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4857752" y="3786190"/>
            <a:ext cx="285752" cy="2786082"/>
          </a:xfrm>
          <a:prstGeom prst="rightBrace">
            <a:avLst>
              <a:gd name="adj1" fmla="val 59907"/>
              <a:gd name="adj2" fmla="val 50000"/>
            </a:avLst>
          </a:prstGeom>
          <a:ln w="2222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14942" y="4857760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20%</a:t>
            </a:r>
            <a:endParaRPr lang="zh-CN" altLang="en-US" sz="2800" b="1" dirty="0" smtClean="0">
              <a:solidFill>
                <a:srgbClr val="FF000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282" y="214290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图片加载：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7950" y="2000240"/>
            <a:ext cx="201932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SzPct val="200000"/>
              <a:buFont typeface="Wingdings" pitchFamily="2" charset="2"/>
              <a:buChar char="ü"/>
            </a:pPr>
            <a:r>
              <a:rPr lang="en-US" altLang="zh-CN" sz="1400" dirty="0" smtClean="0">
                <a:latin typeface="黑体" pitchFamily="2" charset="-122"/>
                <a:ea typeface="黑体" pitchFamily="2" charset="-122"/>
              </a:rPr>
              <a:t>100%</a:t>
            </a:r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的时间、精力</a:t>
            </a:r>
            <a:endParaRPr lang="en-US" altLang="zh-CN" sz="14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SzPct val="200000"/>
              <a:buFont typeface="Wingdings" pitchFamily="2" charset="2"/>
              <a:buChar char="ü"/>
            </a:pPr>
            <a:endParaRPr lang="en-US" altLang="zh-CN" sz="14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SzPct val="200000"/>
              <a:buFont typeface="Wingdings" pitchFamily="2" charset="2"/>
              <a:buChar char="ü"/>
            </a:pPr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满足了</a:t>
            </a:r>
            <a:r>
              <a:rPr lang="en-US" altLang="zh-CN" sz="1400" dirty="0" smtClean="0">
                <a:latin typeface="黑体" pitchFamily="2" charset="-122"/>
                <a:ea typeface="黑体" pitchFamily="2" charset="-122"/>
              </a:rPr>
              <a:t>20%</a:t>
            </a:r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的需求</a:t>
            </a:r>
            <a:endParaRPr lang="en-US" altLang="zh-CN" sz="14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SzPct val="200000"/>
              <a:buFont typeface="Wingdings" pitchFamily="2" charset="2"/>
              <a:buChar char="ü"/>
            </a:pPr>
            <a:endParaRPr lang="en-US" altLang="zh-CN" sz="14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SzPct val="200000"/>
              <a:buFont typeface="Wingdings" pitchFamily="2" charset="2"/>
              <a:buChar char="ü"/>
            </a:pPr>
            <a:r>
              <a:rPr lang="zh-CN" altLang="en-US" sz="1400" dirty="0" smtClean="0">
                <a:latin typeface="黑体" pitchFamily="2" charset="-122"/>
                <a:ea typeface="黑体" pitchFamily="2" charset="-122"/>
              </a:rPr>
              <a:t>每次请求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72164" y="55721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10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9388" y="600076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46G</a:t>
            </a:r>
            <a:endParaRPr lang="zh-CN" altLang="en-US" sz="40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58082" y="600076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4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72230" y="55721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/>
                </a:solidFill>
                <a:latin typeface="黑体" pitchFamily="2" charset="-122"/>
                <a:ea typeface="黑体" pitchFamily="2" charset="-122"/>
              </a:rPr>
              <a:t>2k</a:t>
            </a:r>
            <a:endParaRPr lang="zh-CN" altLang="en-US" dirty="0">
              <a:solidFill>
                <a:schemeClr val="accent4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00826" y="557214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15,000,000</a:t>
            </a:r>
            <a:endParaRPr lang="zh-CN" altLang="en-US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10614" y="5572140"/>
            <a:ext cx="63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80%</a:t>
            </a:r>
            <a:endParaRPr lang="zh-CN" altLang="en-US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96300" y="557214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×</a:t>
            </a:r>
            <a:endParaRPr lang="zh-CN" altLang="en-US" b="1" dirty="0" smtClean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57916" y="557214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×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86512" y="557214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×</a:t>
            </a:r>
            <a:endParaRPr lang="zh-CN" altLang="en-US" b="1" dirty="0" smtClean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67704" y="5572140"/>
            <a:ext cx="63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20%</a:t>
            </a:r>
            <a:endParaRPr lang="zh-CN" altLang="en-US" dirty="0">
              <a:solidFill>
                <a:srgbClr val="7030A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15272" y="557214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×</a:t>
            </a:r>
            <a:endParaRPr lang="zh-CN" altLang="en-US" b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4" grpId="0" animBg="1"/>
      <p:bldP spid="5" grpId="0"/>
      <p:bldP spid="7" grpId="0" animBg="1"/>
      <p:bldP spid="8" grpId="0"/>
      <p:bldP spid="11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142852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如何节省这</a:t>
            </a:r>
            <a:r>
              <a:rPr lang="en-US" altLang="zh-CN" sz="20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46G</a:t>
            </a:r>
            <a:r>
              <a:rPr lang="zh-CN" altLang="en-US" sz="20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流量？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224" y="714356"/>
            <a:ext cx="80010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B0F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当用户试图滚动或其他方式更改当前视图范围时，才进行图片加载。</a:t>
            </a:r>
            <a:endParaRPr lang="en-US" altLang="zh-CN" sz="2000" b="1" dirty="0" smtClean="0">
              <a:solidFill>
                <a:srgbClr val="00B0F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Litebulb"/>
          <p:cNvSpPr>
            <a:spLocks noEditPoints="1" noChangeArrowheads="1"/>
          </p:cNvSpPr>
          <p:nvPr/>
        </p:nvSpPr>
        <p:spPr bwMode="auto">
          <a:xfrm>
            <a:off x="357158" y="642918"/>
            <a:ext cx="428628" cy="64294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2910" y="2285992"/>
            <a:ext cx="2571768" cy="1714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Page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2910" y="3286124"/>
            <a:ext cx="2571768" cy="2857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7030A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仅引入</a:t>
            </a:r>
            <a:r>
              <a:rPr lang="en-US" altLang="zh-CN" sz="1600" b="1" dirty="0" err="1" smtClean="0">
                <a:solidFill>
                  <a:srgbClr val="7030A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js</a:t>
            </a:r>
            <a:endParaRPr lang="zh-CN" altLang="en-US" sz="1600" b="1" dirty="0">
              <a:solidFill>
                <a:srgbClr val="7030A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643306" y="2071678"/>
            <a:ext cx="2000264" cy="357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所有</a:t>
            </a:r>
            <a:r>
              <a:rPr lang="en-US" altLang="zh-CN" sz="1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&lt;</a:t>
            </a:r>
            <a:r>
              <a:rPr lang="en-US" altLang="zh-CN" sz="16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img</a:t>
            </a:r>
            <a:r>
              <a:rPr lang="en-US" altLang="zh-CN" sz="1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16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src</a:t>
            </a:r>
            <a:r>
              <a:rPr lang="en-US" altLang="zh-CN" sz="1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= /&gt;</a:t>
            </a:r>
            <a:endParaRPr lang="zh-CN" altLang="en-US" sz="16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5" name="直接箭头连接符 14"/>
          <p:cNvCxnSpPr>
            <a:stCxn id="13" idx="2"/>
            <a:endCxn id="16" idx="0"/>
          </p:cNvCxnSpPr>
          <p:nvPr/>
        </p:nvCxnSpPr>
        <p:spPr>
          <a:xfrm rot="5400000">
            <a:off x="4429124" y="264318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3786182" y="2857496"/>
            <a:ext cx="1714512" cy="357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缓存</a:t>
            </a:r>
            <a:r>
              <a:rPr lang="en-US" altLang="zh-CN" sz="16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src</a:t>
            </a:r>
            <a:r>
              <a:rPr lang="zh-CN" altLang="en-US" sz="1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属性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3786182" y="3643314"/>
            <a:ext cx="1714512" cy="357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移除</a:t>
            </a:r>
            <a:r>
              <a:rPr lang="en-US" altLang="zh-CN" sz="16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src</a:t>
            </a:r>
            <a:r>
              <a:rPr lang="zh-CN" altLang="en-US" sz="1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属性</a:t>
            </a:r>
          </a:p>
        </p:txBody>
      </p:sp>
      <p:cxnSp>
        <p:nvCxnSpPr>
          <p:cNvPr id="20" name="直接箭头连接符 19"/>
          <p:cNvCxnSpPr>
            <a:stCxn id="16" idx="2"/>
            <a:endCxn id="19" idx="0"/>
          </p:cNvCxnSpPr>
          <p:nvPr/>
        </p:nvCxnSpPr>
        <p:spPr>
          <a:xfrm rot="5400000">
            <a:off x="4429124" y="342900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2"/>
            <a:endCxn id="26" idx="0"/>
          </p:cNvCxnSpPr>
          <p:nvPr/>
        </p:nvCxnSpPr>
        <p:spPr>
          <a:xfrm rot="5400000">
            <a:off x="4429124" y="421481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3786182" y="4429132"/>
            <a:ext cx="1714512" cy="357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还原</a:t>
            </a:r>
            <a:r>
              <a:rPr lang="en-US" altLang="zh-CN" sz="16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src</a:t>
            </a:r>
            <a:r>
              <a:rPr lang="zh-CN" altLang="en-US" sz="1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属性</a:t>
            </a:r>
          </a:p>
        </p:txBody>
      </p:sp>
      <p:sp>
        <p:nvSpPr>
          <p:cNvPr id="33" name="左大括号 32"/>
          <p:cNvSpPr/>
          <p:nvPr/>
        </p:nvSpPr>
        <p:spPr>
          <a:xfrm>
            <a:off x="3286116" y="2214554"/>
            <a:ext cx="285752" cy="2428892"/>
          </a:xfrm>
          <a:prstGeom prst="leftBrace">
            <a:avLst>
              <a:gd name="adj1" fmla="val 72829"/>
              <a:gd name="adj2" fmla="val 500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15074" y="2928934"/>
            <a:ext cx="242889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solidFill>
                  <a:srgbClr val="00B05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√</a:t>
            </a:r>
            <a:r>
              <a:rPr lang="en-US" altLang="zh-CN" b="1" dirty="0" err="1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js</a:t>
            </a:r>
            <a:r>
              <a:rPr lang="zh-CN" altLang="en-US" b="1" dirty="0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方便切换、管理</a:t>
            </a:r>
            <a:endParaRPr lang="en-US" altLang="zh-CN" sz="1600" b="1" dirty="0" smtClean="0"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5042" y="2357430"/>
            <a:ext cx="242892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solidFill>
                  <a:srgbClr val="00B05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√</a:t>
            </a:r>
            <a:r>
              <a:rPr lang="zh-CN" altLang="en-US" b="1" dirty="0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页面代码无需改动</a:t>
            </a:r>
            <a:endParaRPr lang="en-US" altLang="zh-CN" b="1" dirty="0" smtClean="0"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14876" y="4096084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00B0F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可视范围变化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42976" y="5443381"/>
            <a:ext cx="757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测试结果：</a:t>
            </a:r>
            <a:endParaRPr lang="en-US" altLang="zh-CN" b="1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firefox3.5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以前版本及</a:t>
            </a:r>
            <a:r>
              <a:rPr lang="en-US" altLang="zh-CN" dirty="0" err="1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ie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下，部分图片下载，</a:t>
            </a:r>
            <a:r>
              <a:rPr lang="en-US" altLang="zh-CN" dirty="0" err="1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js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运行，中止图片下载；</a:t>
            </a:r>
            <a:endParaRPr lang="en-US" altLang="zh-CN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firefox3.6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以后及</a:t>
            </a:r>
            <a:r>
              <a:rPr lang="en-US" altLang="zh-CN" dirty="0" err="1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webkit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下，完全无法控制，图片均已下载；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42976" y="4857760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真的很完美了吗？</a:t>
            </a:r>
            <a:endParaRPr lang="en-US" altLang="zh-CN" sz="2400" b="1" dirty="0" smtClean="0">
              <a:solidFill>
                <a:srgbClr val="00B0F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6" name="Picture 2" descr="D:\Documents and Settings\xingshikang\Local Settings\Temporary Internet Files\Content.IE5\SVEJ5FB5\MC90044149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643446"/>
            <a:ext cx="828439" cy="828439"/>
          </a:xfrm>
          <a:prstGeom prst="rect">
            <a:avLst/>
          </a:prstGeom>
          <a:noFill/>
        </p:spPr>
      </p:pic>
      <p:sp>
        <p:nvSpPr>
          <p:cNvPr id="86" name="TextBox 85"/>
          <p:cNvSpPr txBox="1"/>
          <p:nvPr/>
        </p:nvSpPr>
        <p:spPr>
          <a:xfrm>
            <a:off x="6143636" y="4313645"/>
            <a:ext cx="250033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×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不是真正的懒加载</a:t>
            </a:r>
            <a:endParaRPr lang="en-US" altLang="zh-CN" sz="1600" b="1" dirty="0" smtClean="0">
              <a:solidFill>
                <a:srgbClr val="FF000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15074" y="3500438"/>
            <a:ext cx="221457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solidFill>
                  <a:srgbClr val="00B05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√</a:t>
            </a:r>
            <a:r>
              <a:rPr lang="zh-CN" altLang="en-US" b="1" dirty="0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代码无侵入</a:t>
            </a:r>
            <a:endParaRPr lang="en-US" altLang="zh-CN" b="1" dirty="0" smtClean="0"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89" name="图片 88" descr="1_100811114425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2500306"/>
            <a:ext cx="706807" cy="50006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  <p:bldP spid="8" grpId="1" animBg="1"/>
      <p:bldP spid="11" grpId="0" animBg="1"/>
      <p:bldP spid="12" grpId="0" animBg="1"/>
      <p:bldP spid="13" grpId="0" animBg="1"/>
      <p:bldP spid="16" grpId="0" animBg="1"/>
      <p:bldP spid="19" grpId="0" animBg="1"/>
      <p:bldP spid="26" grpId="0" animBg="1"/>
      <p:bldP spid="33" grpId="0" animBg="1"/>
      <p:bldP spid="48" grpId="0"/>
      <p:bldP spid="49" grpId="0"/>
      <p:bldP spid="81" grpId="0"/>
      <p:bldP spid="82" grpId="0"/>
      <p:bldP spid="83" grpId="0"/>
      <p:bldP spid="86" grpId="0"/>
      <p:bldP spid="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642910" y="1214422"/>
            <a:ext cx="7770813" cy="114300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一个网页从</a:t>
            </a:r>
            <a:r>
              <a:rPr lang="zh-CN" altLang="en-US" sz="40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开始加载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到完全载入</a:t>
            </a: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最长你能“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hold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”住多久？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5984" y="2857496"/>
            <a:ext cx="4929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普通人的接受范围为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8s</a:t>
            </a:r>
            <a:r>
              <a:rPr lang="zh-CN" altLang="en-US" sz="2800" b="1" dirty="0" smtClean="0">
                <a:solidFill>
                  <a:srgbClr val="00B05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之内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2976" y="3857628"/>
            <a:ext cx="735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根据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yahoo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曾做过的统计：</a:t>
            </a:r>
            <a:endParaRPr lang="en-US" altLang="zh-CN" sz="24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慢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500ms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意味着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20%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的用户放弃访问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google</a:t>
            </a:r>
            <a:endParaRPr lang="en-US" altLang="zh-CN" sz="24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慢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400ms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意味着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5%-9%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的用户放弃访问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yahoo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！</a:t>
            </a:r>
            <a:endParaRPr lang="en-US" altLang="zh-CN" sz="24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慢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100ms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意味着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1%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的用户放弃在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amazon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上交易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85794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方案二</a:t>
            </a:r>
          </a:p>
        </p:txBody>
      </p:sp>
      <p:sp>
        <p:nvSpPr>
          <p:cNvPr id="3" name="矩形 2"/>
          <p:cNvSpPr/>
          <p:nvPr/>
        </p:nvSpPr>
        <p:spPr>
          <a:xfrm>
            <a:off x="1071538" y="1714488"/>
            <a:ext cx="2571768" cy="1714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Page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1538" y="2928934"/>
            <a:ext cx="2571768" cy="2857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Js control</a:t>
            </a:r>
            <a:endParaRPr lang="zh-CN" altLang="en-US" b="1" dirty="0">
              <a:solidFill>
                <a:srgbClr val="7030A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1538" y="2571744"/>
            <a:ext cx="2571768" cy="2857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rgbClr val="7030A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textarea</a:t>
            </a:r>
            <a:endParaRPr lang="zh-CN" altLang="en-US" b="1" dirty="0">
              <a:solidFill>
                <a:srgbClr val="7030A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00562" y="1714488"/>
            <a:ext cx="3071834" cy="785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需要懒加载的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html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代码作为文本放置在</a:t>
            </a:r>
            <a:r>
              <a:rPr lang="en-US" altLang="zh-CN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textarea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中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00562" y="2714620"/>
            <a:ext cx="3071834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可视范围变化时，控制代码还原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9" name="肘形连接符 8"/>
          <p:cNvCxnSpPr>
            <a:stCxn id="5" idx="3"/>
            <a:endCxn id="6" idx="1"/>
          </p:cNvCxnSpPr>
          <p:nvPr/>
        </p:nvCxnSpPr>
        <p:spPr>
          <a:xfrm flipV="1">
            <a:off x="3643306" y="2107397"/>
            <a:ext cx="857256" cy="607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7" idx="1"/>
          </p:cNvCxnSpPr>
          <p:nvPr/>
        </p:nvCxnSpPr>
        <p:spPr>
          <a:xfrm>
            <a:off x="3643306" y="307181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7256" y="4429132"/>
            <a:ext cx="37147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 b="1" dirty="0" smtClean="0">
                <a:solidFill>
                  <a:srgbClr val="00B05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√</a:t>
            </a:r>
            <a:r>
              <a:rPr lang="zh-CN" altLang="en-US" b="1" dirty="0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不局限于</a:t>
            </a:r>
            <a:r>
              <a:rPr lang="en-US" altLang="zh-CN" b="1" dirty="0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&lt;</a:t>
            </a:r>
            <a:r>
              <a:rPr lang="en-US" altLang="zh-CN" b="1" dirty="0" err="1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img</a:t>
            </a:r>
            <a:r>
              <a:rPr lang="en-US" altLang="zh-CN" b="1" dirty="0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&gt;</a:t>
            </a:r>
            <a:r>
              <a:rPr lang="zh-CN" altLang="en-US" b="1" dirty="0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图片的懒加载</a:t>
            </a:r>
            <a:endParaRPr lang="en-US" altLang="zh-CN" b="1" dirty="0" smtClean="0"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7224" y="3857628"/>
            <a:ext cx="25003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 b="1" dirty="0" smtClean="0">
                <a:solidFill>
                  <a:srgbClr val="00B05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√</a:t>
            </a:r>
            <a:r>
              <a:rPr lang="zh-CN" altLang="en-US" b="1" dirty="0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真正实现懒加载</a:t>
            </a:r>
            <a:endParaRPr lang="en-US" altLang="zh-CN" b="1" dirty="0" smtClean="0"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3936689"/>
            <a:ext cx="25003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×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代码侵入比较严重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4508193"/>
            <a:ext cx="392909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×</a:t>
            </a: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js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禁用页面半瘫痪（可以不考虑）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2" grpId="0"/>
      <p:bldP spid="13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785794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方案三</a:t>
            </a:r>
          </a:p>
        </p:txBody>
      </p:sp>
      <p:sp>
        <p:nvSpPr>
          <p:cNvPr id="4" name="矩形 3"/>
          <p:cNvSpPr/>
          <p:nvPr/>
        </p:nvSpPr>
        <p:spPr>
          <a:xfrm>
            <a:off x="1214414" y="1785926"/>
            <a:ext cx="2571768" cy="1714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Page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4414" y="3000372"/>
            <a:ext cx="2571768" cy="2857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Js control</a:t>
            </a:r>
            <a:endParaRPr lang="zh-CN" altLang="en-US" b="1" dirty="0">
              <a:solidFill>
                <a:srgbClr val="7030A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8728" y="2143116"/>
            <a:ext cx="642942" cy="2857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rgbClr val="7030A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img</a:t>
            </a:r>
            <a:endParaRPr lang="zh-CN" altLang="en-US" b="1" dirty="0">
              <a:solidFill>
                <a:srgbClr val="7030A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2571744"/>
            <a:ext cx="714380" cy="2857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rgbClr val="7030A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img</a:t>
            </a:r>
            <a:endParaRPr lang="zh-CN" altLang="en-US" b="1" dirty="0">
              <a:solidFill>
                <a:srgbClr val="7030A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28926" y="2143116"/>
            <a:ext cx="642942" cy="2857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rgbClr val="7030A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img</a:t>
            </a:r>
            <a:endParaRPr lang="zh-CN" altLang="en-US" b="1" dirty="0">
              <a:solidFill>
                <a:srgbClr val="7030A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43438" y="2786058"/>
            <a:ext cx="3571900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可视范围变化时，控制代码还原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>
            <a:off x="3786182" y="314324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3"/>
            <a:endCxn id="19" idx="1"/>
          </p:cNvCxnSpPr>
          <p:nvPr/>
        </p:nvCxnSpPr>
        <p:spPr>
          <a:xfrm flipV="1">
            <a:off x="3571868" y="2178835"/>
            <a:ext cx="1071570" cy="107157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19" idx="1"/>
          </p:cNvCxnSpPr>
          <p:nvPr/>
        </p:nvCxnSpPr>
        <p:spPr>
          <a:xfrm flipV="1">
            <a:off x="2857488" y="2178835"/>
            <a:ext cx="1785950" cy="535785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形状 17"/>
          <p:cNvCxnSpPr>
            <a:stCxn id="6" idx="0"/>
            <a:endCxn id="19" idx="1"/>
          </p:cNvCxnSpPr>
          <p:nvPr/>
        </p:nvCxnSpPr>
        <p:spPr>
          <a:xfrm rot="16200000" flipH="1">
            <a:off x="3178958" y="714356"/>
            <a:ext cx="35719" cy="2893239"/>
          </a:xfrm>
          <a:prstGeom prst="bentConnector4">
            <a:avLst>
              <a:gd name="adj1" fmla="val -639996"/>
              <a:gd name="adj2" fmla="val 55556"/>
            </a:avLst>
          </a:prstGeom>
          <a:ln w="15875"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643438" y="1785926"/>
            <a:ext cx="3571900" cy="785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img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src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属性代替为自定义属性</a:t>
            </a:r>
            <a:endParaRPr lang="en-US" altLang="zh-CN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如：</a:t>
            </a:r>
            <a:r>
              <a:rPr lang="en-US" altLang="zh-CN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src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sym typeface="Wingdings" pitchFamily="2" charset="2"/>
              </a:rPr>
              <a:t> </a:t>
            </a:r>
            <a:r>
              <a:rPr lang="en-US" altLang="zh-CN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lazysrc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2942" y="4429132"/>
            <a:ext cx="378618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 b="1" dirty="0" smtClean="0">
                <a:solidFill>
                  <a:srgbClr val="00B05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√</a:t>
            </a:r>
            <a:r>
              <a:rPr lang="zh-CN" altLang="en-US" b="1" dirty="0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精确控制到单个</a:t>
            </a:r>
            <a:r>
              <a:rPr lang="en-US" altLang="zh-CN" b="1" dirty="0" err="1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img</a:t>
            </a:r>
            <a:r>
              <a:rPr lang="zh-CN" altLang="en-US" b="1" dirty="0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是否懒加载</a:t>
            </a:r>
            <a:endParaRPr lang="en-US" altLang="zh-CN" b="1" dirty="0" smtClean="0"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2910" y="3857628"/>
            <a:ext cx="307183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 b="1" dirty="0" smtClean="0">
                <a:solidFill>
                  <a:srgbClr val="00B05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√</a:t>
            </a:r>
            <a:r>
              <a:rPr lang="zh-CN" altLang="en-US" b="1" dirty="0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真正实现图片懒加载</a:t>
            </a:r>
            <a:endParaRPr lang="en-US" altLang="zh-CN" b="1" dirty="0" smtClean="0"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57686" y="3936689"/>
            <a:ext cx="450056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×</a:t>
            </a:r>
            <a:r>
              <a:rPr lang="zh-CN" altLang="en-US" b="1" dirty="0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代码仍具有一定的侵入性，但是有益的</a:t>
            </a:r>
            <a:endParaRPr lang="en-US" altLang="zh-CN" b="1" dirty="0" smtClean="0"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57686" y="4508193"/>
            <a:ext cx="450056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×</a:t>
            </a:r>
            <a:r>
              <a:rPr lang="en-US" altLang="zh-CN" b="1" dirty="0" err="1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js</a:t>
            </a:r>
            <a:r>
              <a:rPr lang="zh-CN" altLang="en-US" b="1" dirty="0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禁用，但只限于配置了懒加载的图片</a:t>
            </a:r>
            <a:endParaRPr lang="en-US" altLang="zh-CN" b="1" dirty="0" smtClean="0"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051" name="Picture 3" descr="D:\Documents and Settings\xingshikang\Local Settings\Temporary Internet Files\Content.IE5\A8ECI8S1\MM900234700[1]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5500702"/>
            <a:ext cx="785818" cy="72537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3714744" y="5500702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B0F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我们的方案。</a:t>
            </a:r>
            <a:endParaRPr lang="en-US" altLang="zh-CN" sz="3200" b="1" dirty="0" smtClean="0">
              <a:solidFill>
                <a:srgbClr val="00B0F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1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8" grpId="0"/>
      <p:bldP spid="29" grpId="0"/>
      <p:bldP spid="30" grpId="0"/>
      <p:bldP spid="31" grpId="0"/>
      <p:bldP spid="34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642918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实现细节</a:t>
            </a:r>
          </a:p>
        </p:txBody>
      </p:sp>
      <p:sp>
        <p:nvSpPr>
          <p:cNvPr id="4" name="椭圆 3"/>
          <p:cNvSpPr/>
          <p:nvPr/>
        </p:nvSpPr>
        <p:spPr>
          <a:xfrm>
            <a:off x="3071802" y="3071810"/>
            <a:ext cx="2928958" cy="1500198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细节决定成败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85786" y="2214554"/>
            <a:ext cx="1714512" cy="642942"/>
          </a:xfrm>
          <a:prstGeom prst="round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加载时机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643306" y="1285860"/>
            <a:ext cx="1714512" cy="714380"/>
          </a:xfrm>
          <a:prstGeom prst="round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触发事件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572264" y="2214554"/>
            <a:ext cx="1785950" cy="642942"/>
          </a:xfrm>
          <a:prstGeom prst="round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范围指定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643306" y="5500702"/>
            <a:ext cx="1785950" cy="642942"/>
          </a:xfrm>
          <a:prstGeom prst="round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占位符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572264" y="4429132"/>
            <a:ext cx="1785950" cy="642942"/>
          </a:xfrm>
          <a:prstGeom prst="round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搜索深度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14348" y="4357694"/>
            <a:ext cx="1857388" cy="642942"/>
          </a:xfrm>
          <a:prstGeom prst="round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加载效果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1472" y="571480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实际效果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214422"/>
            <a:ext cx="6103545" cy="4714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1785926"/>
            <a:ext cx="5854891" cy="4500594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643042" y="2643182"/>
            <a:ext cx="1428760" cy="1571636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b="1" dirty="0" smtClean="0">
                <a:latin typeface="+mj-ea"/>
                <a:ea typeface="+mj-ea"/>
              </a:rPr>
              <a:t>3</a:t>
            </a:r>
            <a:endParaRPr lang="zh-CN" altLang="en-US" sz="11500" b="1" dirty="0">
              <a:latin typeface="+mj-ea"/>
              <a:ea typeface="+mj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86116" y="4000504"/>
            <a:ext cx="450059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86116" y="3467401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BigPipe</a:t>
            </a:r>
            <a:endParaRPr lang="zh-CN" altLang="en-US" sz="2800" b="1" dirty="0" smtClean="0">
              <a:solidFill>
                <a:schemeClr val="tx2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3108" y="1714488"/>
            <a:ext cx="1714512" cy="35719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服务器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86380" y="1714488"/>
            <a:ext cx="1714512" cy="3571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zh-CN" sz="2000" b="1" dirty="0" smtClean="0">
              <a:solidFill>
                <a:srgbClr val="C0000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  <a:p>
            <a:pPr algn="ctr"/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客户端</a:t>
            </a:r>
            <a:endParaRPr lang="zh-CN" altLang="en-US" sz="2400" b="1" dirty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5984" y="2571744"/>
            <a:ext cx="1428760" cy="3571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正在计算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29256" y="2571744"/>
            <a:ext cx="1428760" cy="11430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等待。。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5984" y="3714752"/>
            <a:ext cx="1428760" cy="3571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完成计算</a:t>
            </a:r>
          </a:p>
        </p:txBody>
      </p:sp>
      <p:sp>
        <p:nvSpPr>
          <p:cNvPr id="13" name="矩形 12"/>
          <p:cNvSpPr/>
          <p:nvPr/>
        </p:nvSpPr>
        <p:spPr>
          <a:xfrm>
            <a:off x="5429256" y="3714752"/>
            <a:ext cx="1428760" cy="3571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正在渲染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29256" y="4786322"/>
            <a:ext cx="1428760" cy="3571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渲染完成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85984" y="4071942"/>
            <a:ext cx="1428760" cy="10715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等待。。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2678099" y="3321843"/>
            <a:ext cx="64373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5858678" y="4429132"/>
            <a:ext cx="570710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左箭头 25"/>
          <p:cNvSpPr/>
          <p:nvPr/>
        </p:nvSpPr>
        <p:spPr>
          <a:xfrm>
            <a:off x="4000496" y="2714620"/>
            <a:ext cx="1143008" cy="214314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4071934" y="3786190"/>
            <a:ext cx="1071570" cy="2143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034" y="642918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Bigpipe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思想</a:t>
            </a:r>
          </a:p>
        </p:txBody>
      </p:sp>
      <p:sp>
        <p:nvSpPr>
          <p:cNvPr id="32" name="左大括号 31"/>
          <p:cNvSpPr/>
          <p:nvPr/>
        </p:nvSpPr>
        <p:spPr>
          <a:xfrm>
            <a:off x="1928794" y="2714620"/>
            <a:ext cx="214314" cy="1214446"/>
          </a:xfrm>
          <a:prstGeom prst="leftBrace">
            <a:avLst>
              <a:gd name="adj1" fmla="val 101356"/>
              <a:gd name="adj2" fmla="val 50709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右大括号 32"/>
          <p:cNvSpPr/>
          <p:nvPr/>
        </p:nvSpPr>
        <p:spPr>
          <a:xfrm>
            <a:off x="7000892" y="3929066"/>
            <a:ext cx="214314" cy="1071570"/>
          </a:xfrm>
          <a:prstGeom prst="rightBrace">
            <a:avLst>
              <a:gd name="adj1" fmla="val 78512"/>
              <a:gd name="adj2" fmla="val 4907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71604" y="314324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3s</a:t>
            </a:r>
            <a:endParaRPr lang="zh-CN" altLang="en-US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15206" y="428625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4s</a:t>
            </a:r>
            <a:endParaRPr lang="zh-CN" altLang="en-US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57686" y="241672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1s</a:t>
            </a:r>
            <a:endParaRPr lang="zh-CN" altLang="en-US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57686" y="350043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1s</a:t>
            </a:r>
            <a:endParaRPr lang="zh-CN" altLang="en-US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2976" y="5643578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普通模式：</a:t>
            </a: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1s+3s+1s+4s=9s</a:t>
            </a:r>
            <a:endParaRPr lang="zh-CN" altLang="en-US" sz="2400" b="1" dirty="0" smtClean="0">
              <a:solidFill>
                <a:srgbClr val="00B0F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39" name="右箭头 38"/>
          <p:cNvSpPr/>
          <p:nvPr/>
        </p:nvSpPr>
        <p:spPr>
          <a:xfrm>
            <a:off x="4071934" y="3071810"/>
            <a:ext cx="1071570" cy="21431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" name="右箭头 39"/>
          <p:cNvSpPr/>
          <p:nvPr/>
        </p:nvSpPr>
        <p:spPr>
          <a:xfrm>
            <a:off x="4071934" y="3429000"/>
            <a:ext cx="1071570" cy="21431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1802" y="3214686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0B0F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flush</a:t>
            </a:r>
            <a:endParaRPr lang="zh-CN" altLang="en-US" sz="1200" b="1" dirty="0" smtClean="0">
              <a:solidFill>
                <a:srgbClr val="00B0F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14414" y="6072206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bigpipe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：</a:t>
            </a: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1s+4s+1s=</a:t>
            </a:r>
            <a:r>
              <a:rPr lang="en-US" altLang="zh-CN" sz="2400" b="1" dirty="0" smtClean="0">
                <a:solidFill>
                  <a:schemeClr val="accent5">
                    <a:lumMod val="75000"/>
                    <a:lumOff val="25000"/>
                  </a:schemeClr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6s</a:t>
            </a:r>
            <a:endParaRPr lang="zh-CN" altLang="en-US" sz="2400" b="1" dirty="0" smtClean="0">
              <a:solidFill>
                <a:schemeClr val="accent5">
                  <a:lumMod val="75000"/>
                  <a:lumOff val="25000"/>
                </a:schemeClr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29" name="右大括号 28"/>
          <p:cNvSpPr/>
          <p:nvPr/>
        </p:nvSpPr>
        <p:spPr>
          <a:xfrm>
            <a:off x="7072330" y="2714620"/>
            <a:ext cx="214314" cy="1071570"/>
          </a:xfrm>
          <a:prstGeom prst="rightBrace">
            <a:avLst>
              <a:gd name="adj1" fmla="val 78512"/>
              <a:gd name="adj2" fmla="val 4907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86644" y="307181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黑体" pitchFamily="2" charset="-122"/>
                <a:ea typeface="黑体" pitchFamily="2" charset="-122"/>
              </a:rPr>
              <a:t>4s</a:t>
            </a:r>
            <a:endParaRPr lang="zh-CN" altLang="en-US" b="1" dirty="0">
              <a:solidFill>
                <a:srgbClr val="00B05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6805 " pathEditMode="relative" ptsTypes="AA">
                                      <p:cBhvr>
                                        <p:cTn id="1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6805 " pathEditMode="relative" ptsTypes="AA">
                                      <p:cBhvr>
                                        <p:cTn id="1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6805 " pathEditMode="relative" ptsTypes="AA">
                                      <p:cBhvr>
                                        <p:cTn id="1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8" grpId="0" animBg="1"/>
      <p:bldP spid="8" grpId="1" animBg="1"/>
      <p:bldP spid="11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6" grpId="0" animBg="1"/>
      <p:bldP spid="27" grpId="0" animBg="1"/>
      <p:bldP spid="32" grpId="0" animBg="1"/>
      <p:bldP spid="32" grpId="1" animBg="1"/>
      <p:bldP spid="32" grpId="2" animBg="1"/>
      <p:bldP spid="33" grpId="0" animBg="1"/>
      <p:bldP spid="33" grpId="1" animBg="1"/>
      <p:bldP spid="34" grpId="0"/>
      <p:bldP spid="34" grpId="1"/>
      <p:bldP spid="34" grpId="2"/>
      <p:bldP spid="35" grpId="0"/>
      <p:bldP spid="35" grpId="1"/>
      <p:bldP spid="36" grpId="0"/>
      <p:bldP spid="36" grpId="1"/>
      <p:bldP spid="36" grpId="2"/>
      <p:bldP spid="37" grpId="0"/>
      <p:bldP spid="37" grpId="1"/>
      <p:bldP spid="37" grpId="2"/>
      <p:bldP spid="38" grpId="0"/>
      <p:bldP spid="39" grpId="0" animBg="1"/>
      <p:bldP spid="40" grpId="0" animBg="1"/>
      <p:bldP spid="41" grpId="0"/>
      <p:bldP spid="42" grpId="0"/>
      <p:bldP spid="29" grpId="2" animBg="1"/>
      <p:bldP spid="30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最佳适用场景：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428736"/>
            <a:ext cx="82153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Char char="ü"/>
            </a:pP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网页第一个请求时间较长；</a:t>
            </a:r>
            <a:endParaRPr lang="en-US" altLang="zh-CN" sz="28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Char char="ü"/>
            </a:pPr>
            <a:endParaRPr lang="en-US" altLang="zh-CN" sz="28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Char char="ü"/>
            </a:pP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动态内容可以划分为多个区块显示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且各个区块之间的关系不大；</a:t>
            </a:r>
            <a:endParaRPr lang="en-US" altLang="zh-CN" sz="28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Char char="ü"/>
            </a:pP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各个区块的动态数据在服务端能够通过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url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或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cookie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中的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key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并发获得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；</a:t>
            </a:r>
            <a:endParaRPr lang="zh-CN" altLang="en-US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642918"/>
            <a:ext cx="3310159" cy="20717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方案</a:t>
            </a:r>
          </a:p>
        </p:txBody>
      </p:sp>
      <p:sp>
        <p:nvSpPr>
          <p:cNvPr id="3" name="矩形 2"/>
          <p:cNvSpPr/>
          <p:nvPr/>
        </p:nvSpPr>
        <p:spPr>
          <a:xfrm>
            <a:off x="2500298" y="1500174"/>
            <a:ext cx="4071966" cy="2857520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Page</a:t>
            </a:r>
            <a:endParaRPr lang="zh-CN" altLang="en-US" sz="2000" dirty="0" smtClean="0">
              <a:latin typeface="黑体" pitchFamily="2" charset="-122"/>
              <a:ea typeface="黑体" pitchFamily="2" charset="-122"/>
            </a:endParaRPr>
          </a:p>
          <a:p>
            <a:pPr algn="ctr"/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86182" y="2000240"/>
            <a:ext cx="1500198" cy="64294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block2</a:t>
            </a:r>
            <a:endParaRPr lang="zh-CN" altLang="en-US" b="1" dirty="0" smtClean="0">
              <a:solidFill>
                <a:srgbClr val="7030A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0694" y="2000240"/>
            <a:ext cx="928694" cy="21431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block4</a:t>
            </a:r>
            <a:endParaRPr lang="zh-CN" altLang="en-US" b="1" dirty="0" smtClean="0">
              <a:solidFill>
                <a:srgbClr val="7030A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71472" y="1928802"/>
            <a:ext cx="1285884" cy="207170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服务器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  <a:p>
            <a:pPr algn="ctr"/>
            <a:endParaRPr lang="en-US" altLang="zh-CN" sz="2400" b="1" dirty="0" smtClean="0">
              <a:solidFill>
                <a:schemeClr val="bg1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并发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flush</a:t>
            </a:r>
            <a:endParaRPr lang="zh-CN" altLang="en-US" b="1" dirty="0">
              <a:solidFill>
                <a:schemeClr val="bg1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286644" y="2000240"/>
            <a:ext cx="1428760" cy="207170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Js control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cxnSp>
        <p:nvCxnSpPr>
          <p:cNvPr id="12" name="直接箭头连接符 11"/>
          <p:cNvCxnSpPr>
            <a:stCxn id="9" idx="3"/>
          </p:cNvCxnSpPr>
          <p:nvPr/>
        </p:nvCxnSpPr>
        <p:spPr>
          <a:xfrm flipV="1">
            <a:off x="1857356" y="2857496"/>
            <a:ext cx="857256" cy="107157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3"/>
            <a:endCxn id="6" idx="1"/>
          </p:cNvCxnSpPr>
          <p:nvPr/>
        </p:nvCxnSpPr>
        <p:spPr>
          <a:xfrm flipV="1">
            <a:off x="1857356" y="2321711"/>
            <a:ext cx="1928826" cy="642942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  <a:endCxn id="8" idx="1"/>
          </p:cNvCxnSpPr>
          <p:nvPr/>
        </p:nvCxnSpPr>
        <p:spPr>
          <a:xfrm>
            <a:off x="1857356" y="2964653"/>
            <a:ext cx="1928826" cy="535785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3"/>
            <a:endCxn id="7" idx="1"/>
          </p:cNvCxnSpPr>
          <p:nvPr/>
        </p:nvCxnSpPr>
        <p:spPr>
          <a:xfrm>
            <a:off x="1857356" y="2964653"/>
            <a:ext cx="3643338" cy="107157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643174" y="2000240"/>
            <a:ext cx="928694" cy="21431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block1</a:t>
            </a:r>
          </a:p>
        </p:txBody>
      </p:sp>
      <p:sp>
        <p:nvSpPr>
          <p:cNvPr id="8" name="矩形 7"/>
          <p:cNvSpPr/>
          <p:nvPr/>
        </p:nvSpPr>
        <p:spPr>
          <a:xfrm>
            <a:off x="3786182" y="2857496"/>
            <a:ext cx="1500198" cy="12858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block3</a:t>
            </a:r>
            <a:endParaRPr lang="zh-CN" altLang="en-US" b="1" dirty="0" smtClean="0">
              <a:solidFill>
                <a:srgbClr val="7030A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左箭头 18"/>
          <p:cNvSpPr/>
          <p:nvPr/>
        </p:nvSpPr>
        <p:spPr>
          <a:xfrm>
            <a:off x="6715140" y="2928934"/>
            <a:ext cx="428628" cy="214314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786050" y="3214686"/>
            <a:ext cx="714380" cy="21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Json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214810" y="3643314"/>
            <a:ext cx="714380" cy="21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Json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572132" y="3214686"/>
            <a:ext cx="714380" cy="285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Json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214810" y="2428868"/>
            <a:ext cx="714380" cy="2143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Json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同侧圆角矩形 29"/>
          <p:cNvSpPr/>
          <p:nvPr/>
        </p:nvSpPr>
        <p:spPr>
          <a:xfrm>
            <a:off x="642910" y="4643446"/>
            <a:ext cx="1214446" cy="785818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文件系统</a:t>
            </a:r>
          </a:p>
        </p:txBody>
      </p:sp>
      <p:sp>
        <p:nvSpPr>
          <p:cNvPr id="31" name="上箭头 30"/>
          <p:cNvSpPr/>
          <p:nvPr/>
        </p:nvSpPr>
        <p:spPr>
          <a:xfrm>
            <a:off x="1071538" y="4143380"/>
            <a:ext cx="285752" cy="42862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2" name="Picture 2" descr="D:\Documents and Settings\xingshikang\Local Settings\Temporary Internet Files\Content.IE5\SVEJ5FB5\MC90044149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5029453"/>
            <a:ext cx="828439" cy="828439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214678" y="5429264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■ MVC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模式下开发模式冲突？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14678" y="5786454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■ 依赖</a:t>
            </a:r>
            <a:r>
              <a:rPr lang="en-US" altLang="zh-CN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JavaScript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SEO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的影响？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4678" y="6143644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■ HTTP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请求数的权衡？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14678" y="5072074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■ 我觉得用</a:t>
            </a:r>
            <a:r>
              <a:rPr lang="en-US" altLang="zh-CN" dirty="0" err="1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ajax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也可以做？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5" grpId="0" animBg="1"/>
      <p:bldP spid="8" grpId="0" animBg="1"/>
      <p:bldP spid="19" grpId="0" animBg="1"/>
      <p:bldP spid="19" grpId="1" animBg="1"/>
      <p:bldP spid="19" grpId="2" animBg="1"/>
      <p:bldP spid="19" grpId="3" animBg="1"/>
      <p:bldP spid="22" grpId="0" animBg="1"/>
      <p:bldP spid="23" grpId="0" animBg="1"/>
      <p:bldP spid="24" grpId="0" animBg="1"/>
      <p:bldP spid="26" grpId="0" animBg="1"/>
      <p:bldP spid="30" grpId="0" animBg="1"/>
      <p:bldP spid="31" grpId="0" animBg="1"/>
      <p:bldP spid="33" grpId="0"/>
      <p:bldP spid="34" grpId="0"/>
      <p:bldP spid="25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1406835"/>
            <a:ext cx="6429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脚本阻滞；</a:t>
            </a:r>
            <a:endParaRPr lang="en-US" altLang="zh-CN" sz="28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最快可交互时间；</a:t>
            </a:r>
            <a:endParaRPr lang="en-US" altLang="zh-CN" sz="20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合理划分代码布局；</a:t>
            </a:r>
            <a:endParaRPr lang="en-US" altLang="zh-CN" sz="28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642918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实现细节：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6447" y="3571876"/>
            <a:ext cx="3997255" cy="3071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3500430" y="4714884"/>
            <a:ext cx="2857520" cy="78581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00430" y="5572140"/>
            <a:ext cx="2857520" cy="85725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总结：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100" y="1406835"/>
            <a:ext cx="750099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Char char="ü"/>
            </a:pP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web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前端性能优化的重要性；</a:t>
            </a:r>
            <a:endParaRPr lang="en-US" altLang="zh-CN" sz="28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优化的思路及原则；</a:t>
            </a:r>
            <a:endParaRPr lang="en-US" altLang="zh-CN" sz="28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Char char="ü"/>
            </a:pP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探讨框架式的优化实践：</a:t>
            </a:r>
            <a:endParaRPr lang="en-US" altLang="zh-CN" sz="28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lvl="2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服务器动态压缩合并静态文件；</a:t>
            </a:r>
            <a:endParaRPr lang="en-US" altLang="zh-CN" sz="24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lvl="2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JavaScript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的并行下载与依赖关系；</a:t>
            </a:r>
            <a:endParaRPr lang="en-US" altLang="zh-CN" sz="24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lvl="2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图片懒加载；</a:t>
            </a:r>
            <a:endParaRPr lang="en-US" altLang="zh-CN" sz="24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lvl="2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bigpipe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；</a:t>
            </a:r>
            <a:endParaRPr lang="zh-CN" altLang="en-US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5720" y="1369156"/>
            <a:ext cx="33575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450,000</a:t>
            </a:r>
            <a:r>
              <a:rPr lang="zh-CN" altLang="en-US" sz="2000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访问次数</a:t>
            </a:r>
            <a:endParaRPr lang="en-US" altLang="zh-CN" sz="2000" dirty="0" smtClean="0">
              <a:solidFill>
                <a:schemeClr val="tx2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  <a:p>
            <a:pPr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endParaRPr lang="en-US" altLang="zh-CN" sz="2000" dirty="0" smtClean="0">
              <a:solidFill>
                <a:schemeClr val="tx2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  <a:p>
            <a:pPr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15,000,000</a:t>
            </a:r>
            <a:r>
              <a:rPr lang="zh-CN" altLang="en-US" sz="2000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页面浏览量</a:t>
            </a:r>
            <a:endParaRPr lang="en-US" altLang="zh-CN" sz="2000" dirty="0" smtClean="0">
              <a:solidFill>
                <a:schemeClr val="tx2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  <a:p>
            <a:pPr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endParaRPr lang="en-US" altLang="zh-CN" sz="2000" dirty="0" smtClean="0">
              <a:solidFill>
                <a:schemeClr val="tx2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857232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每天，我们有：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年前）</a:t>
            </a:r>
            <a:endParaRPr lang="zh-CN" altLang="en-US" sz="2000" b="1" dirty="0">
              <a:solidFill>
                <a:srgbClr val="7030A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142852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MIC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中国制造网</a:t>
            </a:r>
          </a:p>
        </p:txBody>
      </p:sp>
      <p:graphicFrame>
        <p:nvGraphicFramePr>
          <p:cNvPr id="9" name="图表 8"/>
          <p:cNvGraphicFramePr/>
          <p:nvPr/>
        </p:nvGraphicFramePr>
        <p:xfrm>
          <a:off x="3786182" y="1000108"/>
          <a:ext cx="4714908" cy="278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/>
          <p:cNvGraphicFramePr/>
          <p:nvPr/>
        </p:nvGraphicFramePr>
        <p:xfrm>
          <a:off x="3786182" y="3929066"/>
          <a:ext cx="4714908" cy="2428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2844" y="4000504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我们要保障：</a:t>
            </a:r>
            <a:endParaRPr lang="zh-CN" altLang="en-US" sz="2000" b="1" dirty="0">
              <a:solidFill>
                <a:schemeClr val="tx2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20" y="4500570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页面平均响应时间为</a:t>
            </a:r>
            <a:r>
              <a:rPr lang="en-US" altLang="zh-CN" sz="2000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2s-3s</a:t>
            </a:r>
            <a:endParaRPr lang="en-US" altLang="zh-CN" sz="2000" dirty="0" smtClean="0">
              <a:solidFill>
                <a:schemeClr val="tx2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857496"/>
            <a:ext cx="4631890" cy="2857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1857356" y="714356"/>
            <a:ext cx="5286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性能优化永无止境</a:t>
            </a:r>
            <a:endParaRPr lang="en-US" altLang="zh-CN" sz="4800" b="1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  <a:p>
            <a:r>
              <a:rPr lang="zh-CN" altLang="en-US" sz="48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最佳优化因地制宜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14612" y="3786190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xingshikang@made-in-china.com</a:t>
            </a:r>
            <a:endParaRPr lang="zh-CN" altLang="en-US" sz="2000" dirty="0" smtClean="0"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071678"/>
            <a:ext cx="33623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00034" y="500042"/>
            <a:ext cx="5143536" cy="571503"/>
          </a:xfrm>
        </p:spPr>
        <p:txBody>
          <a:bodyPr/>
          <a:lstStyle/>
          <a:p>
            <a:pPr algn="l"/>
            <a:r>
              <a:rPr lang="zh-CN" altLang="en-US" sz="3200" b="1" dirty="0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页面访问过程：</a:t>
            </a:r>
            <a:endParaRPr lang="zh-CN" altLang="en-US" sz="3200" b="1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142976" y="3214686"/>
            <a:ext cx="628654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142976" y="2857496"/>
            <a:ext cx="1071570" cy="28575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DNS</a:t>
            </a:r>
            <a:r>
              <a:rPr lang="zh-CN" altLang="en-US" sz="1200" b="1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查询</a:t>
            </a:r>
            <a:endParaRPr lang="zh-CN" altLang="en-US" sz="1200" b="1" dirty="0">
              <a:solidFill>
                <a:schemeClr val="tx2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14546" y="2857496"/>
            <a:ext cx="1643074" cy="28575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建立连接</a:t>
            </a:r>
          </a:p>
        </p:txBody>
      </p:sp>
      <p:sp>
        <p:nvSpPr>
          <p:cNvPr id="11" name="矩形 10"/>
          <p:cNvSpPr/>
          <p:nvPr/>
        </p:nvSpPr>
        <p:spPr>
          <a:xfrm>
            <a:off x="3857620" y="2857496"/>
            <a:ext cx="1857388" cy="28575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HTTP</a:t>
            </a:r>
            <a:endParaRPr lang="zh-CN" altLang="en-US" sz="1200" b="1" dirty="0" smtClean="0">
              <a:solidFill>
                <a:schemeClr val="tx2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15008" y="2857496"/>
            <a:ext cx="1071570" cy="285752"/>
          </a:xfrm>
          <a:prstGeom prst="rect">
            <a:avLst/>
          </a:prstGeom>
          <a:solidFill>
            <a:schemeClr val="accent5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渲染页面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8662" y="3214686"/>
            <a:ext cx="430887" cy="23574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www.made-in-china.com</a:t>
            </a:r>
            <a:endParaRPr lang="zh-CN" altLang="en-US" sz="1600" b="1" dirty="0" smtClean="0">
              <a:solidFill>
                <a:schemeClr val="tx2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00232" y="3286124"/>
            <a:ext cx="430887" cy="14287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1</a:t>
            </a:r>
            <a:r>
              <a:rPr lang="en-US" altLang="zh-CN" sz="1600" b="1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92.168.1.25</a:t>
            </a:r>
            <a:endParaRPr lang="zh-CN" altLang="en-US" sz="1600" b="1" dirty="0" smtClean="0">
              <a:solidFill>
                <a:schemeClr val="tx2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71824" y="3143248"/>
            <a:ext cx="430887" cy="12858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GET /login</a:t>
            </a:r>
            <a:endParaRPr lang="zh-CN" altLang="en-US" sz="1600" b="1" dirty="0" smtClean="0">
              <a:solidFill>
                <a:schemeClr val="tx2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29212" y="3214686"/>
            <a:ext cx="430887" cy="17145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HTTP/1.1 200 OK</a:t>
            </a:r>
            <a:endParaRPr lang="zh-CN" altLang="en-US" sz="1600" b="1" dirty="0" smtClean="0">
              <a:solidFill>
                <a:schemeClr val="tx2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21" name="右大括号 20"/>
          <p:cNvSpPr/>
          <p:nvPr/>
        </p:nvSpPr>
        <p:spPr>
          <a:xfrm rot="16200000">
            <a:off x="4679158" y="1821644"/>
            <a:ext cx="214314" cy="1857389"/>
          </a:xfrm>
          <a:prstGeom prst="rightBrace">
            <a:avLst>
              <a:gd name="adj1" fmla="val 48711"/>
              <a:gd name="adj2" fmla="val 5056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4" name="矩形 23"/>
          <p:cNvSpPr/>
          <p:nvPr/>
        </p:nvSpPr>
        <p:spPr>
          <a:xfrm>
            <a:off x="3929058" y="1643050"/>
            <a:ext cx="285752" cy="8572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发送请求</a:t>
            </a:r>
            <a:endParaRPr lang="en-US" altLang="zh-CN" sz="1100" dirty="0" smtClean="0">
              <a:solidFill>
                <a:schemeClr val="tx2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43438" y="1643050"/>
            <a:ext cx="285752" cy="8572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服务器响应</a:t>
            </a:r>
            <a:endParaRPr lang="en-US" altLang="zh-CN" sz="1100" dirty="0" smtClean="0">
              <a:solidFill>
                <a:schemeClr val="tx2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57818" y="1643050"/>
            <a:ext cx="285752" cy="8572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接收数据</a:t>
            </a:r>
            <a:endParaRPr lang="en-US" altLang="zh-CN" sz="1100" dirty="0" smtClean="0">
              <a:solidFill>
                <a:schemeClr val="tx2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286248" y="207167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000628" y="207167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右大括号 29"/>
          <p:cNvSpPr/>
          <p:nvPr/>
        </p:nvSpPr>
        <p:spPr>
          <a:xfrm rot="16200000">
            <a:off x="6143638" y="2214553"/>
            <a:ext cx="214314" cy="1071571"/>
          </a:xfrm>
          <a:prstGeom prst="rightBrace">
            <a:avLst>
              <a:gd name="adj1" fmla="val 48711"/>
              <a:gd name="adj2" fmla="val 5056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1" name="矩形 30"/>
          <p:cNvSpPr/>
          <p:nvPr/>
        </p:nvSpPr>
        <p:spPr>
          <a:xfrm>
            <a:off x="5715008" y="1643050"/>
            <a:ext cx="285752" cy="8572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预处理</a:t>
            </a:r>
            <a:endParaRPr lang="en-US" altLang="zh-CN" sz="1100" dirty="0" smtClean="0">
              <a:solidFill>
                <a:schemeClr val="tx2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72198" y="1643050"/>
            <a:ext cx="285752" cy="8572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缓存</a:t>
            </a:r>
            <a:endParaRPr lang="en-US" altLang="zh-CN" sz="1100" dirty="0" smtClean="0">
              <a:solidFill>
                <a:schemeClr val="tx2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29388" y="1643050"/>
            <a:ext cx="285752" cy="8572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…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429520" y="3071810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时间线</a:t>
            </a: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2071670" y="5000636"/>
            <a:ext cx="5786478" cy="1357322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 smtClean="0">
                <a:solidFill>
                  <a:srgbClr val="00B0F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坐而思，不如起而行</a:t>
            </a:r>
            <a:endParaRPr lang="en-US" altLang="zh-CN" sz="4400" b="1" dirty="0" smtClean="0">
              <a:solidFill>
                <a:srgbClr val="00B0F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6" grpId="0"/>
      <p:bldP spid="17" grpId="0"/>
      <p:bldP spid="20" grpId="0"/>
      <p:bldP spid="21" grpId="0" animBg="1"/>
      <p:bldP spid="24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形标注 2"/>
          <p:cNvSpPr/>
          <p:nvPr/>
        </p:nvSpPr>
        <p:spPr>
          <a:xfrm>
            <a:off x="714348" y="1285860"/>
            <a:ext cx="2071702" cy="1214446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latin typeface="黑体" pitchFamily="2" charset="-122"/>
                <a:ea typeface="黑体" pitchFamily="2" charset="-122"/>
              </a:rPr>
              <a:t>Gzip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压缩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椭圆形标注 3"/>
          <p:cNvSpPr/>
          <p:nvPr/>
        </p:nvSpPr>
        <p:spPr>
          <a:xfrm>
            <a:off x="1428728" y="2500306"/>
            <a:ext cx="2786082" cy="1643074"/>
          </a:xfrm>
          <a:prstGeom prst="wedgeEllipse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压缩合并</a:t>
            </a:r>
            <a:r>
              <a:rPr lang="en-US" altLang="zh-CN" sz="2000" b="1" dirty="0" err="1" smtClean="0">
                <a:latin typeface="黑体" pitchFamily="2" charset="-122"/>
                <a:ea typeface="黑体" pitchFamily="2" charset="-122"/>
              </a:rPr>
              <a:t>js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b="1" dirty="0" err="1" smtClean="0">
                <a:latin typeface="黑体" pitchFamily="2" charset="-122"/>
                <a:ea typeface="黑体" pitchFamily="2" charset="-122"/>
              </a:rPr>
              <a:t>css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4000496" y="3429000"/>
            <a:ext cx="2071702" cy="1285884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配置</a:t>
            </a:r>
            <a:r>
              <a:rPr lang="en-US" altLang="zh-CN" sz="2000" b="1" dirty="0" err="1" smtClean="0">
                <a:latin typeface="黑体" pitchFamily="2" charset="-122"/>
                <a:ea typeface="黑体" pitchFamily="2" charset="-122"/>
              </a:rPr>
              <a:t>ETag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5643570" y="2428868"/>
            <a:ext cx="1785950" cy="1071570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避免</a:t>
            </a:r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404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1142976" y="4500570"/>
            <a:ext cx="2714644" cy="1357322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减少</a:t>
            </a:r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cookie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体积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3929058" y="4857760"/>
            <a:ext cx="2714644" cy="1357322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合理使用</a:t>
            </a:r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cookie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3571868" y="714356"/>
            <a:ext cx="2714644" cy="1857388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Js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放在页面底部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2214546" y="1571612"/>
            <a:ext cx="2714644" cy="1357322"/>
          </a:xfrm>
          <a:prstGeom prst="wedgeEllipse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减少</a:t>
            </a:r>
            <a:r>
              <a:rPr lang="en-US" altLang="zh-CN" sz="2000" b="1" dirty="0" err="1" smtClean="0">
                <a:latin typeface="黑体" pitchFamily="2" charset="-122"/>
                <a:ea typeface="黑体" pitchFamily="2" charset="-122"/>
              </a:rPr>
              <a:t>dom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数量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2786050" y="2285992"/>
            <a:ext cx="4071966" cy="2428892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设置</a:t>
            </a:r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expires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cache-</a:t>
            </a:r>
            <a:r>
              <a:rPr lang="en-US" altLang="zh-CN" sz="2000" b="1" dirty="0" err="1" smtClean="0">
                <a:latin typeface="黑体" pitchFamily="2" charset="-122"/>
                <a:ea typeface="黑体" pitchFamily="2" charset="-122"/>
              </a:rPr>
              <a:t>contorl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5072066" y="4071942"/>
            <a:ext cx="2714644" cy="1357322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减少</a:t>
            </a:r>
            <a:r>
              <a:rPr lang="en-US" altLang="zh-CN" sz="2000" b="1" dirty="0" err="1" smtClean="0">
                <a:latin typeface="黑体" pitchFamily="2" charset="-122"/>
                <a:ea typeface="黑体" pitchFamily="2" charset="-122"/>
              </a:rPr>
              <a:t>dns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查找次数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6786578" y="3071810"/>
            <a:ext cx="1857388" cy="1214446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缓存</a:t>
            </a:r>
            <a:r>
              <a:rPr lang="en-US" altLang="zh-CN" sz="2000" b="1" dirty="0" err="1" smtClean="0">
                <a:latin typeface="黑体" pitchFamily="2" charset="-122"/>
                <a:ea typeface="黑体" pitchFamily="2" charset="-122"/>
              </a:rPr>
              <a:t>ajax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4500562" y="2000240"/>
            <a:ext cx="3286148" cy="1857388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子域名划分页面内容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椭圆形标注 15"/>
          <p:cNvSpPr/>
          <p:nvPr/>
        </p:nvSpPr>
        <p:spPr>
          <a:xfrm>
            <a:off x="3428992" y="3143248"/>
            <a:ext cx="2000264" cy="157163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CDN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椭圆形标注 14"/>
          <p:cNvSpPr/>
          <p:nvPr/>
        </p:nvSpPr>
        <p:spPr>
          <a:xfrm>
            <a:off x="1643042" y="3143248"/>
            <a:ext cx="2000264" cy="1571636"/>
          </a:xfrm>
          <a:prstGeom prst="wedgeEllipse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。。。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714348" y="4542619"/>
            <a:ext cx="5143536" cy="571503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今天我们的目标：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7224" y="5256999"/>
            <a:ext cx="7500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分享几套一劳永逸、通用的前端性能优化方案；</a:t>
            </a:r>
            <a:endParaRPr lang="en-US" altLang="zh-CN" sz="24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讲述探索这些方案的开发思路及所尝试的途径；</a:t>
            </a:r>
            <a:endParaRPr lang="en-US" altLang="zh-CN" sz="24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85918" y="1561446"/>
            <a:ext cx="57864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F0"/>
              </a:buClr>
              <a:buSzPct val="130000"/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服务器动态压缩、合并静态文件</a:t>
            </a:r>
            <a:endParaRPr lang="en-US" altLang="zh-CN" sz="2800" b="1" dirty="0" smtClean="0"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marL="342900" indent="-342900">
              <a:buClr>
                <a:srgbClr val="00B0F0"/>
              </a:buClr>
              <a:buSzPct val="130000"/>
              <a:buFont typeface="Wingdings" pitchFamily="2" charset="2"/>
              <a:buChar char="n"/>
            </a:pPr>
            <a:endParaRPr lang="en-US" altLang="zh-CN" sz="2800" b="1" dirty="0" smtClean="0">
              <a:solidFill>
                <a:schemeClr val="tx2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marL="342900" indent="-342900">
              <a:buClr>
                <a:srgbClr val="00B0F0"/>
              </a:buClr>
              <a:buSzPct val="130000"/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图片懒加载</a:t>
            </a:r>
            <a:endParaRPr lang="en-US" altLang="zh-CN" sz="2800" b="1" dirty="0" smtClean="0"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marL="342900" indent="-342900">
              <a:buClr>
                <a:srgbClr val="00B0F0"/>
              </a:buClr>
              <a:buSzPct val="130000"/>
              <a:buFont typeface="Wingdings" pitchFamily="2" charset="2"/>
              <a:buChar char="n"/>
            </a:pPr>
            <a:endParaRPr lang="en-US" altLang="zh-CN" sz="2800" b="1" dirty="0" smtClean="0">
              <a:solidFill>
                <a:schemeClr val="tx2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marL="342900" indent="-342900">
              <a:buClr>
                <a:srgbClr val="00B0F0"/>
              </a:buClr>
              <a:buSzPct val="130000"/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err="1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BigPipe</a:t>
            </a:r>
            <a:endParaRPr lang="zh-CN" altLang="en-US" sz="2800" b="1" dirty="0" smtClean="0"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decel="100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decel="10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" decel="1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" decel="10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2" grpId="0" animBg="1"/>
      <p:bldP spid="12" grpId="1" animBg="1"/>
      <p:bldP spid="5" grpId="0" animBg="1"/>
      <p:bldP spid="5" grpId="1" animBg="1"/>
      <p:bldP spid="11" grpId="0" animBg="1"/>
      <p:bldP spid="11" grpId="1" animBg="1"/>
      <p:bldP spid="7" grpId="0" animBg="1"/>
      <p:bldP spid="7" grpId="1" animBg="1"/>
      <p:bldP spid="14" grpId="0" animBg="1"/>
      <p:bldP spid="14" grpId="1" animBg="1"/>
      <p:bldP spid="16" grpId="0" animBg="1"/>
      <p:bldP spid="16" grpId="1" animBg="1"/>
      <p:bldP spid="15" grpId="0" animBg="1"/>
      <p:bldP spid="15" grpId="1" animBg="1"/>
      <p:bldP spid="17" grpId="0"/>
      <p:bldP spid="1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214414" y="2643182"/>
            <a:ext cx="1428760" cy="1571636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b="1" dirty="0" smtClean="0">
                <a:latin typeface="+mj-ea"/>
                <a:ea typeface="+mj-ea"/>
              </a:rPr>
              <a:t>1</a:t>
            </a:r>
            <a:endParaRPr lang="zh-CN" altLang="en-US" sz="11500" b="1" dirty="0">
              <a:latin typeface="+mj-ea"/>
              <a:ea typeface="+mj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857488" y="4000504"/>
            <a:ext cx="521497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7488" y="3467401"/>
            <a:ext cx="5429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服务器动态压缩、合并静态文件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785794"/>
            <a:ext cx="857256" cy="8993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500174"/>
            <a:ext cx="1571636" cy="1797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1928802"/>
            <a:ext cx="857256" cy="8993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3071810"/>
            <a:ext cx="857256" cy="8993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7950" y="1643050"/>
            <a:ext cx="1498760" cy="148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接箭头连接符 11"/>
          <p:cNvCxnSpPr>
            <a:stCxn id="1027" idx="3"/>
            <a:endCxn id="1026" idx="1"/>
          </p:cNvCxnSpPr>
          <p:nvPr/>
        </p:nvCxnSpPr>
        <p:spPr>
          <a:xfrm flipV="1">
            <a:off x="2428860" y="1235471"/>
            <a:ext cx="4286280" cy="11632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27" idx="3"/>
            <a:endCxn id="7" idx="1"/>
          </p:cNvCxnSpPr>
          <p:nvPr/>
        </p:nvCxnSpPr>
        <p:spPr>
          <a:xfrm flipV="1">
            <a:off x="2428860" y="2378479"/>
            <a:ext cx="4286280" cy="2023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27" idx="3"/>
            <a:endCxn id="8" idx="1"/>
          </p:cNvCxnSpPr>
          <p:nvPr/>
        </p:nvCxnSpPr>
        <p:spPr>
          <a:xfrm>
            <a:off x="2428860" y="2398712"/>
            <a:ext cx="4286280" cy="112277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29124" y="1428736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1s</a:t>
            </a:r>
            <a:endParaRPr lang="zh-CN" altLang="en-US" sz="2000" dirty="0" smtClean="0">
              <a:solidFill>
                <a:srgbClr val="00B0F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57686" y="2071678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1s</a:t>
            </a:r>
            <a:endParaRPr lang="zh-CN" altLang="en-US" sz="2000" dirty="0" smtClean="0">
              <a:solidFill>
                <a:srgbClr val="00B0F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86314" y="2714620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1s</a:t>
            </a:r>
            <a:endParaRPr lang="zh-CN" altLang="en-US" sz="2000" dirty="0" smtClean="0">
              <a:solidFill>
                <a:srgbClr val="00B0F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cxnSp>
        <p:nvCxnSpPr>
          <p:cNvPr id="31" name="直接箭头连接符 30"/>
          <p:cNvCxnSpPr>
            <a:endCxn id="1028" idx="1"/>
          </p:cNvCxnSpPr>
          <p:nvPr/>
        </p:nvCxnSpPr>
        <p:spPr>
          <a:xfrm flipV="1">
            <a:off x="2500298" y="2385998"/>
            <a:ext cx="3857652" cy="428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57686" y="2071678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1s</a:t>
            </a:r>
            <a:endParaRPr lang="zh-CN" altLang="en-US" sz="2000" dirty="0" smtClean="0">
              <a:solidFill>
                <a:srgbClr val="00B0F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5786" y="4071942"/>
            <a:ext cx="785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存在的问题？</a:t>
            </a:r>
            <a:endParaRPr lang="en-US" altLang="zh-CN" sz="2400" b="1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静态文件在开发状态与发布状态的最佳形式存在差异：</a:t>
            </a:r>
            <a:endParaRPr lang="en-US" altLang="zh-CN" sz="24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开发状态：代码的清晰、易读、易维护；</a:t>
            </a:r>
            <a:endParaRPr lang="en-US" altLang="zh-CN" sz="24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发布状态：请求数少、体积小；</a:t>
            </a:r>
            <a:endParaRPr lang="en-US" altLang="zh-CN" sz="24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57290" y="1071546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货物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197 0.17834 L -4.44444E-6 1.70021E-6 " pathEditMode="relative" ptsTypes="AA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955 0.00624 L 0.00226 -0.0041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00" y="-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181 -0.16794 L 3.05556E-6 -3.58779E-6 " pathEditMode="relative" ptsTypes="AA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691 0.00508 L 3.05556E-6 4.77446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7" grpId="0"/>
      <p:bldP spid="27" grpId="1"/>
      <p:bldP spid="28" grpId="0"/>
      <p:bldP spid="28" grpId="1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肘形连接符 33"/>
          <p:cNvCxnSpPr>
            <a:endCxn id="31" idx="2"/>
          </p:cNvCxnSpPr>
          <p:nvPr/>
        </p:nvCxnSpPr>
        <p:spPr>
          <a:xfrm flipV="1">
            <a:off x="2285984" y="4214818"/>
            <a:ext cx="4464875" cy="285752"/>
          </a:xfrm>
          <a:prstGeom prst="bentConnector2">
            <a:avLst/>
          </a:prstGeom>
          <a:ln>
            <a:solidFill>
              <a:srgbClr val="00B0F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642910" y="2928934"/>
            <a:ext cx="1571636" cy="5715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开发环境</a:t>
            </a:r>
            <a:endParaRPr lang="zh-CN" altLang="en-US" b="1" dirty="0">
              <a:solidFill>
                <a:schemeClr val="bg1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43240" y="2928934"/>
            <a:ext cx="1571636" cy="5715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发布环境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000232" y="1214422"/>
            <a:ext cx="1357322" cy="12858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文件系统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或缓存</a:t>
            </a:r>
            <a:endParaRPr lang="zh-CN" altLang="en-US" b="1" dirty="0">
              <a:solidFill>
                <a:schemeClr val="bg1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1178695" y="2107397"/>
            <a:ext cx="1000132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H="1">
            <a:off x="3178959" y="2107397"/>
            <a:ext cx="1000132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143240" y="3714752"/>
            <a:ext cx="1571636" cy="164307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服务器</a:t>
            </a:r>
            <a:endParaRPr lang="en-US" altLang="zh-CN" b="1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Minify</a:t>
            </a:r>
            <a:r>
              <a:rPr lang="zh-CN" altLang="en-US" sz="16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16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rPr>
              <a:t>服务器压缩、合并、</a:t>
            </a:r>
            <a:endParaRPr lang="en-US" altLang="zh-CN" sz="1600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rPr>
              <a:t>缓存设置</a:t>
            </a:r>
            <a:endParaRPr lang="zh-CN" altLang="en-US" sz="160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42910" y="3714752"/>
            <a:ext cx="1571636" cy="16430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rPr>
              <a:t>Filter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rPr>
              <a:t>处理</a:t>
            </a:r>
            <a:endParaRPr lang="en-US" altLang="zh-CN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rPr>
              <a:t>还原常规请求</a:t>
            </a:r>
            <a:endParaRPr lang="zh-CN" altLang="en-US" b="1" dirty="0">
              <a:solidFill>
                <a:schemeClr val="bg1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428728" y="5572140"/>
            <a:ext cx="2714644" cy="92869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rPr>
              <a:t>自动实现</a:t>
            </a:r>
            <a:endParaRPr lang="en-US" altLang="zh-CN" b="1" dirty="0" smtClean="0">
              <a:solidFill>
                <a:schemeClr val="bg1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rPr>
              <a:t>开发、发布的最佳状态</a:t>
            </a:r>
            <a:endParaRPr lang="zh-CN" altLang="en-US" b="1" dirty="0">
              <a:solidFill>
                <a:schemeClr val="bg1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785794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旧方案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5929322" y="2428868"/>
            <a:ext cx="1643074" cy="178595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rPr>
              <a:t>JSTL+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rPr>
              <a:t>配置</a:t>
            </a:r>
            <a:r>
              <a:rPr lang="en-US" altLang="zh-CN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  <a:cs typeface="+mj-cs"/>
              </a:rPr>
              <a:t>XML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43406" y="857232"/>
            <a:ext cx="1285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新方案</a:t>
            </a:r>
          </a:p>
        </p:txBody>
      </p:sp>
      <p:sp>
        <p:nvSpPr>
          <p:cNvPr id="43" name="左大括号 42"/>
          <p:cNvSpPr/>
          <p:nvPr/>
        </p:nvSpPr>
        <p:spPr>
          <a:xfrm>
            <a:off x="7572396" y="2571744"/>
            <a:ext cx="285752" cy="1571636"/>
          </a:xfrm>
          <a:prstGeom prst="leftBrace">
            <a:avLst>
              <a:gd name="adj1" fmla="val 85695"/>
              <a:gd name="adj2" fmla="val 49713"/>
            </a:avLst>
          </a:prstGeom>
          <a:ln w="15875" cmpd="sng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4" name="TextBox 43"/>
          <p:cNvSpPr txBox="1"/>
          <p:nvPr/>
        </p:nvSpPr>
        <p:spPr>
          <a:xfrm>
            <a:off x="7786710" y="2447504"/>
            <a:ext cx="121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缓存处理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15272" y="2947570"/>
            <a:ext cx="128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域名管理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15272" y="3447636"/>
            <a:ext cx="128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统一规划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715272" y="3947702"/>
            <a:ext cx="10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…</a:t>
            </a:r>
            <a:endParaRPr lang="zh-CN" altLang="en-US" b="1" dirty="0" smtClean="0"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57" name="直接箭头连接符 56"/>
          <p:cNvCxnSpPr>
            <a:endCxn id="24" idx="1"/>
          </p:cNvCxnSpPr>
          <p:nvPr/>
        </p:nvCxnSpPr>
        <p:spPr>
          <a:xfrm>
            <a:off x="4714876" y="5286388"/>
            <a:ext cx="857256" cy="1751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57884" y="4786322"/>
            <a:ext cx="2000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预先压缩</a:t>
            </a:r>
            <a:endParaRPr lang="en-US" altLang="zh-CN" b="1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  <a:p>
            <a:endParaRPr lang="en-US" altLang="zh-CN" b="1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缓存、版本控制</a:t>
            </a:r>
            <a:endParaRPr lang="en-US" altLang="zh-CN" b="1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  <a:p>
            <a:endParaRPr lang="en-US" altLang="en-US" b="1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en-US" altLang="en-US" b="1" dirty="0" err="1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memcache</a:t>
            </a:r>
            <a:endParaRPr lang="zh-CN" altLang="en-US" b="1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5572132" y="4857760"/>
            <a:ext cx="285752" cy="1214446"/>
          </a:xfrm>
          <a:prstGeom prst="leftBrace">
            <a:avLst>
              <a:gd name="adj1" fmla="val 85695"/>
              <a:gd name="adj2" fmla="val 49713"/>
            </a:avLst>
          </a:prstGeom>
          <a:ln w="15875" cmpd="sng">
            <a:solidFill>
              <a:srgbClr val="0070C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43" grpId="0" animBg="1"/>
      <p:bldP spid="44" grpId="0"/>
      <p:bldP spid="45" grpId="0"/>
      <p:bldP spid="46" grpId="0"/>
      <p:bldP spid="47" grpId="0"/>
      <p:bldP spid="21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357290" y="642918"/>
            <a:ext cx="7286676" cy="571503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这样做就够了吗？还能做些什么？？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285860"/>
            <a:ext cx="7715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两种存在的场景：</a:t>
            </a:r>
            <a:endParaRPr lang="en-US" altLang="zh-CN" sz="24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压缩、合并后的文件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&gt;100k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；</a:t>
            </a:r>
            <a:endParaRPr lang="en-US" altLang="zh-CN" sz="24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响应页面由多个页面组成：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include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import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等；</a:t>
            </a:r>
            <a:endParaRPr lang="en-US" altLang="zh-CN" sz="24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3147483"/>
            <a:ext cx="74295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得出结论：</a:t>
            </a:r>
            <a:endParaRPr lang="en-US" altLang="zh-CN" sz="24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一个响应页面存在多个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js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，这个事实无法避免；</a:t>
            </a:r>
            <a:endParaRPr lang="en-US" altLang="zh-CN" sz="2400" dirty="0" smtClean="0">
              <a:solidFill>
                <a:srgbClr val="0070C0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endParaRPr lang="zh-CN" alt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4600595"/>
            <a:ext cx="4533900" cy="1685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3643306" y="4100529"/>
            <a:ext cx="242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7030A0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黑体" pitchFamily="2" charset="-122"/>
                <a:ea typeface="黑体" pitchFamily="2" charset="-122"/>
              </a:rPr>
              <a:t>阻塞加载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主题2">
  <a:themeElements>
    <a:clrScheme name="Title &amp; Subtitle l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light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pitchFamily="1" charset="-128"/>
            <a:sym typeface="Gill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pitchFamily="1" charset="-128"/>
            <a:sym typeface="GillSans" pitchFamily="1" charset="0"/>
          </a:defRPr>
        </a:defPPr>
      </a:lstStyle>
    </a:lnDef>
  </a:objectDefaults>
  <a:extraClrSchemeLst>
    <a:extraClrScheme>
      <a:clrScheme name="Title &amp; Subtitle 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light">
  <a:themeElements>
    <a:clrScheme name="Title &amp; Bullets l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light">
      <a:majorFont>
        <a:latin typeface="Arial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pitchFamily="1" charset="-128"/>
            <a:sym typeface="Gill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pitchFamily="1" charset="-128"/>
            <a:sym typeface="GillSans" pitchFamily="1" charset="0"/>
          </a:defRPr>
        </a:defPPr>
      </a:lstStyle>
    </a:lnDef>
  </a:objectDefaults>
  <a:extraClrSchemeLst>
    <a:extraClrScheme>
      <a:clrScheme name="Title &amp; Bullets 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主题4">
  <a:themeElements>
    <a:clrScheme name="2004_internal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4_internal_template">
      <a:majorFont>
        <a:latin typeface="Gotham-Bold"/>
        <a:ea typeface=""/>
        <a:cs typeface=""/>
      </a:majorFont>
      <a:minorFont>
        <a:latin typeface="Gotham-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4_internal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internal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internal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internal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internal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internal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4_internal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4_internal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4_internal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4_internal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4_internal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4_internal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主题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主题1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3821</TotalTime>
  <Words>1277</Words>
  <Application>Microsoft Office PowerPoint</Application>
  <PresentationFormat>全屏显示(4:3)</PresentationFormat>
  <Paragraphs>328</Paragraphs>
  <Slides>31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7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主题2</vt:lpstr>
      <vt:lpstr>Title &amp; Bullets light</vt:lpstr>
      <vt:lpstr>主题4</vt:lpstr>
      <vt:lpstr>主题6</vt:lpstr>
      <vt:lpstr>Office Theme</vt:lpstr>
      <vt:lpstr>1_Office Theme</vt:lpstr>
      <vt:lpstr>主题1</vt:lpstr>
      <vt:lpstr>Web前端性能优化 实践与提高</vt:lpstr>
      <vt:lpstr>PowerPoint 演示文稿</vt:lpstr>
      <vt:lpstr>PowerPoint 演示文稿</vt:lpstr>
      <vt:lpstr>页面访问过程：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tc-sys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Web前端性能优化 实践与提高</dc:title>
  <dc:creator>xingshikang</dc:creator>
  <cp:lastModifiedBy>Windows 用户</cp:lastModifiedBy>
  <cp:revision>313</cp:revision>
  <dcterms:created xsi:type="dcterms:W3CDTF">2011-10-26T02:12:26Z</dcterms:created>
  <dcterms:modified xsi:type="dcterms:W3CDTF">2012-09-21T01:41:26Z</dcterms:modified>
</cp:coreProperties>
</file>