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BB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1116" y="108"/>
      </p:cViewPr>
      <p:guideLst>
        <p:guide orient="horz" pos="9216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520" y="-3945"/>
            <a:ext cx="36585520" cy="2926474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3268450" y="7383053"/>
            <a:ext cx="22594492" cy="5138372"/>
          </a:xfrm>
        </p:spPr>
        <p:txBody>
          <a:bodyPr bIns="37620"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4849110" y="10542616"/>
            <a:ext cx="26044524" cy="1404838"/>
          </a:xfrm>
        </p:spPr>
        <p:txBody>
          <a:bodyPr tIns="37620">
            <a:normAutofit/>
          </a:bodyPr>
          <a:lstStyle>
            <a:lvl1pPr marL="0" indent="0" algn="l">
              <a:buNone/>
              <a:defRPr kumimoji="0" lang="en-US" sz="5800" b="0" i="0" u="none" strike="noStrike" kern="1200" cap="all" spc="164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3"/>
            <a:ext cx="8229600" cy="199610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3"/>
            <a:ext cx="24079200" cy="199610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9520" y="-3945"/>
            <a:ext cx="36585520" cy="2926474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277596" y="7367414"/>
            <a:ext cx="22603968" cy="5152038"/>
          </a:xfrm>
        </p:spPr>
        <p:txBody>
          <a:bodyPr bIns="37620" anchor="b"/>
          <a:lstStyle>
            <a:lvl1pPr algn="l">
              <a:defRPr kumimoji="0" lang="en-US" sz="1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4864608" y="10531431"/>
            <a:ext cx="26042112" cy="140451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5800" b="0" i="0" u="none" strike="noStrike" kern="1200" cap="all" spc="164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4681728"/>
            <a:ext cx="12801600" cy="1583984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00064" y="4681728"/>
            <a:ext cx="12801600" cy="1583984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4681728"/>
            <a:ext cx="12801600" cy="2340864"/>
          </a:xfrm>
        </p:spPr>
        <p:txBody>
          <a:bodyPr anchor="b">
            <a:normAutofit/>
          </a:bodyPr>
          <a:lstStyle>
            <a:lvl1pPr marL="0" indent="0">
              <a:buNone/>
              <a:defRPr lang="en-US" sz="5800" b="0" kern="1200" cap="all" spc="164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marL="0" lvl="0" indent="0" algn="l" defTabSz="37620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7261218"/>
            <a:ext cx="12801600" cy="1326489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00064" y="4681728"/>
            <a:ext cx="12801600" cy="2340864"/>
          </a:xfrm>
        </p:spPr>
        <p:txBody>
          <a:bodyPr anchor="b">
            <a:normAutofit/>
          </a:bodyPr>
          <a:lstStyle>
            <a:lvl1pPr marL="0" indent="0">
              <a:buNone/>
              <a:defRPr lang="en-US" sz="5800" b="0" kern="1200" cap="all" spc="164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marL="0" lvl="0" indent="0" algn="l" defTabSz="37620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00064" y="7261218"/>
            <a:ext cx="12801600" cy="1326489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819156" y="-819147"/>
            <a:ext cx="29260800" cy="3089911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marL="0" algn="ctr" defTabSz="3762024" rtl="0" eaLnBrk="1" latinLnBrk="0" hangingPunct="1"/>
            <a:endParaRPr lang="en-US" sz="7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139720" y="6724708"/>
            <a:ext cx="20848320" cy="4648222"/>
          </a:xfrm>
        </p:spPr>
        <p:txBody>
          <a:bodyPr bIns="0" anchor="b"/>
          <a:lstStyle>
            <a:lvl1pPr algn="l">
              <a:defRPr kumimoji="0" lang="en-US" sz="115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8210" y="11174027"/>
            <a:ext cx="15231116" cy="14185331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5191816" y="9614443"/>
            <a:ext cx="23179040" cy="2659473"/>
          </a:xfrm>
        </p:spPr>
        <p:txBody>
          <a:bodyPr>
            <a:normAutofit/>
          </a:bodyPr>
          <a:lstStyle>
            <a:lvl1pPr marL="0" indent="0">
              <a:buNone/>
              <a:defRPr lang="en-US" sz="58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123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115302" y="0"/>
            <a:ext cx="28460700" cy="292608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752405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21539200"/>
            <a:ext cx="14287500" cy="7721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684788" y="7328004"/>
            <a:ext cx="21945600" cy="3701094"/>
          </a:xfrm>
        </p:spPr>
        <p:txBody>
          <a:bodyPr anchor="b"/>
          <a:lstStyle>
            <a:lvl1pPr algn="l">
              <a:defRPr sz="115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4573918" y="9303591"/>
            <a:ext cx="24386180" cy="3160166"/>
          </a:xfrm>
        </p:spPr>
        <p:txBody>
          <a:bodyPr/>
          <a:lstStyle>
            <a:lvl1pPr marL="0" indent="0">
              <a:buNone/>
              <a:defRPr sz="5800">
                <a:solidFill>
                  <a:schemeClr val="tx2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9526" y="21549367"/>
            <a:ext cx="14297028" cy="771143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520" y="21552181"/>
            <a:ext cx="36585520" cy="77086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0" y="1560576"/>
            <a:ext cx="30083760" cy="2340864"/>
          </a:xfrm>
          <a:prstGeom prst="rect">
            <a:avLst/>
          </a:prstGeom>
        </p:spPr>
        <p:txBody>
          <a:bodyPr vert="horz" lIns="376202" tIns="188101" rIns="376202" bIns="18810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4696015"/>
            <a:ext cx="30083760" cy="1527402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804672" y="25047245"/>
            <a:ext cx="8705088" cy="85831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rgbClr val="FFFFFF"/>
                </a:solidFill>
              </a:defRPr>
            </a:lvl1pPr>
          </a:lstStyle>
          <a:p>
            <a:fld id="{EA0A2F8C-177C-4850-B8F9-8C685E5D1460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70056" y="26816521"/>
            <a:ext cx="18897600" cy="1170432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100" cap="all" spc="823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04152" y="26328841"/>
            <a:ext cx="2011680" cy="2145792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37620" tIns="37620" rIns="37620" bIns="37620" rtlCol="0" anchor="ctr">
            <a:normAutofit/>
          </a:bodyPr>
          <a:lstStyle>
            <a:lvl1pPr algn="ctr">
              <a:defRPr sz="6800">
                <a:solidFill>
                  <a:srgbClr val="FFFFFF"/>
                </a:solidFill>
              </a:defRPr>
            </a:lvl1pPr>
          </a:lstStyle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762024" rtl="0" eaLnBrk="1" latinLnBrk="0" hangingPunct="1">
        <a:spcBef>
          <a:spcPct val="0"/>
        </a:spcBef>
        <a:buNone/>
        <a:defRPr sz="115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ts val="3291"/>
        </a:spcBef>
        <a:buFont typeface="Arial" pitchFamily="34" charset="0"/>
        <a:buNone/>
        <a:defRPr sz="6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4785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1655291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2595797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3536303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4429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5567796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6508302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7373568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29489400" cy="3429000"/>
          </a:xfrm>
          <a:prstGeom prst="roundRect">
            <a:avLst/>
          </a:prstGeom>
          <a:solidFill>
            <a:srgbClr val="D3CBB6">
              <a:alpha val="89804"/>
            </a:srgbClr>
          </a:solidFill>
          <a:effectLst/>
        </p:spPr>
        <p:txBody>
          <a:bodyPr/>
          <a:lstStyle/>
          <a:p>
            <a:pPr algn="ctr"/>
            <a:r>
              <a:rPr lang="en-US" sz="9600" b="1" cap="none" dirty="0" smtClean="0"/>
              <a:t>MapReduce on a Chord Distributed Hash Table</a:t>
            </a:r>
            <a:r>
              <a:rPr lang="en-US" sz="9000" b="1" cap="none" dirty="0" smtClean="0"/>
              <a:t/>
            </a:r>
            <a:br>
              <a:rPr lang="en-US" sz="9000" b="1" cap="none" dirty="0" smtClean="0"/>
            </a:br>
            <a:r>
              <a:rPr lang="en-US" sz="5400" cap="none" dirty="0" smtClean="0"/>
              <a:t>Andrew </a:t>
            </a:r>
            <a:r>
              <a:rPr lang="en-US" sz="5400" cap="none" dirty="0"/>
              <a:t>Rosen, Brendan </a:t>
            </a:r>
            <a:r>
              <a:rPr lang="en-US" sz="5400" cap="none" dirty="0" err="1"/>
              <a:t>Benshoof</a:t>
            </a:r>
            <a:r>
              <a:rPr lang="en-US" sz="5400" cap="none" dirty="0"/>
              <a:t>, Robert W. Harrison, and </a:t>
            </a:r>
            <a:r>
              <a:rPr lang="en-US" sz="5400" cap="none" dirty="0" err="1"/>
              <a:t>Anu</a:t>
            </a:r>
            <a:r>
              <a:rPr lang="en-US" sz="5400" cap="none" dirty="0"/>
              <a:t> G. </a:t>
            </a:r>
            <a:r>
              <a:rPr lang="en-US" sz="5400" cap="none" dirty="0" smtClean="0"/>
              <a:t>Bourgeois</a:t>
            </a:r>
            <a:r>
              <a:rPr lang="en-US" sz="6600" cap="none" dirty="0" smtClean="0"/>
              <a:t/>
            </a:r>
            <a:br>
              <a:rPr lang="en-US" sz="6600" cap="none" dirty="0" smtClean="0"/>
            </a:br>
            <a:r>
              <a:rPr lang="en-US" sz="5100" b="1" cap="none" dirty="0" smtClean="0"/>
              <a:t>Department </a:t>
            </a:r>
            <a:r>
              <a:rPr lang="en-US" sz="5100" b="1" cap="none" dirty="0"/>
              <a:t>of Computer Science – Georgia State </a:t>
            </a:r>
            <a:r>
              <a:rPr lang="en-US" sz="5100" b="1" cap="none" dirty="0" smtClean="0"/>
              <a:t>University</a:t>
            </a:r>
            <a:endParaRPr lang="en-US" sz="5100" b="1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917027" y="4677984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6600" b="1" cap="small" spc="500" dirty="0"/>
              <a:t>Motivation</a:t>
            </a:r>
            <a:endParaRPr lang="en-US" sz="7200" b="1" cap="small" spc="500" dirty="0"/>
          </a:p>
        </p:txBody>
      </p:sp>
      <p:sp>
        <p:nvSpPr>
          <p:cNvPr id="5" name="TextBox 4"/>
          <p:cNvSpPr txBox="1"/>
          <p:nvPr/>
        </p:nvSpPr>
        <p:spPr>
          <a:xfrm>
            <a:off x="917027" y="17352263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spc="500" dirty="0"/>
              <a:t>Implementation</a:t>
            </a:r>
            <a:endParaRPr lang="en-US" b="1" cap="small" spc="500" dirty="0"/>
          </a:p>
        </p:txBody>
      </p:sp>
      <p:sp>
        <p:nvSpPr>
          <p:cNvPr id="6" name="TextBox 5"/>
          <p:cNvSpPr txBox="1"/>
          <p:nvPr/>
        </p:nvSpPr>
        <p:spPr>
          <a:xfrm>
            <a:off x="24924698" y="4677984"/>
            <a:ext cx="1089397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/>
              <a:t>Results</a:t>
            </a:r>
            <a:endParaRPr lang="en-US" b="1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24920026" y="17352263"/>
            <a:ext cx="1089050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/>
              <a:t>Conclusions</a:t>
            </a:r>
            <a:endParaRPr lang="en-US" b="1" cap="small" dirty="0"/>
          </a:p>
        </p:txBody>
      </p:sp>
      <p:pic>
        <p:nvPicPr>
          <p:cNvPr id="1026" name="Picture 2" descr="http://upload.wikimedia.org/wikipedia/en/8/8d/Georgia_State_University_flam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800" y="381000"/>
            <a:ext cx="4614727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7027" y="6416993"/>
            <a:ext cx="10893973" cy="6525816"/>
          </a:xfrm>
          <a:prstGeom prst="roundRect">
            <a:avLst>
              <a:gd name="adj" fmla="val 2452"/>
            </a:avLst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3600" dirty="0">
                <a:latin typeface="Calibri" panose="020F0502020204030204" pitchFamily="34" charset="0"/>
              </a:rPr>
              <a:t>MapReduce platforms are designed for </a:t>
            </a:r>
            <a:r>
              <a:rPr lang="en-US" sz="3600" dirty="0" smtClean="0">
                <a:latin typeface="Calibri" panose="020F0502020204030204" pitchFamily="34" charset="0"/>
              </a:rPr>
              <a:t>datacenters, which </a:t>
            </a:r>
            <a:r>
              <a:rPr lang="en-US" sz="3600" dirty="0">
                <a:latin typeface="Calibri" panose="020F0502020204030204" pitchFamily="34" charset="0"/>
              </a:rPr>
              <a:t>are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highly centralized in nature</a:t>
            </a:r>
            <a:r>
              <a:rPr lang="en-US" sz="3600" dirty="0">
                <a:latin typeface="Calibri" panose="020F0502020204030204" pitchFamily="34" charset="0"/>
              </a:rPr>
              <a:t>. These platforms require </a:t>
            </a:r>
            <a:r>
              <a:rPr lang="en-US" sz="3600" dirty="0" smtClean="0">
                <a:latin typeface="Calibri" panose="020F0502020204030204" pitchFamily="34" charset="0"/>
              </a:rPr>
              <a:t>a centralized </a:t>
            </a:r>
            <a:r>
              <a:rPr lang="en-US" sz="3600" dirty="0">
                <a:latin typeface="Calibri" panose="020F0502020204030204" pitchFamily="34" charset="0"/>
              </a:rPr>
              <a:t>source to </a:t>
            </a:r>
            <a:r>
              <a:rPr lang="en-US" sz="3600" dirty="0" smtClean="0">
                <a:latin typeface="Calibri" panose="020F0502020204030204" pitchFamily="34" charset="0"/>
              </a:rPr>
              <a:t>manage </a:t>
            </a:r>
            <a:r>
              <a:rPr lang="en-US" sz="3600" dirty="0">
                <a:latin typeface="Calibri" panose="020F0502020204030204" pitchFamily="34" charset="0"/>
              </a:rPr>
              <a:t>the network, </a:t>
            </a:r>
            <a:r>
              <a:rPr lang="en-US" sz="3600" dirty="0" smtClean="0">
                <a:latin typeface="Calibri" panose="020F0502020204030204" pitchFamily="34" charset="0"/>
              </a:rPr>
              <a:t>which leads </a:t>
            </a:r>
            <a:r>
              <a:rPr lang="en-US" sz="3600" dirty="0">
                <a:latin typeface="Calibri" panose="020F0502020204030204" pitchFamily="34" charset="0"/>
              </a:rPr>
              <a:t>to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a single point of failure</a:t>
            </a:r>
            <a:r>
              <a:rPr lang="en-US" sz="3600" dirty="0">
                <a:latin typeface="Calibri" panose="020F0502020204030204" pitchFamily="34" charset="0"/>
              </a:rPr>
              <a:t>. We present </a:t>
            </a:r>
            <a:r>
              <a:rPr lang="en-US" sz="3600" dirty="0" err="1">
                <a:latin typeface="Calibri" panose="020F0502020204030204" pitchFamily="34" charset="0"/>
              </a:rPr>
              <a:t>ChordReduce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smtClean="0">
                <a:latin typeface="Calibri" panose="020F0502020204030204" pitchFamily="34" charset="0"/>
              </a:rPr>
              <a:t>a generalized </a:t>
            </a:r>
            <a:r>
              <a:rPr lang="en-US" sz="3600" dirty="0">
                <a:latin typeface="Calibri" panose="020F0502020204030204" pitchFamily="34" charset="0"/>
              </a:rPr>
              <a:t>and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completely decentralized MapReduce 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framework</a:t>
            </a:r>
            <a:r>
              <a:rPr lang="en-US" sz="3600" dirty="0" smtClean="0">
                <a:latin typeface="Calibri" panose="020F0502020204030204" pitchFamily="34" charset="0"/>
              </a:rPr>
              <a:t> which </a:t>
            </a:r>
            <a:r>
              <a:rPr lang="en-US" sz="3600" dirty="0">
                <a:latin typeface="Calibri" panose="020F0502020204030204" pitchFamily="34" charset="0"/>
              </a:rPr>
              <a:t>utilizes the </a:t>
            </a:r>
            <a:r>
              <a:rPr lang="en-US" sz="3600" dirty="0" smtClean="0">
                <a:latin typeface="Calibri" panose="020F0502020204030204" pitchFamily="34" charset="0"/>
              </a:rPr>
              <a:t>peer-to-peer protocol </a:t>
            </a:r>
            <a:r>
              <a:rPr lang="en-US" sz="3600" dirty="0">
                <a:latin typeface="Calibri" panose="020F0502020204030204" pitchFamily="34" charset="0"/>
              </a:rPr>
              <a:t>Chord. </a:t>
            </a:r>
            <a:r>
              <a:rPr lang="en-US" sz="3600" dirty="0" err="1" smtClean="0">
                <a:latin typeface="Calibri" panose="020F0502020204030204" pitchFamily="34" charset="0"/>
              </a:rPr>
              <a:t>ChordReduce’s</a:t>
            </a:r>
            <a:r>
              <a:rPr lang="en-US" sz="3600" dirty="0" smtClean="0">
                <a:latin typeface="Calibri" panose="020F0502020204030204" pitchFamily="34" charset="0"/>
              </a:rPr>
              <a:t> robustness</a:t>
            </a:r>
            <a:r>
              <a:rPr lang="en-US" sz="3600" dirty="0">
                <a:latin typeface="Calibri" panose="020F0502020204030204" pitchFamily="34" charset="0"/>
              </a:rPr>
              <a:t>, scalability, and lack of a single point of failure </a:t>
            </a:r>
            <a:r>
              <a:rPr lang="en-US" sz="3600" dirty="0" smtClean="0">
                <a:latin typeface="Calibri" panose="020F0502020204030204" pitchFamily="34" charset="0"/>
              </a:rPr>
              <a:t>allows </a:t>
            </a:r>
            <a:r>
              <a:rPr lang="en-US" sz="3600" dirty="0" err="1" smtClean="0">
                <a:latin typeface="Calibri" panose="020F0502020204030204" pitchFamily="34" charset="0"/>
              </a:rPr>
              <a:t>gitto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be easily deployed in </a:t>
            </a:r>
            <a:r>
              <a:rPr lang="en-US" sz="3600" dirty="0" smtClean="0">
                <a:latin typeface="Calibri" panose="020F0502020204030204" pitchFamily="34" charset="0"/>
              </a:rPr>
              <a:t>a greater </a:t>
            </a:r>
            <a:r>
              <a:rPr lang="en-US" sz="3600" dirty="0">
                <a:latin typeface="Calibri" panose="020F0502020204030204" pitchFamily="34" charset="0"/>
              </a:rPr>
              <a:t>variety of </a:t>
            </a:r>
            <a:r>
              <a:rPr lang="en-US" sz="3600" dirty="0" smtClean="0">
                <a:latin typeface="Calibri" panose="020F0502020204030204" pitchFamily="34" charset="0"/>
              </a:rPr>
              <a:t>contexts, including </a:t>
            </a:r>
            <a:r>
              <a:rPr lang="en-US" sz="3600" dirty="0">
                <a:latin typeface="Calibri" panose="020F0502020204030204" pitchFamily="34" charset="0"/>
              </a:rPr>
              <a:t>cloud and loosely coupled environments.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20026" y="6416993"/>
            <a:ext cx="10893974" cy="1021556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20026" y="19044747"/>
            <a:ext cx="10898646" cy="1021556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71078" y="4677984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spc="500" dirty="0" smtClean="0"/>
              <a:t>System Architecture</a:t>
            </a:r>
            <a:endParaRPr lang="en-US" sz="6600" b="1" cap="small" spc="5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864" y="6416993"/>
            <a:ext cx="10058400" cy="670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4" y="14485980"/>
            <a:ext cx="6219825" cy="6448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9" y="20955000"/>
            <a:ext cx="6191250" cy="63722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655" y="20955000"/>
            <a:ext cx="6286500" cy="6496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606" y="7618076"/>
            <a:ext cx="7452375" cy="56235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8620" y="19044747"/>
            <a:ext cx="10893973" cy="8763238"/>
          </a:xfrm>
          <a:prstGeom prst="roundRect">
            <a:avLst>
              <a:gd name="adj" fmla="val 2452"/>
            </a:avLst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3600" dirty="0" err="1" smtClean="0">
                <a:latin typeface="Calibri" panose="020F0502020204030204" pitchFamily="34" charset="0"/>
              </a:rPr>
              <a:t>ChordReduce</a:t>
            </a:r>
            <a:r>
              <a:rPr lang="en-US" sz="3600" dirty="0" smtClean="0">
                <a:latin typeface="Calibri" panose="020F0502020204030204" pitchFamily="34" charset="0"/>
              </a:rPr>
              <a:t> has three layers:  the Chord lookup and overlay, the file system layer, and the </a:t>
            </a:r>
            <a:r>
              <a:rPr lang="en-US" sz="3600" dirty="0" err="1" smtClean="0">
                <a:latin typeface="Calibri" panose="020F0502020204030204" pitchFamily="34" charset="0"/>
              </a:rPr>
              <a:t>MapReduce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smtClean="0">
                <a:latin typeface="Calibri" panose="020F0502020204030204" pitchFamily="34" charset="0"/>
              </a:rPr>
              <a:t>processing layer.</a:t>
            </a:r>
            <a:endParaRPr lang="en-US" sz="3600" dirty="0" smtClean="0">
              <a:latin typeface="Calibri" panose="020F0502020204030204" pitchFamily="34" charset="0"/>
            </a:endParaRPr>
          </a:p>
          <a:p>
            <a:pPr algn="just"/>
            <a:endParaRPr lang="en-US" sz="3600" dirty="0">
              <a:latin typeface="Calibri" panose="020F0502020204030204" pitchFamily="34" charset="0"/>
            </a:endParaRPr>
          </a:p>
          <a:p>
            <a:pPr algn="just"/>
            <a:r>
              <a:rPr lang="en-US" sz="3600" dirty="0" err="1" smtClean="0">
                <a:latin typeface="Calibri" panose="020F0502020204030204" pitchFamily="34" charset="0"/>
              </a:rPr>
              <a:t>MapReduce</a:t>
            </a:r>
            <a:r>
              <a:rPr lang="en-US" sz="3600" dirty="0" smtClean="0">
                <a:latin typeface="Calibri" panose="020F0502020204030204" pitchFamily="34" charset="0"/>
              </a:rPr>
              <a:t> platforms are designed for datacenters, which are 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highly centralized in nature</a:t>
            </a:r>
            <a:r>
              <a:rPr lang="en-US" sz="3600" dirty="0" smtClean="0">
                <a:latin typeface="Calibri" panose="020F0502020204030204" pitchFamily="34" charset="0"/>
              </a:rPr>
              <a:t>. These platforms require a centralized source to manage the network, which leads to 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a single point of failure</a:t>
            </a:r>
            <a:r>
              <a:rPr lang="en-US" sz="3600" dirty="0" smtClean="0">
                <a:latin typeface="Calibri" panose="020F0502020204030204" pitchFamily="34" charset="0"/>
              </a:rPr>
              <a:t>. We present </a:t>
            </a:r>
            <a:r>
              <a:rPr lang="en-US" sz="3600" dirty="0" err="1" smtClean="0">
                <a:latin typeface="Calibri" panose="020F0502020204030204" pitchFamily="34" charset="0"/>
              </a:rPr>
              <a:t>ChordReduce</a:t>
            </a:r>
            <a:r>
              <a:rPr lang="en-US" sz="3600" dirty="0" smtClean="0">
                <a:latin typeface="Calibri" panose="020F0502020204030204" pitchFamily="34" charset="0"/>
              </a:rPr>
              <a:t>, a generalized and 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completely decentralized </a:t>
            </a:r>
            <a:r>
              <a:rPr lang="en-US" sz="3600" b="1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MapReduce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framework</a:t>
            </a:r>
            <a:r>
              <a:rPr lang="en-US" sz="3600" dirty="0" smtClean="0">
                <a:latin typeface="Calibri" panose="020F0502020204030204" pitchFamily="34" charset="0"/>
              </a:rPr>
              <a:t> which utilizes the peer-to-peer protocol Chord. </a:t>
            </a:r>
            <a:r>
              <a:rPr lang="en-US" sz="3600" dirty="0" err="1" smtClean="0">
                <a:latin typeface="Calibri" panose="020F0502020204030204" pitchFamily="34" charset="0"/>
              </a:rPr>
              <a:t>ChordReduce’s</a:t>
            </a:r>
            <a:r>
              <a:rPr lang="en-US" sz="3600" dirty="0" smtClean="0">
                <a:latin typeface="Calibri" panose="020F0502020204030204" pitchFamily="34" charset="0"/>
              </a:rPr>
              <a:t> robustness, scalability, and lack of a single point of failure allows </a:t>
            </a:r>
            <a:r>
              <a:rPr lang="en-US" sz="3600" dirty="0" err="1" smtClean="0">
                <a:latin typeface="Calibri" panose="020F0502020204030204" pitchFamily="34" charset="0"/>
              </a:rPr>
              <a:t>gitto</a:t>
            </a:r>
            <a:r>
              <a:rPr lang="en-US" sz="3600" dirty="0" smtClean="0">
                <a:latin typeface="Calibri" panose="020F0502020204030204" pitchFamily="34" charset="0"/>
              </a:rPr>
              <a:t> be easily deployed in a greater variety of contexts, including cloud and loosely coupled environments.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10">
      <a:dk1>
        <a:sysClr val="windowText" lastClr="000000"/>
      </a:dk1>
      <a:lt1>
        <a:sysClr val="window" lastClr="FFFFFF"/>
      </a:lt1>
      <a:dk2>
        <a:srgbClr val="323232"/>
      </a:dk2>
      <a:lt2>
        <a:srgbClr val="EEEAE2"/>
      </a:lt2>
      <a:accent1>
        <a:srgbClr val="F07F09"/>
      </a:accent1>
      <a:accent2>
        <a:srgbClr val="D76371"/>
      </a:accent2>
      <a:accent3>
        <a:srgbClr val="89C3E5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300</TotalTime>
  <Words>205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Garamond</vt:lpstr>
      <vt:lpstr>Tunga</vt:lpstr>
      <vt:lpstr>Wingdings</vt:lpstr>
      <vt:lpstr>Angles</vt:lpstr>
      <vt:lpstr>MapReduce on a Chord Distributed Hash Table Andrew Rosen, Brendan Benshoof, Robert W. Harrison, and Anu G. Bourgeois Department of Computer Science – Georgia State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</dc:creator>
  <cp:lastModifiedBy>Andrew Rosen</cp:lastModifiedBy>
  <cp:revision>26</cp:revision>
  <dcterms:created xsi:type="dcterms:W3CDTF">2014-05-07T21:23:59Z</dcterms:created>
  <dcterms:modified xsi:type="dcterms:W3CDTF">2014-05-08T20:29:18Z</dcterms:modified>
</cp:coreProperties>
</file>