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BB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998" autoAdjust="0"/>
  </p:normalViewPr>
  <p:slideViewPr>
    <p:cSldViewPr>
      <p:cViewPr>
        <p:scale>
          <a:sx n="40" d="100"/>
          <a:sy n="40" d="100"/>
        </p:scale>
        <p:origin x="-1734" y="-2106"/>
      </p:cViewPr>
      <p:guideLst>
        <p:guide orient="horz" pos="921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AFEA-2AAC-4A92-8557-DB01BB15B18C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5060-B157-4FD7-B73C-E89D7819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060-B157-4FD7-B73C-E89D7819CC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520" y="-3945"/>
            <a:ext cx="36585520" cy="2926474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3268450" y="7383053"/>
            <a:ext cx="22594492" cy="5138372"/>
          </a:xfrm>
        </p:spPr>
        <p:txBody>
          <a:bodyPr bIns="37620" anchor="b"/>
          <a:lstStyle>
            <a:lvl1pPr>
              <a:defRPr sz="1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4849110" y="10542616"/>
            <a:ext cx="26044524" cy="1404838"/>
          </a:xfrm>
        </p:spPr>
        <p:txBody>
          <a:bodyPr tIns="37620">
            <a:normAutofit/>
          </a:bodyPr>
          <a:lstStyle>
            <a:lvl1pPr marL="0" indent="0" algn="l">
              <a:buNone/>
              <a:defRPr kumimoji="0" lang="en-US" sz="5800" b="0" i="0" u="none" strike="noStrike" kern="1200" cap="all" spc="164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3"/>
            <a:ext cx="8229600" cy="199610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3"/>
            <a:ext cx="24079200" cy="199610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9520" y="-3945"/>
            <a:ext cx="36585520" cy="2926474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277596" y="7367414"/>
            <a:ext cx="22603968" cy="5152038"/>
          </a:xfrm>
        </p:spPr>
        <p:txBody>
          <a:bodyPr bIns="37620" anchor="b"/>
          <a:lstStyle>
            <a:lvl1pPr algn="l">
              <a:defRPr kumimoji="0" lang="en-US" sz="1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4864608" y="10531431"/>
            <a:ext cx="26042112" cy="140451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5800" b="0" i="0" u="none" strike="noStrike" kern="1200" cap="all" spc="1646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4681728"/>
            <a:ext cx="12801600" cy="1583984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00064" y="4681728"/>
            <a:ext cx="12801600" cy="1583984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4681728"/>
            <a:ext cx="12801600" cy="2340864"/>
          </a:xfrm>
        </p:spPr>
        <p:txBody>
          <a:bodyPr anchor="b">
            <a:normAutofit/>
          </a:bodyPr>
          <a:lstStyle>
            <a:lvl1pPr marL="0" indent="0">
              <a:buNone/>
              <a:defRPr lang="en-US" sz="5800" b="0" kern="1200" cap="all" spc="164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marL="0" lvl="0" indent="0" algn="l" defTabSz="37620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7261218"/>
            <a:ext cx="12801600" cy="1326489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00064" y="4681728"/>
            <a:ext cx="12801600" cy="2340864"/>
          </a:xfrm>
        </p:spPr>
        <p:txBody>
          <a:bodyPr anchor="b">
            <a:normAutofit/>
          </a:bodyPr>
          <a:lstStyle>
            <a:lvl1pPr marL="0" indent="0">
              <a:buNone/>
              <a:defRPr lang="en-US" sz="5800" b="0" kern="1200" cap="all" spc="1646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marL="0" lvl="0" indent="0" algn="l" defTabSz="376202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00064" y="7261218"/>
            <a:ext cx="12801600" cy="1326489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819156" y="-819147"/>
            <a:ext cx="29260800" cy="3089911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marL="0" algn="ctr" defTabSz="3762024" rtl="0" eaLnBrk="1" latinLnBrk="0" hangingPunct="1"/>
            <a:endParaRPr lang="en-US" sz="7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3139720" y="6724708"/>
            <a:ext cx="20848320" cy="4648222"/>
          </a:xfrm>
        </p:spPr>
        <p:txBody>
          <a:bodyPr bIns="0" anchor="b"/>
          <a:lstStyle>
            <a:lvl1pPr algn="l">
              <a:defRPr kumimoji="0" lang="en-US" sz="115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8210" y="11174027"/>
            <a:ext cx="15231116" cy="14185331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5191816" y="9614443"/>
            <a:ext cx="23179040" cy="2659473"/>
          </a:xfrm>
        </p:spPr>
        <p:txBody>
          <a:bodyPr>
            <a:normAutofit/>
          </a:bodyPr>
          <a:lstStyle>
            <a:lvl1pPr marL="0" indent="0">
              <a:buNone/>
              <a:defRPr lang="en-US" sz="58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ts val="1234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115302" y="0"/>
            <a:ext cx="28460700" cy="292608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752405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11297920"/>
            <a:ext cx="14287500" cy="179628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21539200"/>
            <a:ext cx="14287500" cy="7721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684788" y="7328004"/>
            <a:ext cx="21945600" cy="3701094"/>
          </a:xfrm>
        </p:spPr>
        <p:txBody>
          <a:bodyPr anchor="b"/>
          <a:lstStyle>
            <a:lvl1pPr algn="l">
              <a:defRPr sz="115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4573918" y="9303591"/>
            <a:ext cx="24386180" cy="3160166"/>
          </a:xfrm>
        </p:spPr>
        <p:txBody>
          <a:bodyPr/>
          <a:lstStyle>
            <a:lvl1pPr marL="0" indent="0">
              <a:buNone/>
              <a:defRPr sz="5800">
                <a:solidFill>
                  <a:schemeClr val="tx2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9526" y="21549367"/>
            <a:ext cx="14297028" cy="771143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520" y="21552181"/>
            <a:ext cx="36585520" cy="77086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0" y="1560576"/>
            <a:ext cx="30083760" cy="2340864"/>
          </a:xfrm>
          <a:prstGeom prst="rect">
            <a:avLst/>
          </a:prstGeom>
        </p:spPr>
        <p:txBody>
          <a:bodyPr vert="horz" lIns="376202" tIns="188101" rIns="376202" bIns="18810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4696015"/>
            <a:ext cx="30083760" cy="152740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804672" y="25047245"/>
            <a:ext cx="8705088" cy="85831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rgbClr val="FFFFFF"/>
                </a:solidFill>
              </a:defRPr>
            </a:lvl1pPr>
          </a:lstStyle>
          <a:p>
            <a:fld id="{EA0A2F8C-177C-4850-B8F9-8C685E5D1460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0056" y="26816521"/>
            <a:ext cx="18897600" cy="1170432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100" cap="all" spc="823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04152" y="26328841"/>
            <a:ext cx="2011680" cy="2145792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37620" tIns="37620" rIns="37620" bIns="37620" rtlCol="0" anchor="ctr">
            <a:normAutofit/>
          </a:bodyPr>
          <a:lstStyle>
            <a:lvl1pPr algn="ctr">
              <a:defRPr sz="6800">
                <a:solidFill>
                  <a:srgbClr val="FFFFFF"/>
                </a:solidFill>
              </a:defRPr>
            </a:lvl1pPr>
          </a:lstStyle>
          <a:p>
            <a:fld id="{7F0F0DAF-F73A-4706-A5AA-C4CAA16652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762024" rtl="0" eaLnBrk="1" latinLnBrk="0" hangingPunct="1">
        <a:spcBef>
          <a:spcPct val="0"/>
        </a:spcBef>
        <a:buNone/>
        <a:defRPr sz="115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ts val="3291"/>
        </a:spcBef>
        <a:buFont typeface="Arial" pitchFamily="34" charset="0"/>
        <a:buNone/>
        <a:defRPr sz="6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4785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1655291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2595797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3536303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429" indent="-714785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5567796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6508302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7373568" indent="-677164" algn="l" defTabSz="3762024" rtl="0" eaLnBrk="1" latinLnBrk="0" hangingPunct="1">
        <a:spcBef>
          <a:spcPts val="1234"/>
        </a:spcBef>
        <a:buClr>
          <a:schemeClr val="accent2"/>
        </a:buClr>
        <a:buFont typeface="Wingdings" pitchFamily="2" charset="2"/>
        <a:buChar char="§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677" y="545483"/>
            <a:ext cx="29489400" cy="2244671"/>
          </a:xfrm>
          <a:prstGeom prst="roundRect">
            <a:avLst/>
          </a:prstGeom>
          <a:solidFill>
            <a:srgbClr val="D3CBB6">
              <a:alpha val="89804"/>
            </a:srgbClr>
          </a:solidFill>
          <a:effectLst/>
        </p:spPr>
        <p:txBody>
          <a:bodyPr/>
          <a:lstStyle/>
          <a:p>
            <a:pPr algn="ctr"/>
            <a:r>
              <a:rPr lang="en-US" sz="6000" b="1" cap="none" dirty="0" err="1" smtClean="0"/>
              <a:t>MapReduce</a:t>
            </a:r>
            <a:r>
              <a:rPr lang="en-US" sz="6000" b="1" cap="none" dirty="0" smtClean="0"/>
              <a:t> </a:t>
            </a:r>
            <a:r>
              <a:rPr lang="en-US" sz="6000" b="1" cap="none" dirty="0" smtClean="0"/>
              <a:t>on a Chord Distributed Hash Table</a:t>
            </a:r>
            <a:r>
              <a:rPr lang="en-US" sz="9000" b="1" cap="none" dirty="0" smtClean="0"/>
              <a:t/>
            </a:r>
            <a:br>
              <a:rPr lang="en-US" sz="9000" b="1" cap="none" dirty="0" smtClean="0"/>
            </a:br>
            <a:r>
              <a:rPr lang="en-US" sz="4000" cap="none" dirty="0" smtClean="0"/>
              <a:t>Andrew </a:t>
            </a:r>
            <a:r>
              <a:rPr lang="en-US" sz="4000" cap="none" dirty="0"/>
              <a:t>Rosen, Brendan </a:t>
            </a:r>
            <a:r>
              <a:rPr lang="en-US" sz="4000" cap="none" dirty="0" err="1"/>
              <a:t>Benshoof</a:t>
            </a:r>
            <a:r>
              <a:rPr lang="en-US" sz="4000" cap="none" dirty="0"/>
              <a:t>, Robert W. Harrison, and </a:t>
            </a:r>
            <a:r>
              <a:rPr lang="en-US" sz="4000" cap="none" dirty="0" err="1"/>
              <a:t>Anu</a:t>
            </a:r>
            <a:r>
              <a:rPr lang="en-US" sz="4000" cap="none" dirty="0"/>
              <a:t> G. </a:t>
            </a:r>
            <a:r>
              <a:rPr lang="en-US" sz="4000" cap="none" dirty="0" smtClean="0"/>
              <a:t>Bourgeois</a:t>
            </a:r>
            <a:br>
              <a:rPr lang="en-US" sz="4000" cap="none" dirty="0" smtClean="0"/>
            </a:br>
            <a:r>
              <a:rPr lang="en-US" sz="4000" b="1" cap="none" dirty="0" smtClean="0"/>
              <a:t>Department </a:t>
            </a:r>
            <a:r>
              <a:rPr lang="en-US" sz="4000" b="1" cap="none" dirty="0"/>
              <a:t>of Computer Science – Georgia State </a:t>
            </a:r>
            <a:r>
              <a:rPr lang="en-US" sz="4000" b="1" cap="none" dirty="0" smtClean="0"/>
              <a:t>University</a:t>
            </a:r>
            <a:endParaRPr lang="en-US" sz="4000" b="1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917027" y="3198509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6600" b="1" cap="small" spc="500" dirty="0"/>
              <a:t>Motivation</a:t>
            </a:r>
            <a:endParaRPr lang="en-US" sz="7200" b="1" cap="small" spc="500" dirty="0"/>
          </a:p>
        </p:txBody>
      </p:sp>
      <p:sp>
        <p:nvSpPr>
          <p:cNvPr id="5" name="TextBox 4"/>
          <p:cNvSpPr txBox="1"/>
          <p:nvPr/>
        </p:nvSpPr>
        <p:spPr>
          <a:xfrm>
            <a:off x="902677" y="11417119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spc="500" dirty="0"/>
              <a:t>Implementation</a:t>
            </a:r>
            <a:endParaRPr lang="en-US" b="1" cap="small" spc="500" dirty="0"/>
          </a:p>
        </p:txBody>
      </p:sp>
      <p:sp>
        <p:nvSpPr>
          <p:cNvPr id="6" name="TextBox 5"/>
          <p:cNvSpPr txBox="1"/>
          <p:nvPr/>
        </p:nvSpPr>
        <p:spPr>
          <a:xfrm>
            <a:off x="24924698" y="3198509"/>
            <a:ext cx="1089397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 smtClean="0"/>
              <a:t>Experiments and Results</a:t>
            </a:r>
            <a:endParaRPr lang="en-US" b="1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24924097" y="17132613"/>
            <a:ext cx="1089050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/>
              <a:t>Conclusions</a:t>
            </a:r>
            <a:endParaRPr lang="en-US" b="1" cap="small" dirty="0"/>
          </a:p>
        </p:txBody>
      </p:sp>
      <p:pic>
        <p:nvPicPr>
          <p:cNvPr id="1026" name="Picture 2" descr="http://upload.wikimedia.org/wikipedia/en/8/8d/Georgia_State_University_flam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370" y="23998"/>
            <a:ext cx="3323818" cy="276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7027" y="4937518"/>
            <a:ext cx="10893973" cy="5966460"/>
          </a:xfrm>
          <a:prstGeom prst="roundRect">
            <a:avLst>
              <a:gd name="adj" fmla="val 2452"/>
            </a:avLst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3600" dirty="0">
                <a:latin typeface="Calibri" panose="020F0502020204030204" pitchFamily="34" charset="0"/>
              </a:rPr>
              <a:t>MapReduce platforms are designed for </a:t>
            </a:r>
            <a:r>
              <a:rPr lang="en-US" sz="3600" dirty="0" smtClean="0">
                <a:latin typeface="Calibri" panose="020F0502020204030204" pitchFamily="34" charset="0"/>
              </a:rPr>
              <a:t>datacenters, which </a:t>
            </a:r>
            <a:r>
              <a:rPr lang="en-US" sz="3600" dirty="0" smtClean="0">
                <a:latin typeface="Calibri" panose="020F0502020204030204" pitchFamily="34" charset="0"/>
              </a:rPr>
              <a:t>require a centralized source to manage the network. These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highly centralized platforms lead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to a single point of failure</a:t>
            </a:r>
            <a:r>
              <a:rPr lang="en-US" sz="3600" dirty="0">
                <a:latin typeface="Calibri" panose="020F0502020204030204" pitchFamily="34" charset="0"/>
              </a:rPr>
              <a:t>. We present </a:t>
            </a:r>
            <a:r>
              <a:rPr lang="en-US" sz="3600" dirty="0" err="1">
                <a:latin typeface="Calibri" panose="020F0502020204030204" pitchFamily="34" charset="0"/>
              </a:rPr>
              <a:t>ChordReduce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smtClean="0">
                <a:latin typeface="Calibri" panose="020F0502020204030204" pitchFamily="34" charset="0"/>
              </a:rPr>
              <a:t>a generalized </a:t>
            </a:r>
            <a:r>
              <a:rPr lang="en-US" sz="3600" dirty="0">
                <a:latin typeface="Calibri" panose="020F0502020204030204" pitchFamily="34" charset="0"/>
              </a:rPr>
              <a:t>and </a:t>
            </a: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completely decentralized MapReduce </a:t>
            </a:r>
            <a:r>
              <a:rPr lang="en-US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framework</a:t>
            </a:r>
            <a:r>
              <a:rPr lang="en-US" sz="3600" dirty="0" smtClean="0">
                <a:latin typeface="Calibri" panose="020F0502020204030204" pitchFamily="34" charset="0"/>
              </a:rPr>
              <a:t> which </a:t>
            </a:r>
            <a:r>
              <a:rPr lang="en-US" sz="3600" dirty="0">
                <a:latin typeface="Calibri" panose="020F0502020204030204" pitchFamily="34" charset="0"/>
              </a:rPr>
              <a:t>utilizes the </a:t>
            </a:r>
            <a:r>
              <a:rPr lang="en-US" sz="3600" dirty="0" smtClean="0">
                <a:latin typeface="Calibri" panose="020F0502020204030204" pitchFamily="34" charset="0"/>
              </a:rPr>
              <a:t>peer-to-peer protocol </a:t>
            </a:r>
            <a:r>
              <a:rPr lang="en-US" sz="3600" dirty="0">
                <a:latin typeface="Calibri" panose="020F0502020204030204" pitchFamily="34" charset="0"/>
              </a:rPr>
              <a:t>Chord. </a:t>
            </a:r>
            <a:r>
              <a:rPr lang="en-US" sz="3600" dirty="0" err="1" smtClean="0">
                <a:latin typeface="Calibri" panose="020F0502020204030204" pitchFamily="34" charset="0"/>
              </a:rPr>
              <a:t>ChordReduce’s</a:t>
            </a:r>
            <a:r>
              <a:rPr lang="en-US" sz="3600" dirty="0" smtClean="0">
                <a:latin typeface="Calibri" panose="020F0502020204030204" pitchFamily="34" charset="0"/>
              </a:rPr>
              <a:t> robustness</a:t>
            </a:r>
            <a:r>
              <a:rPr lang="en-US" sz="3600" dirty="0">
                <a:latin typeface="Calibri" panose="020F0502020204030204" pitchFamily="34" charset="0"/>
              </a:rPr>
              <a:t>, scalability, and lack of a single point of failure </a:t>
            </a:r>
            <a:r>
              <a:rPr lang="en-US" sz="3600" dirty="0" smtClean="0">
                <a:latin typeface="Calibri" panose="020F0502020204030204" pitchFamily="34" charset="0"/>
              </a:rPr>
              <a:t>allows it to </a:t>
            </a:r>
            <a:r>
              <a:rPr lang="en-US" sz="3600" dirty="0">
                <a:latin typeface="Calibri" panose="020F0502020204030204" pitchFamily="34" charset="0"/>
              </a:rPr>
              <a:t>be easily deployed in </a:t>
            </a:r>
            <a:r>
              <a:rPr lang="en-US" sz="3600" dirty="0" smtClean="0">
                <a:latin typeface="Calibri" panose="020F0502020204030204" pitchFamily="34" charset="0"/>
              </a:rPr>
              <a:t>a greater </a:t>
            </a:r>
            <a:r>
              <a:rPr lang="en-US" sz="3600" dirty="0">
                <a:latin typeface="Calibri" panose="020F0502020204030204" pitchFamily="34" charset="0"/>
              </a:rPr>
              <a:t>variety of </a:t>
            </a:r>
            <a:r>
              <a:rPr lang="en-US" sz="3600" dirty="0" smtClean="0">
                <a:latin typeface="Calibri" panose="020F0502020204030204" pitchFamily="34" charset="0"/>
              </a:rPr>
              <a:t>contexts, including </a:t>
            </a:r>
            <a:r>
              <a:rPr lang="en-US" sz="3600" dirty="0">
                <a:latin typeface="Calibri" panose="020F0502020204030204" pitchFamily="34" charset="0"/>
              </a:rPr>
              <a:t>cloud and loosely coupled environments.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848122" y="4896507"/>
                <a:ext cx="10893974" cy="3473291"/>
              </a:xfrm>
              <a:prstGeom prst="roundRect">
                <a:avLst/>
              </a:prstGeom>
              <a:solidFill>
                <a:srgbClr val="D3CBB6">
                  <a:alpha val="89804"/>
                </a:srgbClr>
              </a:solidFill>
            </p:spPr>
            <p:txBody>
              <a:bodyPr wrap="square" lIns="274320" tIns="182880" rIns="274320" bIns="182880" rtlCol="0">
                <a:spAutoFit/>
              </a:bodyPr>
              <a:lstStyle>
                <a:defPPr>
                  <a:defRPr lang="en-US"/>
                </a:defPPr>
                <a:lvl1pPr algn="just">
                  <a:defRPr sz="3600">
                    <a:latin typeface="Calibri" panose="020F0502020204030204" pitchFamily="34" charset="0"/>
                  </a:defRPr>
                </a:lvl1pPr>
              </a:lstStyle>
              <a:p>
                <a:r>
                  <a:rPr lang="en-US" dirty="0" smtClean="0"/>
                  <a:t>We performed some preliminary experiments on the Amazon’s Elastic Cloud Compute.</a:t>
                </a:r>
              </a:p>
              <a:p>
                <a:r>
                  <a:rPr lang="en-US" dirty="0"/>
                  <a:t>Our initial test was a Monte Carlo approximation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varied the network size, the problem size, and  churn rate.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8122" y="4896507"/>
                <a:ext cx="10893974" cy="347329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4843450" y="18685434"/>
            <a:ext cx="10898646" cy="4086225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Our experiments established that </a:t>
            </a:r>
            <a:r>
              <a:rPr lang="en-US" dirty="0" err="1" smtClean="0"/>
              <a:t>ChordReduce</a:t>
            </a:r>
            <a:r>
              <a:rPr lang="en-US" dirty="0" smtClean="0"/>
              <a:t> operates under high rates of churn and that we gain the desired speedup on sufficiently </a:t>
            </a:r>
            <a:r>
              <a:rPr lang="en-US" dirty="0"/>
              <a:t>large problems. This makes </a:t>
            </a:r>
            <a:r>
              <a:rPr lang="en-US" dirty="0" err="1"/>
              <a:t>ChordReduce</a:t>
            </a:r>
            <a:r>
              <a:rPr lang="en-US" dirty="0"/>
              <a:t> an excellent platform for distributed </a:t>
            </a:r>
            <a:r>
              <a:rPr lang="en-US" dirty="0" smtClean="0"/>
              <a:t>and concurrent </a:t>
            </a:r>
            <a:r>
              <a:rPr lang="en-US" dirty="0"/>
              <a:t>programming in cloud and loosely </a:t>
            </a:r>
            <a:r>
              <a:rPr lang="en-US" dirty="0" smtClean="0"/>
              <a:t>coupled environments</a:t>
            </a:r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71078" y="3198509"/>
            <a:ext cx="10893973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spc="500" dirty="0" smtClean="0"/>
              <a:t>System Architecture</a:t>
            </a:r>
            <a:endParaRPr lang="en-US" sz="6600" b="1" cap="small" spc="5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059" y="4642034"/>
            <a:ext cx="1005840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044" y="8462427"/>
            <a:ext cx="7452375" cy="5623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41686" y="13120959"/>
                <a:ext cx="10893973" cy="13921740"/>
              </a:xfrm>
              <a:prstGeom prst="roundRect">
                <a:avLst>
                  <a:gd name="adj" fmla="val 2452"/>
                </a:avLst>
              </a:prstGeom>
              <a:solidFill>
                <a:srgbClr val="D3CBB6">
                  <a:alpha val="89804"/>
                </a:srgbClr>
              </a:solidFill>
            </p:spPr>
            <p:txBody>
              <a:bodyPr wrap="square" lIns="274320" tIns="182880" rIns="274320" bIns="182880" rtlCol="0">
                <a:spAutoFit/>
              </a:bodyPr>
              <a:lstStyle>
                <a:defPPr>
                  <a:defRPr lang="en-US"/>
                </a:defPPr>
              </a:lstStyle>
              <a:p>
                <a:pPr algn="just"/>
                <a:r>
                  <a:rPr lang="en-US" sz="3600" dirty="0" smtClean="0">
                    <a:latin typeface="Calibri" panose="020F0502020204030204" pitchFamily="34" charset="0"/>
                  </a:rPr>
                  <a:t>ChordReduce has three layers:  the Chord lookup and overlay, the file system layer, and the </a:t>
                </a:r>
                <a:r>
                  <a:rPr lang="en-US" sz="3600" dirty="0" err="1" smtClean="0">
                    <a:latin typeface="Calibri" panose="020F0502020204030204" pitchFamily="34" charset="0"/>
                  </a:rPr>
                  <a:t>MapReduce</a:t>
                </a:r>
                <a:r>
                  <a:rPr lang="en-US" sz="3600" dirty="0" smtClean="0">
                    <a:latin typeface="Calibri" panose="020F0502020204030204" pitchFamily="34" charset="0"/>
                  </a:rPr>
                  <a:t> processing layer</a:t>
                </a:r>
                <a:r>
                  <a:rPr lang="en-US" sz="3600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Chord manages lookup and routing in the network.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Nodes and files have an </a:t>
                </a:r>
                <a:r>
                  <a:rPr lang="en-US" sz="2800" i="1" dirty="0">
                    <a:latin typeface="Calibri" panose="020F0502020204030204" pitchFamily="34" charset="0"/>
                  </a:rPr>
                  <a:t>m</a:t>
                </a:r>
                <a:r>
                  <a:rPr lang="en-US" sz="2800" dirty="0">
                    <a:latin typeface="Calibri" panose="020F0502020204030204" pitchFamily="34" charset="0"/>
                  </a:rPr>
                  <a:t>-bit hash key. 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Nodes are arranged in a ring 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overlay.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Nodes know their </a:t>
                </a:r>
                <a:r>
                  <a:rPr lang="en-US" sz="2800" dirty="0">
                    <a:latin typeface="Calibri" panose="020F0502020204030204" pitchFamily="34" charset="0"/>
                  </a:rPr>
                  <a:t>predecessor and successor, and are responsible for data with keys between their predecessor and themselves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. </a:t>
                </a:r>
                <a:endParaRPr lang="en-US" sz="2800" dirty="0">
                  <a:latin typeface="Calibri" panose="020F0502020204030204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To </a:t>
                </a:r>
                <a:r>
                  <a:rPr lang="en-US" sz="2800" dirty="0">
                    <a:latin typeface="Calibri" panose="020F0502020204030204" pitchFamily="34" charset="0"/>
                  </a:rPr>
                  <a:t>speed routing, nodes maintain a table of </a:t>
                </a:r>
                <a:r>
                  <a:rPr lang="en-US" sz="2800" i="1" dirty="0">
                    <a:latin typeface="Calibri" panose="020F0502020204030204" pitchFamily="34" charset="0"/>
                  </a:rPr>
                  <a:t>m</a:t>
                </a:r>
                <a:r>
                  <a:rPr lang="en-US" sz="2800" dirty="0">
                    <a:latin typeface="Calibri" panose="020F0502020204030204" pitchFamily="34" charset="0"/>
                  </a:rPr>
                  <a:t> shortcuts, called fingers, allowing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</a:rPr>
                  <a:t>time lookup</a:t>
                </a:r>
                <a:r>
                  <a:rPr lang="en-US" sz="2800" dirty="0">
                    <a:latin typeface="Calibri" panose="020F0502020204030204" pitchFamily="34" charset="0"/>
                  </a:rPr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If a node leaves the network, requests that would have been handled by the node are handled by the node’s direct successor. Data a node is responsible for is backed up to its </a:t>
                </a:r>
                <a:r>
                  <a:rPr lang="en-US" sz="2800" i="1" dirty="0">
                    <a:latin typeface="Calibri" panose="020F0502020204030204" pitchFamily="34" charset="0"/>
                  </a:rPr>
                  <a:t>s</a:t>
                </a:r>
                <a:r>
                  <a:rPr lang="en-US" sz="2800" dirty="0">
                    <a:latin typeface="Calibri" panose="020F0502020204030204" pitchFamily="34" charset="0"/>
                  </a:rPr>
                  <a:t> closest successors.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If a node detects a new predecessor, it sends the predecessor all the data it should be responsible for.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These features make Chord (and </a:t>
                </a:r>
                <a:r>
                  <a:rPr lang="en-US" sz="2800" dirty="0" err="1">
                    <a:latin typeface="Calibri" panose="020F0502020204030204" pitchFamily="34" charset="0"/>
                  </a:rPr>
                  <a:t>ChordReduce</a:t>
                </a:r>
                <a:r>
                  <a:rPr lang="en-US" sz="2800" dirty="0">
                    <a:latin typeface="Calibri" panose="020F0502020204030204" pitchFamily="34" charset="0"/>
                  </a:rPr>
                  <a:t>) largely immune to churn.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The Cooperative File System (CFS), handles data storage and retrieval.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Rather than storing the whole file in  a single node, nodes are split into blocks with their own keys and stored in different nodes.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To retrieve a file, the requester gets the </a:t>
                </a:r>
                <a:r>
                  <a:rPr lang="en-US" sz="2800" dirty="0" err="1">
                    <a:latin typeface="Calibri" panose="020F0502020204030204" pitchFamily="34" charset="0"/>
                  </a:rPr>
                  <a:t>keyfile</a:t>
                </a:r>
                <a:r>
                  <a:rPr lang="en-US" sz="2800" dirty="0">
                    <a:latin typeface="Calibri" panose="020F0502020204030204" pitchFamily="34" charset="0"/>
                  </a:rPr>
                  <a:t>, the list of keys for each block, stored in the node where the whole file would normally be found.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</a:rPr>
                  <a:t>Maps and Reduces are backed up in the same manner as data.  Successors takeover and perform the task if a node fails.  New predecessors are assigned tasks if they join the network during execution, </a:t>
                </a:r>
                <a:r>
                  <a:rPr lang="en-US" sz="2800" b="1" dirty="0">
                    <a:latin typeface="Calibri" panose="020F0502020204030204" pitchFamily="34" charset="0"/>
                  </a:rPr>
                  <a:t>allowing for additional load-balancing during runtime.</a:t>
                </a:r>
                <a:endParaRPr lang="en-US" sz="2800" dirty="0">
                  <a:latin typeface="Calibri" panose="020F0502020204030204" pitchFamily="34" charset="0"/>
                </a:endParaRPr>
              </a:p>
              <a:p>
                <a:pPr algn="just"/>
                <a:endParaRPr lang="en-US" sz="3600" dirty="0" smtClean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86" y="13120959"/>
                <a:ext cx="10893973" cy="13921740"/>
              </a:xfrm>
              <a:prstGeom prst="roundRect">
                <a:avLst>
                  <a:gd name="adj" fmla="val 2452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4875849" y="22981545"/>
            <a:ext cx="10890504" cy="1225868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6600" b="1" cap="small" dirty="0" smtClean="0"/>
              <a:t>References</a:t>
            </a:r>
            <a:endParaRPr lang="en-US" b="1" cap="small" dirty="0"/>
          </a:p>
        </p:txBody>
      </p:sp>
      <p:sp>
        <p:nvSpPr>
          <p:cNvPr id="23" name="TextBox 22"/>
          <p:cNvSpPr txBox="1"/>
          <p:nvPr/>
        </p:nvSpPr>
        <p:spPr>
          <a:xfrm>
            <a:off x="24843450" y="24398671"/>
            <a:ext cx="10898646" cy="3166824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J. Dean and S. </a:t>
            </a:r>
            <a:r>
              <a:rPr lang="en-US" sz="1800" dirty="0" err="1"/>
              <a:t>Ghemawat</a:t>
            </a:r>
            <a:r>
              <a:rPr lang="en-US" sz="1800" dirty="0"/>
              <a:t>, </a:t>
            </a:r>
            <a:r>
              <a:rPr lang="en-US" sz="1800" dirty="0" smtClean="0"/>
              <a:t>“</a:t>
            </a:r>
            <a:r>
              <a:rPr lang="en-US" sz="1800" dirty="0" err="1" smtClean="0"/>
              <a:t>Mapreduce</a:t>
            </a:r>
            <a:r>
              <a:rPr lang="en-US" sz="1800" dirty="0"/>
              <a:t>: Simplified </a:t>
            </a:r>
            <a:r>
              <a:rPr lang="en-US" sz="1800" dirty="0" err="1" smtClean="0"/>
              <a:t>DataProcessing</a:t>
            </a:r>
            <a:r>
              <a:rPr lang="en-US" sz="1800" dirty="0" smtClean="0"/>
              <a:t> </a:t>
            </a:r>
            <a:r>
              <a:rPr lang="en-US" sz="1800" dirty="0"/>
              <a:t>on Large Clusters,” </a:t>
            </a:r>
            <a:r>
              <a:rPr lang="en-US" sz="1800" i="1" dirty="0"/>
              <a:t>Communications of the </a:t>
            </a:r>
            <a:r>
              <a:rPr lang="en-US" sz="1800" i="1" dirty="0" err="1" smtClean="0"/>
              <a:t>ACM,vol</a:t>
            </a:r>
            <a:r>
              <a:rPr lang="en-US" sz="1800" dirty="0"/>
              <a:t>. 51, no. 1, pp. 107–113, 2008</a:t>
            </a:r>
            <a:r>
              <a:rPr lang="en-US" sz="1800" dirty="0" smtClean="0"/>
              <a:t>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I. </a:t>
            </a:r>
            <a:r>
              <a:rPr lang="en-US" sz="1800" dirty="0" err="1"/>
              <a:t>Stoica</a:t>
            </a:r>
            <a:r>
              <a:rPr lang="en-US" sz="1800" dirty="0"/>
              <a:t>, R. Morris, D. </a:t>
            </a:r>
            <a:r>
              <a:rPr lang="en-US" sz="1800" dirty="0" err="1"/>
              <a:t>Karger</a:t>
            </a:r>
            <a:r>
              <a:rPr lang="en-US" sz="1800" dirty="0"/>
              <a:t>, M. F. </a:t>
            </a:r>
            <a:r>
              <a:rPr lang="en-US" sz="1800" dirty="0" err="1"/>
              <a:t>Kaashoek</a:t>
            </a:r>
            <a:r>
              <a:rPr lang="en-US" sz="1800" dirty="0"/>
              <a:t>, </a:t>
            </a:r>
            <a:r>
              <a:rPr lang="en-US" sz="1800" dirty="0" smtClean="0"/>
              <a:t>and H</a:t>
            </a:r>
            <a:r>
              <a:rPr lang="en-US" sz="1800" dirty="0"/>
              <a:t>. </a:t>
            </a:r>
            <a:r>
              <a:rPr lang="en-US" sz="1800" dirty="0" err="1"/>
              <a:t>Balakrishnan</a:t>
            </a:r>
            <a:r>
              <a:rPr lang="en-US" sz="1800" dirty="0"/>
              <a:t>, “Chord: A Scalable Peer-to-Peer </a:t>
            </a:r>
            <a:r>
              <a:rPr lang="en-US" sz="1800" dirty="0" smtClean="0"/>
              <a:t>Lookup Service </a:t>
            </a:r>
            <a:r>
              <a:rPr lang="en-US" sz="1800" dirty="0"/>
              <a:t>for Internet Applications,” </a:t>
            </a:r>
            <a:r>
              <a:rPr lang="en-US" sz="1800" i="1" dirty="0"/>
              <a:t>SIGCOMM </a:t>
            </a:r>
            <a:r>
              <a:rPr lang="en-US" sz="1800" i="1" dirty="0" err="1" smtClean="0"/>
              <a:t>Comput</a:t>
            </a:r>
            <a:r>
              <a:rPr lang="en-US" sz="1800" i="1" dirty="0" smtClean="0"/>
              <a:t>. </a:t>
            </a:r>
            <a:r>
              <a:rPr lang="en-US" sz="1800" i="1" dirty="0" err="1" smtClean="0"/>
              <a:t>Commun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</a:t>
            </a:r>
            <a:r>
              <a:rPr lang="en-US" sz="1800" dirty="0"/>
              <a:t>. </a:t>
            </a:r>
            <a:r>
              <a:rPr lang="en-US" sz="1800" dirty="0" err="1"/>
              <a:t>Dabek</a:t>
            </a:r>
            <a:r>
              <a:rPr lang="en-US" sz="1800" dirty="0"/>
              <a:t>, M. F. </a:t>
            </a:r>
            <a:r>
              <a:rPr lang="en-US" sz="1800" dirty="0" err="1"/>
              <a:t>Kaashoek</a:t>
            </a:r>
            <a:r>
              <a:rPr lang="en-US" sz="1800" dirty="0"/>
              <a:t>, D. </a:t>
            </a:r>
            <a:r>
              <a:rPr lang="en-US" sz="1800" dirty="0" err="1"/>
              <a:t>Karger</a:t>
            </a:r>
            <a:r>
              <a:rPr lang="en-US" sz="1800" dirty="0"/>
              <a:t>, R. Morris, and I. </a:t>
            </a:r>
            <a:r>
              <a:rPr lang="en-US" sz="1800" dirty="0" err="1"/>
              <a:t>Stoica</a:t>
            </a:r>
            <a:r>
              <a:rPr lang="en-US" sz="1800" dirty="0" smtClean="0"/>
              <a:t>, “</a:t>
            </a:r>
            <a:r>
              <a:rPr lang="en-US" sz="1800" dirty="0"/>
              <a:t>Wide-Area Cooperative Storage with CFS,” </a:t>
            </a:r>
            <a:r>
              <a:rPr lang="en-US" sz="1800" i="1" dirty="0"/>
              <a:t>ACM </a:t>
            </a:r>
            <a:r>
              <a:rPr lang="en-US" sz="1800" i="1" dirty="0" smtClean="0"/>
              <a:t>SIGOPS Operating </a:t>
            </a:r>
            <a:r>
              <a:rPr lang="en-US" sz="1800" i="1" dirty="0"/>
              <a:t>Systems Review</a:t>
            </a:r>
            <a:r>
              <a:rPr lang="en-US" sz="1800" dirty="0"/>
              <a:t>, vol. 35, no. 5, pp. 202–215, 2001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K</a:t>
            </a:r>
            <a:r>
              <a:rPr lang="en-US" sz="1800" dirty="0"/>
              <a:t>. Lee, T. W. Choi, A. </a:t>
            </a:r>
            <a:r>
              <a:rPr lang="en-US" sz="1800" dirty="0" err="1"/>
              <a:t>Ganguly</a:t>
            </a:r>
            <a:r>
              <a:rPr lang="en-US" sz="1800" dirty="0"/>
              <a:t>, D. </a:t>
            </a:r>
            <a:r>
              <a:rPr lang="en-US" sz="1800" dirty="0" err="1"/>
              <a:t>Wolinsky</a:t>
            </a:r>
            <a:r>
              <a:rPr lang="en-US" sz="1800" dirty="0"/>
              <a:t>, P. Boykin, </a:t>
            </a:r>
            <a:r>
              <a:rPr lang="en-US" sz="1800" dirty="0" smtClean="0"/>
              <a:t>and R</a:t>
            </a:r>
            <a:r>
              <a:rPr lang="en-US" sz="1800" dirty="0"/>
              <a:t>. </a:t>
            </a:r>
            <a:r>
              <a:rPr lang="en-US" sz="1800" dirty="0" err="1"/>
              <a:t>Figueiredo</a:t>
            </a:r>
            <a:r>
              <a:rPr lang="en-US" sz="1800" dirty="0"/>
              <a:t>, “Parallel Processing Framework on a P2P System </a:t>
            </a:r>
            <a:r>
              <a:rPr lang="en-US" sz="1800" dirty="0" smtClean="0"/>
              <a:t>Using Map </a:t>
            </a:r>
            <a:r>
              <a:rPr lang="en-US" sz="1800" dirty="0"/>
              <a:t>and Reduce Primitives,” in Parallel and Distributed </a:t>
            </a:r>
            <a:r>
              <a:rPr lang="en-US" sz="1800" dirty="0" smtClean="0"/>
              <a:t>Processing Workshops and </a:t>
            </a:r>
            <a:r>
              <a:rPr lang="en-US" sz="1800" dirty="0" err="1"/>
              <a:t>Phd</a:t>
            </a:r>
            <a:r>
              <a:rPr lang="en-US" sz="1800" dirty="0"/>
              <a:t> Forum (IPDPSW), </a:t>
            </a:r>
            <a:r>
              <a:rPr lang="en-US" sz="1800" dirty="0" smtClean="0"/>
              <a:t>2011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785" y="11936429"/>
            <a:ext cx="6210300" cy="601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929" y="17956229"/>
            <a:ext cx="6276975" cy="6543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259" y="17895410"/>
            <a:ext cx="6286500" cy="64960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465779" y="24467820"/>
            <a:ext cx="5273273" cy="3268980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pPr algn="l"/>
            <a:r>
              <a:rPr lang="en-US" sz="2800" dirty="0"/>
              <a:t>The stager sends a map task for each </a:t>
            </a:r>
            <a:r>
              <a:rPr lang="en-US" sz="2800" dirty="0" smtClean="0"/>
              <a:t>key </a:t>
            </a:r>
            <a:r>
              <a:rPr lang="en-US" sz="2800" dirty="0"/>
              <a:t>in the </a:t>
            </a:r>
            <a:r>
              <a:rPr lang="en-US" sz="2800" dirty="0" err="1"/>
              <a:t>keyfile</a:t>
            </a:r>
            <a:r>
              <a:rPr lang="en-US" sz="2800" dirty="0"/>
              <a:t>. In </a:t>
            </a:r>
            <a:r>
              <a:rPr lang="en-US" sz="2800" dirty="0" smtClean="0"/>
              <a:t>larger networks</a:t>
            </a:r>
            <a:r>
              <a:rPr lang="en-US" sz="2800" dirty="0"/>
              <a:t>, this </a:t>
            </a:r>
            <a:r>
              <a:rPr lang="en-US" sz="2800" dirty="0" smtClean="0"/>
              <a:t>process is streamlined </a:t>
            </a:r>
            <a:r>
              <a:rPr lang="en-US" sz="2800" dirty="0"/>
              <a:t>by recursively bundling keys and </a:t>
            </a:r>
            <a:r>
              <a:rPr lang="en-US" sz="2800" dirty="0" smtClean="0"/>
              <a:t>sending them </a:t>
            </a:r>
            <a:r>
              <a:rPr lang="en-US" sz="2800" dirty="0"/>
              <a:t>to the best finger.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86856" y="24758903"/>
            <a:ext cx="5273273" cy="2792254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pPr algn="l"/>
            <a:r>
              <a:rPr lang="en-US" sz="2800" dirty="0" smtClean="0"/>
              <a:t>Results </a:t>
            </a:r>
            <a:r>
              <a:rPr lang="en-US" sz="2800" dirty="0"/>
              <a:t>are sent back via </a:t>
            </a:r>
            <a:r>
              <a:rPr lang="en-US" sz="2800" dirty="0" smtClean="0"/>
              <a:t>the Chord </a:t>
            </a:r>
            <a:r>
              <a:rPr lang="en-US" sz="2800" dirty="0"/>
              <a:t>overlay. If a node receives </a:t>
            </a:r>
            <a:r>
              <a:rPr lang="en-US" sz="2800" dirty="0" smtClean="0"/>
              <a:t>multiple results</a:t>
            </a:r>
            <a:r>
              <a:rPr lang="en-US" sz="2800" dirty="0"/>
              <a:t>, they are </a:t>
            </a:r>
            <a:r>
              <a:rPr lang="en-US" sz="2800" dirty="0" smtClean="0"/>
              <a:t>reduced </a:t>
            </a:r>
            <a:r>
              <a:rPr lang="en-US" sz="2800" dirty="0"/>
              <a:t>before being sent 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4860154" y="14305970"/>
                <a:ext cx="7781542" cy="2606671"/>
              </a:xfrm>
              <a:prstGeom prst="roundRect">
                <a:avLst/>
              </a:prstGeom>
              <a:solidFill>
                <a:srgbClr val="D3CBB6">
                  <a:alpha val="89804"/>
                </a:srgbClr>
              </a:solidFill>
            </p:spPr>
            <p:txBody>
              <a:bodyPr wrap="square" lIns="274320" tIns="182880" rIns="274320" bIns="182880" rtlCol="0">
                <a:spAutoFit/>
              </a:bodyPr>
              <a:lstStyle>
                <a:defPPr>
                  <a:defRPr lang="en-US"/>
                </a:defPPr>
                <a:lvl1pPr algn="just">
                  <a:defRPr sz="3600">
                    <a:latin typeface="Calibri" panose="020F0502020204030204" pitchFamily="34" charset="0"/>
                  </a:defRPr>
                </a:lvl1pPr>
              </a:lstStyle>
              <a:p>
                <a:r>
                  <a:rPr lang="en-US" sz="2000" dirty="0" smtClean="0"/>
                  <a:t>For a sufficiently large job, it was almost always preferable to distribute </a:t>
                </a:r>
                <a:r>
                  <a:rPr lang="en-US" sz="2000" dirty="0"/>
                  <a:t>it. When the job is too small, such as with the </a:t>
                </a:r>
                <a:r>
                  <a:rPr lang="en-US" sz="2000" dirty="0" smtClean="0"/>
                  <a:t>10</a:t>
                </a:r>
                <a:r>
                  <a:rPr lang="en-US" sz="2000" baseline="30000" dirty="0" smtClean="0"/>
                  <a:t>8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data </a:t>
                </a:r>
                <a:r>
                  <a:rPr lang="en-US" sz="2000" dirty="0" smtClean="0"/>
                  <a:t>set, our </a:t>
                </a:r>
                <a:r>
                  <a:rPr lang="en-US" sz="2000" dirty="0"/>
                  <a:t>runtime is dominated by the overhead. Our results are what we </a:t>
                </a:r>
                <a:r>
                  <a:rPr lang="en-US" sz="2000" dirty="0" smtClean="0"/>
                  <a:t>would expect </a:t>
                </a:r>
                <a:r>
                  <a:rPr lang="en-US" sz="2000" dirty="0"/>
                  <a:t>when overhead grows logarithmically to the number of workers</a:t>
                </a:r>
                <a:r>
                  <a:rPr lang="en-US" sz="2000" dirty="0" smtClean="0"/>
                  <a:t>.  Runtime is summarized by the following: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𝑏𝑎𝑠𝑒𝑅𝑢𝑛𝑡𝑖𝑚𝑒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𝑛𝑢𝑚𝑊𝑜𝑟𝑘𝑒𝑟𝑠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𝑜𝑣𝑒𝑟h𝑒𝑎𝑑𝐶𝑜𝑠𝑡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𝑛𝑢𝑚𝑊𝑜𝑟𝑘𝑒𝑟𝑠</m:t>
                    </m:r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154" y="14305970"/>
                <a:ext cx="7781542" cy="2606671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87108"/>
              </p:ext>
            </p:extLst>
          </p:nvPr>
        </p:nvGraphicFramePr>
        <p:xfrm>
          <a:off x="18928688" y="11535527"/>
          <a:ext cx="5479071" cy="5186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6357"/>
                <a:gridCol w="1826357"/>
                <a:gridCol w="1826357"/>
              </a:tblGrid>
              <a:tr h="100863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Churn Rate per second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Average</a:t>
                      </a:r>
                      <a:r>
                        <a:rPr lang="en-US" sz="3200" baseline="0" dirty="0" smtClean="0"/>
                        <a:t> runtime (s)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Speedup</a:t>
                      </a:r>
                      <a:r>
                        <a:rPr lang="en-US" sz="3200" baseline="0" dirty="0" smtClean="0"/>
                        <a:t> vs 0% Churn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0%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441.577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1.00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0.0025%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331.80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1.24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0.00775%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445.47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0.92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0.025%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431.86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0.95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329.20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1.25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05256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191.25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anose="020F0502020204030204" pitchFamily="34" charset="0"/>
                        </a:rPr>
                        <a:t>2.15</a:t>
                      </a:r>
                      <a:endParaRPr lang="en-US" sz="3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179746" y="16912641"/>
            <a:ext cx="5099743" cy="2451735"/>
          </a:xfrm>
          <a:prstGeom prst="roundRect">
            <a:avLst/>
          </a:prstGeom>
          <a:solidFill>
            <a:srgbClr val="D3CBB6">
              <a:alpha val="89804"/>
            </a:srgbClr>
          </a:solidFill>
        </p:spPr>
        <p:txBody>
          <a:bodyPr wrap="square" lIns="274320" tIns="182880" rIns="274320" bIns="182880" rtlCol="0">
            <a:spAutoFit/>
          </a:bodyPr>
          <a:lstStyle>
            <a:defPPr>
              <a:defRPr lang="en-US"/>
            </a:defPPr>
            <a:lvl1pPr algn="just"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sz="2000" dirty="0"/>
              <a:t> The results of calculating π by generating </a:t>
            </a:r>
            <a:r>
              <a:rPr lang="en-US" sz="2000" dirty="0"/>
              <a:t>10</a:t>
            </a:r>
            <a:r>
              <a:rPr lang="en-US" sz="2000" baseline="30000" dirty="0"/>
              <a:t>8 </a:t>
            </a:r>
            <a:r>
              <a:rPr lang="en-US" sz="2000" dirty="0" smtClean="0"/>
              <a:t>samples </a:t>
            </a:r>
            <a:r>
              <a:rPr lang="en-US" sz="2000" dirty="0" smtClean="0"/>
              <a:t>under churn</a:t>
            </a:r>
            <a:r>
              <a:rPr lang="en-US" sz="2000" dirty="0"/>
              <a:t>. Churn is the chance for each node to join or leave the </a:t>
            </a:r>
            <a:r>
              <a:rPr lang="en-US" sz="2000" dirty="0" smtClean="0"/>
              <a:t>network. The </a:t>
            </a:r>
            <a:r>
              <a:rPr lang="en-US" sz="2000" dirty="0"/>
              <a:t>large speedup is from joining nodes acquiring work </a:t>
            </a:r>
            <a:r>
              <a:rPr lang="en-US" sz="2000" dirty="0" smtClean="0"/>
              <a:t>during experimental </a:t>
            </a:r>
            <a:r>
              <a:rPr lang="en-US" sz="2000" dirty="0"/>
              <a:t>runtime.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70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10">
      <a:dk1>
        <a:sysClr val="windowText" lastClr="000000"/>
      </a:dk1>
      <a:lt1>
        <a:sysClr val="window" lastClr="FFFFFF"/>
      </a:lt1>
      <a:dk2>
        <a:srgbClr val="323232"/>
      </a:dk2>
      <a:lt2>
        <a:srgbClr val="EEEAE2"/>
      </a:lt2>
      <a:accent1>
        <a:srgbClr val="F07F09"/>
      </a:accent1>
      <a:accent2>
        <a:srgbClr val="D76371"/>
      </a:accent2>
      <a:accent3>
        <a:srgbClr val="89C3E5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517</TotalTime>
  <Words>638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Garamond</vt:lpstr>
      <vt:lpstr>Tunga</vt:lpstr>
      <vt:lpstr>Wingdings</vt:lpstr>
      <vt:lpstr>Angles</vt:lpstr>
      <vt:lpstr>MapReduce on a Chord Distributed Hash Table Andrew Rosen, Brendan Benshoof, Robert W. Harrison, and Anu G. Bourgeois Department of Computer Science – Georgia State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</dc:creator>
  <cp:lastModifiedBy>Andrew Rosen</cp:lastModifiedBy>
  <cp:revision>58</cp:revision>
  <dcterms:created xsi:type="dcterms:W3CDTF">2014-05-07T21:23:59Z</dcterms:created>
  <dcterms:modified xsi:type="dcterms:W3CDTF">2014-05-11T22:50:45Z</dcterms:modified>
</cp:coreProperties>
</file>