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PT Sans Narrow"/>
      <p:regular r:id="rId10"/>
      <p:bold r:id="rId11"/>
    </p:embeddedFont>
    <p:embeddedFont>
      <p:font typeface="Open Sans"/>
      <p:regular r:id="rId12"/>
      <p:bold r:id="rId13"/>
      <p:italic r:id="rId14"/>
      <p:boldItalic r:id="rId15"/>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TSansNarrow-bold.fntdata"/><Relationship Id="rId10" Type="http://schemas.openxmlformats.org/officeDocument/2006/relationships/font" Target="fonts/PTSansNarrow-regular.fntdata"/><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Instead of adding more slides I will just add notes that will be more or less the talking points and connections we should make between the product strategy and how it relates to the rest of the marketing plan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section will focus on how we want to continue and increase the partnerships that Instacart makes with grocery retailers.  </a:t>
            </a:r>
          </a:p>
          <a:p>
            <a:pPr rtl="0">
              <a:spcBef>
                <a:spcPts val="0"/>
              </a:spcBef>
              <a:buNone/>
            </a:pPr>
            <a:r>
              <a:rPr lang="en"/>
              <a:t>Here we should make connections to the competitive analysis and reinforce that partnership with multiple retailers is a superior way to create revenue.</a:t>
            </a:r>
          </a:p>
          <a:p>
            <a:pPr rtl="0">
              <a:spcBef>
                <a:spcPts val="0"/>
              </a:spcBef>
              <a:buNone/>
            </a:pPr>
            <a:r>
              <a:t/>
            </a:r>
            <a:endParaRPr/>
          </a:p>
          <a:p>
            <a:pPr>
              <a:spcBef>
                <a:spcPts val="0"/>
              </a:spcBef>
              <a:buNone/>
            </a:pPr>
            <a:r>
              <a:rPr lang="en"/>
              <a:t>Also the Porter’s 5C analysis comes in here as well.  The supplier and buyer power are both moderate which enforces the need for partnership with a retailer so that they are motivated for Instacart’s success in terms of supply and the encouragement of their customers to use Instacart.  Because the threat of new entrants is high, the partnerships are an important component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cxnSp>
        <p:nvCxnSpPr>
          <p:cNvPr id="9" name="Shape 9"/>
          <p:cNvCxnSpPr/>
          <p:nvPr/>
        </p:nvCxnSpPr>
        <p:spPr>
          <a:xfrm>
            <a:off x="7007735" y="3176887"/>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0" name="Shape 10"/>
          <p:cNvCxnSpPr/>
          <p:nvPr/>
        </p:nvCxnSpPr>
        <p:spPr>
          <a:xfrm>
            <a:off x="1575034" y="3158251"/>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1" name="Shape 11"/>
          <p:cNvGrpSpPr/>
          <p:nvPr/>
        </p:nvGrpSpPr>
        <p:grpSpPr>
          <a:xfrm>
            <a:off x="1004143" y="1022025"/>
            <a:ext cx="7136667" cy="152400"/>
            <a:chOff x="1346428" y="1011300"/>
            <a:chExt cx="6452100" cy="152400"/>
          </a:xfrm>
        </p:grpSpPr>
        <p:cxnSp>
          <p:nvCxnSpPr>
            <p:cNvPr id="12" name="Shape 12"/>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3" name="Shape 13"/>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4" name="Shape 14"/>
          <p:cNvGrpSpPr/>
          <p:nvPr/>
        </p:nvGrpSpPr>
        <p:grpSpPr>
          <a:xfrm>
            <a:off x="1004150" y="3969100"/>
            <a:ext cx="7136667" cy="152400"/>
            <a:chOff x="1346435" y="3969087"/>
            <a:chExt cx="6452100" cy="152400"/>
          </a:xfrm>
        </p:grpSpPr>
        <p:cxnSp>
          <p:nvCxnSpPr>
            <p:cNvPr id="15" name="Shape 15"/>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6" name="Shape 16"/>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7" name="Shape 17"/>
          <p:cNvSpPr txBox="1"/>
          <p:nvPr>
            <p:ph type="ctrTitle"/>
          </p:nvPr>
        </p:nvSpPr>
        <p:spPr>
          <a:xfrm>
            <a:off x="1004150" y="1751764"/>
            <a:ext cx="7136700" cy="1022399"/>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18" name="Shape 18"/>
          <p:cNvSpPr txBox="1"/>
          <p:nvPr>
            <p:ph idx="1" type="subTitle"/>
          </p:nvPr>
        </p:nvSpPr>
        <p:spPr>
          <a:xfrm>
            <a:off x="2137225" y="2850039"/>
            <a:ext cx="48704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4" name="Shape 54"/>
        <p:cNvGrpSpPr/>
        <p:nvPr/>
      </p:nvGrpSpPr>
      <p:grpSpPr>
        <a:xfrm>
          <a:off x="0" y="0"/>
          <a:ext cx="0" cy="0"/>
          <a:chOff x="0" y="0"/>
          <a:chExt cx="0" cy="0"/>
        </a:xfrm>
      </p:grpSpPr>
      <p:sp>
        <p:nvSpPr>
          <p:cNvPr id="55" name="Shape 55"/>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6" name="Shape 56"/>
          <p:cNvSpPr txBox="1"/>
          <p:nvPr>
            <p:ph type="title"/>
          </p:nvPr>
        </p:nvSpPr>
        <p:spPr>
          <a:xfrm>
            <a:off x="311700" y="1304850"/>
            <a:ext cx="8520599" cy="1538399"/>
          </a:xfrm>
          <a:prstGeom prst="rect">
            <a:avLst/>
          </a:prstGeom>
        </p:spPr>
        <p:txBody>
          <a:bodyPr anchorCtr="0" anchor="ctr" bIns="91425" lIns="91425" rIns="91425" tIns="91425"/>
          <a:lstStyle>
            <a:lvl1pPr algn="ctr">
              <a:spcBef>
                <a:spcPts val="0"/>
              </a:spcBef>
              <a:buClr>
                <a:schemeClr val="accent3"/>
              </a:buClr>
              <a:buSzPct val="100000"/>
              <a:defRPr sz="13000">
                <a:solidFill>
                  <a:schemeClr val="accent3"/>
                </a:solidFill>
              </a:defRPr>
            </a:lvl1pPr>
            <a:lvl2pPr algn="ctr">
              <a:spcBef>
                <a:spcPts val="0"/>
              </a:spcBef>
              <a:buClr>
                <a:schemeClr val="accent3"/>
              </a:buClr>
              <a:buSzPct val="100000"/>
              <a:defRPr sz="13000">
                <a:solidFill>
                  <a:schemeClr val="accent3"/>
                </a:solidFill>
              </a:defRPr>
            </a:lvl2pPr>
            <a:lvl3pPr algn="ctr">
              <a:spcBef>
                <a:spcPts val="0"/>
              </a:spcBef>
              <a:buClr>
                <a:schemeClr val="accent3"/>
              </a:buClr>
              <a:buSzPct val="100000"/>
              <a:defRPr sz="13000">
                <a:solidFill>
                  <a:schemeClr val="accent3"/>
                </a:solidFill>
              </a:defRPr>
            </a:lvl3pPr>
            <a:lvl4pPr algn="ctr">
              <a:spcBef>
                <a:spcPts val="0"/>
              </a:spcBef>
              <a:buClr>
                <a:schemeClr val="accent3"/>
              </a:buClr>
              <a:buSzPct val="100000"/>
              <a:defRPr sz="13000">
                <a:solidFill>
                  <a:schemeClr val="accent3"/>
                </a:solidFill>
              </a:defRPr>
            </a:lvl4pPr>
            <a:lvl5pPr algn="ctr">
              <a:spcBef>
                <a:spcPts val="0"/>
              </a:spcBef>
              <a:buClr>
                <a:schemeClr val="accent3"/>
              </a:buClr>
              <a:buSzPct val="100000"/>
              <a:defRPr sz="13000">
                <a:solidFill>
                  <a:schemeClr val="accent3"/>
                </a:solidFill>
              </a:defRPr>
            </a:lvl5pPr>
            <a:lvl6pPr algn="ctr">
              <a:spcBef>
                <a:spcPts val="0"/>
              </a:spcBef>
              <a:buClr>
                <a:schemeClr val="accent3"/>
              </a:buClr>
              <a:buSzPct val="100000"/>
              <a:defRPr sz="13000">
                <a:solidFill>
                  <a:schemeClr val="accent3"/>
                </a:solidFill>
              </a:defRPr>
            </a:lvl6pPr>
            <a:lvl7pPr algn="ctr">
              <a:spcBef>
                <a:spcPts val="0"/>
              </a:spcBef>
              <a:buClr>
                <a:schemeClr val="accent3"/>
              </a:buClr>
              <a:buSzPct val="100000"/>
              <a:defRPr sz="13000">
                <a:solidFill>
                  <a:schemeClr val="accent3"/>
                </a:solidFill>
              </a:defRPr>
            </a:lvl7pPr>
            <a:lvl8pPr algn="ctr">
              <a:spcBef>
                <a:spcPts val="0"/>
              </a:spcBef>
              <a:buClr>
                <a:schemeClr val="accent3"/>
              </a:buClr>
              <a:buSzPct val="100000"/>
              <a:defRPr sz="13000">
                <a:solidFill>
                  <a:schemeClr val="accent3"/>
                </a:solidFill>
              </a:defRPr>
            </a:lvl8pPr>
            <a:lvl9pPr algn="ctr">
              <a:spcBef>
                <a:spcPts val="0"/>
              </a:spcBef>
              <a:buClr>
                <a:schemeClr val="accent3"/>
              </a:buClr>
              <a:buSzPct val="100000"/>
              <a:defRPr sz="13000">
                <a:solidFill>
                  <a:schemeClr val="accent3"/>
                </a:solidFill>
              </a:defRPr>
            </a:lvl9pPr>
          </a:lstStyle>
          <a:p/>
        </p:txBody>
      </p:sp>
      <p:sp>
        <p:nvSpPr>
          <p:cNvPr id="57" name="Shape 57"/>
          <p:cNvSpPr txBox="1"/>
          <p:nvPr>
            <p:ph idx="1" type="body"/>
          </p:nvPr>
        </p:nvSpPr>
        <p:spPr>
          <a:xfrm>
            <a:off x="311700" y="29956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20" name="Shape 20"/>
        <p:cNvGrpSpPr/>
        <p:nvPr/>
      </p:nvGrpSpPr>
      <p:grpSpPr>
        <a:xfrm>
          <a:off x="0" y="0"/>
          <a:ext cx="0" cy="0"/>
          <a:chOff x="0" y="0"/>
          <a:chExt cx="0" cy="0"/>
        </a:xfrm>
      </p:grpSpPr>
      <p:sp>
        <p:nvSpPr>
          <p:cNvPr id="21" name="Shape 21"/>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22" name="Shape 22"/>
          <p:cNvSpPr txBox="1"/>
          <p:nvPr>
            <p:ph type="title"/>
          </p:nvPr>
        </p:nvSpPr>
        <p:spPr>
          <a:xfrm>
            <a:off x="311700" y="814800"/>
            <a:ext cx="8571300" cy="9420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4" name="Shape 24"/>
        <p:cNvGrpSpPr/>
        <p:nvPr/>
      </p:nvGrpSpPr>
      <p:grpSpPr>
        <a:xfrm>
          <a:off x="0" y="0"/>
          <a:ext cx="0" cy="0"/>
          <a:chOff x="0" y="0"/>
          <a:chExt cx="0" cy="0"/>
        </a:xfrm>
      </p:grpSpPr>
      <p:sp>
        <p:nvSpPr>
          <p:cNvPr id="25" name="Shape 25"/>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26" name="Shape 26"/>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311700" y="1266325"/>
            <a:ext cx="8520599" cy="3302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 type="body"/>
          </p:nvPr>
        </p:nvSpPr>
        <p:spPr>
          <a:xfrm>
            <a:off x="311700" y="1266175"/>
            <a:ext cx="3999899" cy="33027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2" name="Shape 32"/>
          <p:cNvSpPr txBox="1"/>
          <p:nvPr>
            <p:ph idx="2" type="body"/>
          </p:nvPr>
        </p:nvSpPr>
        <p:spPr>
          <a:xfrm>
            <a:off x="4832400" y="1266175"/>
            <a:ext cx="3999899" cy="33027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 name="Shape 3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9" name="Shape 3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490250" y="526350"/>
            <a:ext cx="5613599" cy="4090800"/>
          </a:xfrm>
          <a:prstGeom prst="rect">
            <a:avLst/>
          </a:prstGeom>
        </p:spPr>
        <p:txBody>
          <a:bodyPr anchorCtr="0" anchor="ctr" bIns="91425" lIns="91425" rIns="91425" tIns="91425"/>
          <a:lstStyle>
            <a:lvl1pPr>
              <a:spcBef>
                <a:spcPts val="0"/>
              </a:spcBef>
              <a:buClr>
                <a:schemeClr val="dk2"/>
              </a:buClr>
              <a:buSzPct val="100000"/>
              <a:defRPr b="0" sz="5400">
                <a:solidFill>
                  <a:schemeClr val="dk2"/>
                </a:solidFill>
              </a:defRPr>
            </a:lvl1pPr>
            <a:lvl2pPr>
              <a:spcBef>
                <a:spcPts val="0"/>
              </a:spcBef>
              <a:buClr>
                <a:schemeClr val="dk2"/>
              </a:buClr>
              <a:buSzPct val="100000"/>
              <a:defRPr b="0" sz="5400">
                <a:solidFill>
                  <a:schemeClr val="dk2"/>
                </a:solidFill>
              </a:defRPr>
            </a:lvl2pPr>
            <a:lvl3pPr>
              <a:spcBef>
                <a:spcPts val="0"/>
              </a:spcBef>
              <a:buClr>
                <a:schemeClr val="dk2"/>
              </a:buClr>
              <a:buSzPct val="100000"/>
              <a:defRPr b="0" sz="5400">
                <a:solidFill>
                  <a:schemeClr val="dk2"/>
                </a:solidFill>
              </a:defRPr>
            </a:lvl3pPr>
            <a:lvl4pPr>
              <a:spcBef>
                <a:spcPts val="0"/>
              </a:spcBef>
              <a:buClr>
                <a:schemeClr val="dk2"/>
              </a:buClr>
              <a:buSzPct val="100000"/>
              <a:defRPr b="0" sz="5400">
                <a:solidFill>
                  <a:schemeClr val="dk2"/>
                </a:solidFill>
              </a:defRPr>
            </a:lvl4pPr>
            <a:lvl5pPr>
              <a:spcBef>
                <a:spcPts val="0"/>
              </a:spcBef>
              <a:buClr>
                <a:schemeClr val="dk2"/>
              </a:buClr>
              <a:buSzPct val="100000"/>
              <a:defRPr b="0" sz="5400">
                <a:solidFill>
                  <a:schemeClr val="dk2"/>
                </a:solidFill>
              </a:defRPr>
            </a:lvl5pPr>
            <a:lvl6pPr>
              <a:spcBef>
                <a:spcPts val="0"/>
              </a:spcBef>
              <a:buClr>
                <a:schemeClr val="dk2"/>
              </a:buClr>
              <a:buSzPct val="100000"/>
              <a:defRPr b="0" sz="5400">
                <a:solidFill>
                  <a:schemeClr val="dk2"/>
                </a:solidFill>
              </a:defRPr>
            </a:lvl6pPr>
            <a:lvl7pPr>
              <a:spcBef>
                <a:spcPts val="0"/>
              </a:spcBef>
              <a:buClr>
                <a:schemeClr val="dk2"/>
              </a:buClr>
              <a:buSzPct val="100000"/>
              <a:defRPr b="0" sz="5400">
                <a:solidFill>
                  <a:schemeClr val="dk2"/>
                </a:solidFill>
              </a:defRPr>
            </a:lvl7pPr>
            <a:lvl8pPr>
              <a:spcBef>
                <a:spcPts val="0"/>
              </a:spcBef>
              <a:buClr>
                <a:schemeClr val="dk2"/>
              </a:buClr>
              <a:buSzPct val="100000"/>
              <a:defRPr b="0" sz="5400">
                <a:solidFill>
                  <a:schemeClr val="dk2"/>
                </a:solidFill>
              </a:defRPr>
            </a:lvl8pPr>
            <a:lvl9pPr>
              <a:spcBef>
                <a:spcPts val="0"/>
              </a:spcBef>
              <a:buClr>
                <a:schemeClr val="dk2"/>
              </a:buClr>
              <a:buSzPct val="100000"/>
              <a:defRPr b="0" sz="5400">
                <a:solidFill>
                  <a:schemeClr val="dk2"/>
                </a:solidFill>
              </a:defRPr>
            </a:lvl9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4" name="Shape 44"/>
        <p:cNvGrpSpPr/>
        <p:nvPr/>
      </p:nvGrpSpPr>
      <p:grpSpPr>
        <a:xfrm>
          <a:off x="0" y="0"/>
          <a:ext cx="0" cy="0"/>
          <a:chOff x="0" y="0"/>
          <a:chExt cx="0" cy="0"/>
        </a:xfrm>
      </p:grpSpPr>
      <p:sp>
        <p:nvSpPr>
          <p:cNvPr id="45" name="Shape 45"/>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cxnSp>
        <p:nvCxnSpPr>
          <p:cNvPr id="46" name="Shape 4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7" name="Shape 47"/>
          <p:cNvSpPr txBox="1"/>
          <p:nvPr>
            <p:ph type="title"/>
          </p:nvPr>
        </p:nvSpPr>
        <p:spPr>
          <a:xfrm>
            <a:off x="265500" y="1039675"/>
            <a:ext cx="4045199" cy="16758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8" name="Shape 48"/>
          <p:cNvSpPr txBox="1"/>
          <p:nvPr>
            <p:ph idx="1" type="subTitle"/>
          </p:nvPr>
        </p:nvSpPr>
        <p:spPr>
          <a:xfrm>
            <a:off x="265500" y="27268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311700" y="42307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707399"/>
          </a:xfrm>
          <a:prstGeom prst="rect">
            <a:avLst/>
          </a:prstGeom>
          <a:noFill/>
          <a:ln>
            <a:noFill/>
          </a:ln>
        </p:spPr>
        <p:txBody>
          <a:bodyPr anchorCtr="0" anchor="t" bIns="91425" lIns="91425" rIns="91425" tIns="91425"/>
          <a:lstStyle>
            <a:lvl1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6" name="Shape 6"/>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subTitle"/>
          </p:nvPr>
        </p:nvSpPr>
        <p:spPr>
          <a:xfrm>
            <a:off x="2137225" y="2850039"/>
            <a:ext cx="4870499" cy="792600"/>
          </a:xfrm>
          <a:prstGeom prst="rect">
            <a:avLst/>
          </a:prstGeom>
        </p:spPr>
        <p:txBody>
          <a:bodyPr anchorCtr="0" anchor="t" bIns="91425" lIns="91425" rIns="91425" tIns="91425">
            <a:noAutofit/>
          </a:bodyPr>
          <a:lstStyle/>
          <a:p>
            <a:pPr>
              <a:spcBef>
                <a:spcPts val="0"/>
              </a:spcBef>
              <a:buNone/>
            </a:pPr>
            <a:r>
              <a:rPr lang="en" sz="1800"/>
              <a:t>By:   Andrew Lopes, Brendan Bousquet, Fanyou Meng, Jenna Cronin, Justin Larguinho, Tyler Giunta</a:t>
            </a:r>
          </a:p>
        </p:txBody>
      </p:sp>
      <p:pic>
        <p:nvPicPr>
          <p:cNvPr id="66" name="Shape 66"/>
          <p:cNvPicPr preferRelativeResize="0"/>
          <p:nvPr/>
        </p:nvPicPr>
        <p:blipFill>
          <a:blip r:embed="rId3">
            <a:alphaModFix/>
          </a:blip>
          <a:stretch>
            <a:fillRect/>
          </a:stretch>
        </p:blipFill>
        <p:spPr>
          <a:xfrm>
            <a:off x="1885287" y="1247350"/>
            <a:ext cx="5373421" cy="157139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Product Strategy	</a:t>
            </a:r>
          </a:p>
        </p:txBody>
      </p:sp>
      <p:sp>
        <p:nvSpPr>
          <p:cNvPr id="72" name="Shape 72"/>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lnSpc>
                <a:spcPct val="150000"/>
              </a:lnSpc>
              <a:spcBef>
                <a:spcPts val="0"/>
              </a:spcBef>
              <a:buNone/>
            </a:pPr>
            <a:r>
              <a:rPr lang="en"/>
              <a:t>Recent revenue strategy shift</a:t>
            </a:r>
          </a:p>
          <a:p>
            <a:pPr indent="-228600" lvl="0" marL="914400" rtl="0">
              <a:lnSpc>
                <a:spcPct val="150000"/>
              </a:lnSpc>
              <a:spcBef>
                <a:spcPts val="0"/>
              </a:spcBef>
            </a:pPr>
            <a:r>
              <a:rPr lang="en"/>
              <a:t>Focus efforts on contracting with retailers</a:t>
            </a:r>
          </a:p>
          <a:p>
            <a:pPr indent="-228600" lvl="0" marL="914400" rtl="0">
              <a:lnSpc>
                <a:spcPct val="150000"/>
              </a:lnSpc>
              <a:spcBef>
                <a:spcPts val="0"/>
              </a:spcBef>
            </a:pPr>
            <a:r>
              <a:rPr lang="en"/>
              <a:t>Contracts with large retailers would ease expansion into new areas</a:t>
            </a:r>
          </a:p>
          <a:p>
            <a:pPr indent="-228600" lvl="0" marL="914400">
              <a:lnSpc>
                <a:spcPct val="150000"/>
              </a:lnSpc>
              <a:spcBef>
                <a:spcPts val="0"/>
              </a:spcBef>
            </a:pPr>
            <a:r>
              <a:rPr lang="en"/>
              <a:t>Revenue becomes more predictable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Product Strategy</a:t>
            </a:r>
          </a:p>
        </p:txBody>
      </p:sp>
      <p:sp>
        <p:nvSpPr>
          <p:cNvPr id="78" name="Shape 78"/>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spcBef>
                <a:spcPts val="0"/>
              </a:spcBef>
              <a:buNone/>
            </a:pPr>
            <a:r>
              <a:rPr lang="en"/>
              <a:t>Communication</a:t>
            </a:r>
          </a:p>
          <a:p>
            <a:pPr indent="-228600" lvl="0" marL="914400" rtl="0">
              <a:lnSpc>
                <a:spcPct val="150000"/>
              </a:lnSpc>
              <a:spcBef>
                <a:spcPts val="0"/>
              </a:spcBef>
            </a:pPr>
            <a:r>
              <a:rPr lang="en"/>
              <a:t>Two way between customer and shopper</a:t>
            </a:r>
          </a:p>
          <a:p>
            <a:pPr indent="-228600" lvl="0" marL="914400" rtl="0">
              <a:lnSpc>
                <a:spcPct val="150000"/>
              </a:lnSpc>
              <a:spcBef>
                <a:spcPts val="0"/>
              </a:spcBef>
            </a:pPr>
            <a:r>
              <a:rPr lang="en"/>
              <a:t>Lessen the amount of unsatisfied customers for reasons such as</a:t>
            </a:r>
          </a:p>
          <a:p>
            <a:pPr indent="-228600" lvl="1" marL="1371600" rtl="0">
              <a:lnSpc>
                <a:spcPct val="150000"/>
              </a:lnSpc>
              <a:spcBef>
                <a:spcPts val="0"/>
              </a:spcBef>
            </a:pPr>
            <a:r>
              <a:rPr lang="en"/>
              <a:t>Receiving incorrect items</a:t>
            </a:r>
          </a:p>
          <a:p>
            <a:pPr indent="-228600" lvl="1" marL="1371600" rtl="0">
              <a:lnSpc>
                <a:spcPct val="150000"/>
              </a:lnSpc>
              <a:spcBef>
                <a:spcPts val="0"/>
              </a:spcBef>
            </a:pPr>
            <a:r>
              <a:rPr lang="en"/>
              <a:t>Not receiving unavailable items</a:t>
            </a:r>
          </a:p>
          <a:p>
            <a:pPr indent="-228600" lvl="1" marL="1371600">
              <a:lnSpc>
                <a:spcPct val="150000"/>
              </a:lnSpc>
              <a:spcBef>
                <a:spcPts val="0"/>
              </a:spcBef>
            </a:pPr>
            <a:r>
              <a:rPr lang="en"/>
              <a:t>Low quality produce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Product Strategy</a:t>
            </a:r>
          </a:p>
        </p:txBody>
      </p:sp>
      <p:sp>
        <p:nvSpPr>
          <p:cNvPr id="84" name="Shape 84"/>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lnSpc>
                <a:spcPct val="150000"/>
              </a:lnSpc>
              <a:spcBef>
                <a:spcPts val="0"/>
              </a:spcBef>
              <a:buNone/>
            </a:pPr>
            <a:r>
              <a:rPr lang="en"/>
              <a:t>Bonuses</a:t>
            </a:r>
          </a:p>
          <a:p>
            <a:pPr indent="-228600" lvl="0" marL="914400" rtl="0">
              <a:lnSpc>
                <a:spcPct val="150000"/>
              </a:lnSpc>
              <a:spcBef>
                <a:spcPts val="0"/>
              </a:spcBef>
            </a:pPr>
            <a:r>
              <a:rPr lang="en"/>
              <a:t>Given to shoppers that exceed standards</a:t>
            </a:r>
          </a:p>
          <a:p>
            <a:pPr indent="-228600" lvl="1" marL="1371600" rtl="0">
              <a:lnSpc>
                <a:spcPct val="150000"/>
              </a:lnSpc>
              <a:spcBef>
                <a:spcPts val="0"/>
              </a:spcBef>
            </a:pPr>
            <a:r>
              <a:rPr lang="en"/>
              <a:t>positive feedback from customers</a:t>
            </a:r>
          </a:p>
          <a:p>
            <a:pPr indent="-228600" lvl="1" marL="1371600" rtl="0">
              <a:lnSpc>
                <a:spcPct val="150000"/>
              </a:lnSpc>
              <a:spcBef>
                <a:spcPts val="0"/>
              </a:spcBef>
            </a:pPr>
            <a:r>
              <a:rPr lang="en"/>
              <a:t>meet/exceed minimum number of deliveries</a:t>
            </a:r>
          </a:p>
          <a:p>
            <a:pPr indent="-228600" lvl="1" marL="1371600" rtl="0">
              <a:lnSpc>
                <a:spcPct val="150000"/>
              </a:lnSpc>
              <a:spcBef>
                <a:spcPts val="0"/>
              </a:spcBef>
            </a:pPr>
            <a:r>
              <a:rPr lang="en"/>
              <a:t>evaluated monthly</a:t>
            </a:r>
          </a:p>
          <a:p>
            <a:pPr indent="-228600" lvl="0" marL="914400" rtl="0">
              <a:lnSpc>
                <a:spcPct val="150000"/>
              </a:lnSpc>
              <a:spcBef>
                <a:spcPts val="0"/>
              </a:spcBef>
            </a:pPr>
            <a:r>
              <a:rPr lang="en"/>
              <a:t>Positive image of Instacart employment to public</a:t>
            </a:r>
          </a:p>
          <a:p>
            <a:pPr indent="-228600" lvl="0" marL="914400" rtl="0">
              <a:lnSpc>
                <a:spcPct val="150000"/>
              </a:lnSpc>
              <a:spcBef>
                <a:spcPts val="0"/>
              </a:spcBef>
            </a:pPr>
            <a:r>
              <a:rPr lang="en"/>
              <a:t>Entice more people to become shoppers</a:t>
            </a:r>
          </a:p>
          <a:p>
            <a:pPr indent="-228600" lvl="1" marL="1371600" rtl="0">
              <a:lnSpc>
                <a:spcPct val="150000"/>
              </a:lnSpc>
              <a:spcBef>
                <a:spcPts val="0"/>
              </a:spcBef>
            </a:pPr>
            <a:r>
              <a:rPr lang="en"/>
              <a:t>more shoppers facilitates expansion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Product Strategy</a:t>
            </a:r>
          </a:p>
        </p:txBody>
      </p:sp>
      <p:sp>
        <p:nvSpPr>
          <p:cNvPr id="90" name="Shape 90"/>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lnSpc>
                <a:spcPct val="150000"/>
              </a:lnSpc>
              <a:spcBef>
                <a:spcPts val="0"/>
              </a:spcBef>
              <a:buNone/>
            </a:pPr>
            <a:r>
              <a:rPr lang="en"/>
              <a:t>Expansion</a:t>
            </a:r>
          </a:p>
          <a:p>
            <a:pPr indent="-228600" lvl="0" marL="914400" rtl="0">
              <a:lnSpc>
                <a:spcPct val="150000"/>
              </a:lnSpc>
              <a:spcBef>
                <a:spcPts val="0"/>
              </a:spcBef>
            </a:pPr>
            <a:r>
              <a:rPr lang="en"/>
              <a:t>Currently only operate in 18 states</a:t>
            </a:r>
          </a:p>
          <a:p>
            <a:pPr indent="-228600" lvl="0" marL="914400" rtl="0">
              <a:lnSpc>
                <a:spcPct val="150000"/>
              </a:lnSpc>
              <a:spcBef>
                <a:spcPts val="0"/>
              </a:spcBef>
            </a:pPr>
            <a:r>
              <a:rPr lang="en"/>
              <a:t>Goal set at 3 new states and 20 new cities per year</a:t>
            </a:r>
          </a:p>
          <a:p>
            <a:pPr indent="-228600" lvl="0" marL="914400">
              <a:lnSpc>
                <a:spcPct val="150000"/>
              </a:lnSpc>
              <a:spcBef>
                <a:spcPts val="0"/>
              </a:spcBef>
            </a:pPr>
            <a:r>
              <a:rPr lang="en"/>
              <a:t>Areas of expansion may be determined by retailer contracts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