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64" r:id="rId3"/>
    <p:sldId id="258" r:id="rId4"/>
    <p:sldId id="281" r:id="rId5"/>
    <p:sldId id="275" r:id="rId6"/>
    <p:sldId id="287" r:id="rId7"/>
    <p:sldId id="285" r:id="rId8"/>
    <p:sldId id="284" r:id="rId9"/>
    <p:sldId id="283" r:id="rId10"/>
    <p:sldId id="274" r:id="rId11"/>
    <p:sldId id="276" r:id="rId12"/>
    <p:sldId id="268" r:id="rId13"/>
    <p:sldId id="279" r:id="rId14"/>
    <p:sldId id="272" r:id="rId15"/>
    <p:sldId id="289" r:id="rId16"/>
    <p:sldId id="288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24486C"/>
    <a:srgbClr val="336699"/>
    <a:srgbClr val="907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04" autoAdjust="0"/>
  </p:normalViewPr>
  <p:slideViewPr>
    <p:cSldViewPr>
      <p:cViewPr varScale="1">
        <p:scale>
          <a:sx n="66" d="100"/>
          <a:sy n="66" d="100"/>
        </p:scale>
        <p:origin x="48" y="11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6350"/>
            <a:ext cx="12187767" cy="6851650"/>
            <a:chOff x="0" y="4"/>
            <a:chExt cx="5758" cy="4316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16" name="Freeform 4"/>
              <p:cNvSpPr>
                <a:spLocks/>
              </p:cNvSpPr>
              <p:nvPr/>
            </p:nvSpPr>
            <p:spPr bwMode="hidden">
              <a:xfrm>
                <a:off x="558" y="1161"/>
                <a:ext cx="5200" cy="3159"/>
              </a:xfrm>
              <a:custGeom>
                <a:avLst/>
                <a:gdLst>
                  <a:gd name="T0" fmla="*/ 0 w 5184"/>
                  <a:gd name="T1" fmla="*/ 3159 h 3159"/>
                  <a:gd name="T2" fmla="*/ 5428 w 5184"/>
                  <a:gd name="T3" fmla="*/ 3159 h 3159"/>
                  <a:gd name="T4" fmla="*/ 5428 w 5184"/>
                  <a:gd name="T5" fmla="*/ 0 h 3159"/>
                  <a:gd name="T6" fmla="*/ 0 w 5184"/>
                  <a:gd name="T7" fmla="*/ 0 h 3159"/>
                  <a:gd name="T8" fmla="*/ 0 w 5184"/>
                  <a:gd name="T9" fmla="*/ 3159 h 3159"/>
                  <a:gd name="T10" fmla="*/ 0 w 5184"/>
                  <a:gd name="T11" fmla="*/ 3159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hidden">
              <a:xfrm>
                <a:off x="0" y="1161"/>
                <a:ext cx="558" cy="3159"/>
              </a:xfrm>
              <a:custGeom>
                <a:avLst/>
                <a:gdLst>
                  <a:gd name="T0" fmla="*/ 0 w 556"/>
                  <a:gd name="T1" fmla="*/ 0 h 3159"/>
                  <a:gd name="T2" fmla="*/ 0 w 556"/>
                  <a:gd name="T3" fmla="*/ 3159 h 3159"/>
                  <a:gd name="T4" fmla="*/ 586 w 556"/>
                  <a:gd name="T5" fmla="*/ 3159 h 3159"/>
                  <a:gd name="T6" fmla="*/ 586 w 556"/>
                  <a:gd name="T7" fmla="*/ 0 h 3159"/>
                  <a:gd name="T8" fmla="*/ 0 w 556"/>
                  <a:gd name="T9" fmla="*/ 0 h 3159"/>
                  <a:gd name="T10" fmla="*/ 0 w 556"/>
                  <a:gd name="T11" fmla="*/ 0 h 31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6" name="Freeform 6"/>
            <p:cNvSpPr>
              <a:spLocks/>
            </p:cNvSpPr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ltGray">
            <a:xfrm>
              <a:off x="767" y="1155"/>
              <a:ext cx="252" cy="12"/>
            </a:xfrm>
            <a:custGeom>
              <a:avLst/>
              <a:gdLst>
                <a:gd name="T0" fmla="*/ 266 w 251"/>
                <a:gd name="T1" fmla="*/ 0 h 12"/>
                <a:gd name="T2" fmla="*/ 0 w 251"/>
                <a:gd name="T3" fmla="*/ 0 h 12"/>
                <a:gd name="T4" fmla="*/ 0 w 251"/>
                <a:gd name="T5" fmla="*/ 12 h 12"/>
                <a:gd name="T6" fmla="*/ 266 w 251"/>
                <a:gd name="T7" fmla="*/ 12 h 12"/>
                <a:gd name="T8" fmla="*/ 266 w 251"/>
                <a:gd name="T9" fmla="*/ 0 h 12"/>
                <a:gd name="T10" fmla="*/ 266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ltGray">
            <a:xfrm>
              <a:off x="0" y="1155"/>
              <a:ext cx="351" cy="12"/>
            </a:xfrm>
            <a:custGeom>
              <a:avLst/>
              <a:gdLst>
                <a:gd name="T0" fmla="*/ 0 w 251"/>
                <a:gd name="T1" fmla="*/ 0 h 12"/>
                <a:gd name="T2" fmla="*/ 0 w 251"/>
                <a:gd name="T3" fmla="*/ 12 h 12"/>
                <a:gd name="T4" fmla="*/ 38430 w 251"/>
                <a:gd name="T5" fmla="*/ 12 h 12"/>
                <a:gd name="T6" fmla="*/ 38430 w 251"/>
                <a:gd name="T7" fmla="*/ 0 h 12"/>
                <a:gd name="T8" fmla="*/ 0 w 251"/>
                <a:gd name="T9" fmla="*/ 0 h 12"/>
                <a:gd name="T10" fmla="*/ 0 w 251"/>
                <a:gd name="T11" fmla="*/ 0 h 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10" name="Freeform 10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" name="Freeform 11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" name="Freeform 12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953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953 w 4724"/>
                  <a:gd name="T7" fmla="*/ 12 h 12"/>
                  <a:gd name="T8" fmla="*/ 4953 w 4724"/>
                  <a:gd name="T9" fmla="*/ 0 h 12"/>
                  <a:gd name="T10" fmla="*/ 4953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" name="Freeform 13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" name="Freeform 14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10608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422400" y="1997076"/>
            <a:ext cx="94488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0609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22400" y="3886200"/>
            <a:ext cx="8534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9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81D62-F355-4919-8001-23F823AF70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29299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37AA9-7D5F-4D7D-A2A7-087ACA5825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5948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6200" y="304800"/>
            <a:ext cx="25146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2400" y="304800"/>
            <a:ext cx="73406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6D819-B3CA-4126-A3B3-A5BDFC416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59889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A80FA-30CC-4CE4-9723-C8A985F131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35593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E6BA9-4B9B-4E63-A503-411005439F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46552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981200"/>
            <a:ext cx="492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5F634-1283-4CBD-AD5C-FA71BD0FD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93908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634E8-CFEB-4CB3-B7AD-61DFD3D02B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37055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B1502-B1FE-47FB-8931-892F5A4A8D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8256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23652-9EFD-46C0-9E59-F66A9EBC4C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77053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D6E34-25BB-4A8D-A9B1-0F74589CAE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89934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C6670-6047-4544-BCEA-06B389B1DA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41945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6350"/>
            <a:ext cx="12187767" cy="6851650"/>
            <a:chOff x="0" y="4"/>
            <a:chExt cx="5758" cy="4316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558" y="1161"/>
              <a:ext cx="5200" cy="3159"/>
            </a:xfrm>
            <a:custGeom>
              <a:avLst/>
              <a:gdLst>
                <a:gd name="T0" fmla="*/ 0 w 5184"/>
                <a:gd name="T1" fmla="*/ 3159 h 3159"/>
                <a:gd name="T2" fmla="*/ 5428 w 5184"/>
                <a:gd name="T3" fmla="*/ 3159 h 3159"/>
                <a:gd name="T4" fmla="*/ 5428 w 5184"/>
                <a:gd name="T5" fmla="*/ 0 h 3159"/>
                <a:gd name="T6" fmla="*/ 0 w 5184"/>
                <a:gd name="T7" fmla="*/ 0 h 3159"/>
                <a:gd name="T8" fmla="*/ 0 w 5184"/>
                <a:gd name="T9" fmla="*/ 3159 h 3159"/>
                <a:gd name="T10" fmla="*/ 0 w 5184"/>
                <a:gd name="T11" fmla="*/ 3159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1161"/>
              <a:ext cx="558" cy="3159"/>
            </a:xfrm>
            <a:custGeom>
              <a:avLst/>
              <a:gdLst>
                <a:gd name="T0" fmla="*/ 0 w 556"/>
                <a:gd name="T1" fmla="*/ 0 h 3159"/>
                <a:gd name="T2" fmla="*/ 0 w 556"/>
                <a:gd name="T3" fmla="*/ 3159 h 3159"/>
                <a:gd name="T4" fmla="*/ 586 w 556"/>
                <a:gd name="T5" fmla="*/ 3159 h 3159"/>
                <a:gd name="T6" fmla="*/ 586 w 556"/>
                <a:gd name="T7" fmla="*/ 0 h 3159"/>
                <a:gd name="T8" fmla="*/ 0 w 556"/>
                <a:gd name="T9" fmla="*/ 0 h 3159"/>
                <a:gd name="T10" fmla="*/ 0 w 556"/>
                <a:gd name="T11" fmla="*/ 0 h 3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/>
              <p:cNvSpPr>
                <a:spLocks/>
              </p:cNvSpPr>
              <p:nvPr/>
            </p:nvSpPr>
            <p:spPr bwMode="ltGray">
              <a:xfrm>
                <a:off x="552" y="4"/>
                <a:ext cx="12" cy="695"/>
              </a:xfrm>
              <a:custGeom>
                <a:avLst/>
                <a:gdLst>
                  <a:gd name="T0" fmla="*/ 12 w 12"/>
                  <a:gd name="T1" fmla="*/ 0 h 695"/>
                  <a:gd name="T2" fmla="*/ 0 w 12"/>
                  <a:gd name="T3" fmla="*/ 0 h 695"/>
                  <a:gd name="T4" fmla="*/ 0 w 12"/>
                  <a:gd name="T5" fmla="*/ 695 h 695"/>
                  <a:gd name="T6" fmla="*/ 12 w 12"/>
                  <a:gd name="T7" fmla="*/ 695 h 695"/>
                  <a:gd name="T8" fmla="*/ 12 w 12"/>
                  <a:gd name="T9" fmla="*/ 0 h 695"/>
                  <a:gd name="T10" fmla="*/ 12 w 12"/>
                  <a:gd name="T11" fmla="*/ 0 h 6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36" name="Freeform 7"/>
              <p:cNvSpPr>
                <a:spLocks/>
              </p:cNvSpPr>
              <p:nvPr/>
            </p:nvSpPr>
            <p:spPr bwMode="ltGray">
              <a:xfrm>
                <a:off x="552" y="1623"/>
                <a:ext cx="12" cy="2697"/>
              </a:xfrm>
              <a:custGeom>
                <a:avLst/>
                <a:gdLst>
                  <a:gd name="T0" fmla="*/ 0 w 12"/>
                  <a:gd name="T1" fmla="*/ 2697 h 2697"/>
                  <a:gd name="T2" fmla="*/ 12 w 12"/>
                  <a:gd name="T3" fmla="*/ 2697 h 2697"/>
                  <a:gd name="T4" fmla="*/ 12 w 12"/>
                  <a:gd name="T5" fmla="*/ 0 h 2697"/>
                  <a:gd name="T6" fmla="*/ 0 w 12"/>
                  <a:gd name="T7" fmla="*/ 0 h 2697"/>
                  <a:gd name="T8" fmla="*/ 0 w 12"/>
                  <a:gd name="T9" fmla="*/ 2697 h 2697"/>
                  <a:gd name="T10" fmla="*/ 0 w 12"/>
                  <a:gd name="T11" fmla="*/ 2697 h 26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37" name="Freeform 8"/>
              <p:cNvSpPr>
                <a:spLocks/>
              </p:cNvSpPr>
              <p:nvPr/>
            </p:nvSpPr>
            <p:spPr bwMode="ltGray">
              <a:xfrm>
                <a:off x="1019" y="1155"/>
                <a:ext cx="4739" cy="12"/>
              </a:xfrm>
              <a:custGeom>
                <a:avLst/>
                <a:gdLst>
                  <a:gd name="T0" fmla="*/ 4953 w 4724"/>
                  <a:gd name="T1" fmla="*/ 0 h 12"/>
                  <a:gd name="T2" fmla="*/ 0 w 4724"/>
                  <a:gd name="T3" fmla="*/ 0 h 12"/>
                  <a:gd name="T4" fmla="*/ 0 w 4724"/>
                  <a:gd name="T5" fmla="*/ 12 h 12"/>
                  <a:gd name="T6" fmla="*/ 4953 w 4724"/>
                  <a:gd name="T7" fmla="*/ 12 h 12"/>
                  <a:gd name="T8" fmla="*/ 4953 w 4724"/>
                  <a:gd name="T9" fmla="*/ 0 h 12"/>
                  <a:gd name="T10" fmla="*/ 4953 w 4724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ltGray">
              <a:xfrm>
                <a:off x="552" y="1371"/>
                <a:ext cx="12" cy="252"/>
              </a:xfrm>
              <a:custGeom>
                <a:avLst/>
                <a:gdLst>
                  <a:gd name="T0" fmla="*/ 0 w 12"/>
                  <a:gd name="T1" fmla="*/ 252 h 252"/>
                  <a:gd name="T2" fmla="*/ 12 w 12"/>
                  <a:gd name="T3" fmla="*/ 252 h 252"/>
                  <a:gd name="T4" fmla="*/ 12 w 12"/>
                  <a:gd name="T5" fmla="*/ 0 h 252"/>
                  <a:gd name="T6" fmla="*/ 0 w 12"/>
                  <a:gd name="T7" fmla="*/ 0 h 252"/>
                  <a:gd name="T8" fmla="*/ 0 w 12"/>
                  <a:gd name="T9" fmla="*/ 252 h 252"/>
                  <a:gd name="T10" fmla="*/ 0 w 12"/>
                  <a:gd name="T11" fmla="*/ 252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39" name="Freeform 10"/>
              <p:cNvSpPr>
                <a:spLocks/>
              </p:cNvSpPr>
              <p:nvPr/>
            </p:nvSpPr>
            <p:spPr bwMode="ltGray">
              <a:xfrm>
                <a:off x="552" y="699"/>
                <a:ext cx="12" cy="252"/>
              </a:xfrm>
              <a:custGeom>
                <a:avLst/>
                <a:gdLst>
                  <a:gd name="T0" fmla="*/ 12 w 12"/>
                  <a:gd name="T1" fmla="*/ 0 h 252"/>
                  <a:gd name="T2" fmla="*/ 0 w 12"/>
                  <a:gd name="T3" fmla="*/ 0 h 252"/>
                  <a:gd name="T4" fmla="*/ 0 w 12"/>
                  <a:gd name="T5" fmla="*/ 252 h 252"/>
                  <a:gd name="T6" fmla="*/ 12 w 12"/>
                  <a:gd name="T7" fmla="*/ 252 h 252"/>
                  <a:gd name="T8" fmla="*/ 12 w 12"/>
                  <a:gd name="T9" fmla="*/ 0 h 252"/>
                  <a:gd name="T10" fmla="*/ 12 w 12"/>
                  <a:gd name="T11" fmla="*/ 0 h 2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579" name="Freeform 11"/>
              <p:cNvSpPr>
                <a:spLocks/>
              </p:cNvSpPr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41" name="Freeform 12"/>
              <p:cNvSpPr>
                <a:spLocks/>
              </p:cNvSpPr>
              <p:nvPr/>
            </p:nvSpPr>
            <p:spPr bwMode="ltGray">
              <a:xfrm>
                <a:off x="0" y="1155"/>
                <a:ext cx="351" cy="12"/>
              </a:xfrm>
              <a:custGeom>
                <a:avLst/>
                <a:gdLst>
                  <a:gd name="T0" fmla="*/ 0 w 251"/>
                  <a:gd name="T1" fmla="*/ 0 h 12"/>
                  <a:gd name="T2" fmla="*/ 0 w 251"/>
                  <a:gd name="T3" fmla="*/ 12 h 12"/>
                  <a:gd name="T4" fmla="*/ 38430 w 251"/>
                  <a:gd name="T5" fmla="*/ 12 h 12"/>
                  <a:gd name="T6" fmla="*/ 38430 w 251"/>
                  <a:gd name="T7" fmla="*/ 0 h 12"/>
                  <a:gd name="T8" fmla="*/ 0 w 251"/>
                  <a:gd name="T9" fmla="*/ 0 h 12"/>
                  <a:gd name="T10" fmla="*/ 0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42" name="Freeform 13"/>
              <p:cNvSpPr>
                <a:spLocks/>
              </p:cNvSpPr>
              <p:nvPr/>
            </p:nvSpPr>
            <p:spPr bwMode="ltGray">
              <a:xfrm>
                <a:off x="767" y="1155"/>
                <a:ext cx="252" cy="12"/>
              </a:xfrm>
              <a:custGeom>
                <a:avLst/>
                <a:gdLst>
                  <a:gd name="T0" fmla="*/ 266 w 251"/>
                  <a:gd name="T1" fmla="*/ 0 h 12"/>
                  <a:gd name="T2" fmla="*/ 0 w 251"/>
                  <a:gd name="T3" fmla="*/ 0 h 12"/>
                  <a:gd name="T4" fmla="*/ 0 w 251"/>
                  <a:gd name="T5" fmla="*/ 12 h 12"/>
                  <a:gd name="T6" fmla="*/ 266 w 251"/>
                  <a:gd name="T7" fmla="*/ 12 h 12"/>
                  <a:gd name="T8" fmla="*/ 266 w 251"/>
                  <a:gd name="T9" fmla="*/ 0 h 12"/>
                  <a:gd name="T10" fmla="*/ 266 w 251"/>
                  <a:gd name="T11" fmla="*/ 0 h 1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582" name="Freeform 14"/>
              <p:cNvSpPr>
                <a:spLocks/>
              </p:cNvSpPr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9583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04801"/>
            <a:ext cx="100584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9584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981200"/>
            <a:ext cx="10058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9585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2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86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87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10E46034-4E46-45EC-B3E7-0F93ABC08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9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debug/dev-option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lwong@fanshawec.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ndroid_(operating_system)" TargetMode="External"/><Relationship Id="rId3" Type="http://schemas.openxmlformats.org/officeDocument/2006/relationships/hyperlink" Target="https://en.wikipedia.org/wiki/React_(web_framework)" TargetMode="External"/><Relationship Id="rId7" Type="http://schemas.openxmlformats.org/officeDocument/2006/relationships/hyperlink" Target="https://en.wikipedia.org/wiki/Business_logic" TargetMode="External"/><Relationship Id="rId2" Type="http://schemas.openxmlformats.org/officeDocument/2006/relationships/hyperlink" Target="https://en.wikipedia.org/wiki/JavaScri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OS" TargetMode="External"/><Relationship Id="rId5" Type="http://schemas.openxmlformats.org/officeDocument/2006/relationships/hyperlink" Target="https://en.wikipedia.org/wiki/LLVM" TargetMode="External"/><Relationship Id="rId4" Type="http://schemas.openxmlformats.org/officeDocument/2006/relationships/hyperlink" Target="https://en.wikipedia.org/wiki/Machine_cod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s.statcounter.com/os-market-share/mobile/worldwi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Course Introduction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Info5126 : </a:t>
            </a:r>
          </a:p>
          <a:p>
            <a:pPr eaLnBrk="1" hangingPunct="1">
              <a:defRPr/>
            </a:pPr>
            <a:r>
              <a:rPr lang="en-CA" sz="2800" dirty="0"/>
              <a:t>Mobile Development Advanced</a:t>
            </a:r>
            <a:endParaRPr lang="en-US" sz="28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Android as an OS!</a:t>
            </a:r>
          </a:p>
        </p:txBody>
      </p:sp>
      <p:pic>
        <p:nvPicPr>
          <p:cNvPr id="7173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447800"/>
            <a:ext cx="896537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itle 1"/>
          <p:cNvSpPr>
            <a:spLocks noGrp="1"/>
          </p:cNvSpPr>
          <p:nvPr>
            <p:ph type="title" idx="4294967295"/>
          </p:nvPr>
        </p:nvSpPr>
        <p:spPr>
          <a:xfrm>
            <a:off x="1676400" y="228601"/>
            <a:ext cx="7543800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/>
              <a:t>Android Releases</a:t>
            </a:r>
          </a:p>
        </p:txBody>
      </p:sp>
      <p:sp>
        <p:nvSpPr>
          <p:cNvPr id="184323" name="Content Placeholder 2"/>
          <p:cNvSpPr>
            <a:spLocks noGrp="1"/>
          </p:cNvSpPr>
          <p:nvPr>
            <p:ph idx="4294967295"/>
          </p:nvPr>
        </p:nvSpPr>
        <p:spPr>
          <a:xfrm>
            <a:off x="76200" y="1295400"/>
            <a:ext cx="7239000" cy="5221288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Android 16 Baklava    June 10, 2025</a:t>
            </a:r>
          </a:p>
          <a:p>
            <a:pPr eaLnBrk="1" hangingPunct="1">
              <a:defRPr/>
            </a:pPr>
            <a:r>
              <a:rPr lang="en-US" sz="2400" dirty="0"/>
              <a:t>Android 15 Vanilla Ice Cream Sept 3, 2024</a:t>
            </a:r>
          </a:p>
          <a:p>
            <a:pPr eaLnBrk="1" hangingPunct="1">
              <a:defRPr/>
            </a:pPr>
            <a:r>
              <a:rPr lang="en-US" sz="2400" dirty="0"/>
              <a:t>Android 14 Upside Down Cake Q3 2023</a:t>
            </a:r>
          </a:p>
          <a:p>
            <a:pPr eaLnBrk="1" hangingPunct="1">
              <a:defRPr/>
            </a:pPr>
            <a:r>
              <a:rPr lang="en-US" sz="2400" dirty="0"/>
              <a:t>Android 13 Tiramisu released Aug. 15, 2022</a:t>
            </a:r>
          </a:p>
          <a:p>
            <a:pPr eaLnBrk="1" hangingPunct="1">
              <a:defRPr/>
            </a:pPr>
            <a:r>
              <a:rPr lang="en-US" sz="2400" dirty="0"/>
              <a:t>Android 12 Snow cone released Oct. 4, 2021</a:t>
            </a:r>
          </a:p>
          <a:p>
            <a:pPr eaLnBrk="1" hangingPunct="1">
              <a:defRPr/>
            </a:pPr>
            <a:r>
              <a:rPr lang="en-US" sz="2400" dirty="0"/>
              <a:t>Android 11 Red Velvet cake released Sept 8, 2020</a:t>
            </a:r>
            <a:endParaRPr lang="en-CA" sz="2400" dirty="0"/>
          </a:p>
          <a:p>
            <a:pPr eaLnBrk="1" hangingPunct="1">
              <a:defRPr/>
            </a:pPr>
            <a:r>
              <a:rPr lang="en-CA" sz="2400" dirty="0"/>
              <a:t>Android 10 Quince Tart </a:t>
            </a:r>
            <a:r>
              <a:rPr lang="en-US" sz="2400" dirty="0"/>
              <a:t>released Sept. 3, 2019</a:t>
            </a:r>
            <a:endParaRPr lang="en-CA" sz="2400" dirty="0"/>
          </a:p>
          <a:p>
            <a:pPr eaLnBrk="1" hangingPunct="1">
              <a:defRPr/>
            </a:pPr>
            <a:r>
              <a:rPr lang="en-CA" sz="2400" dirty="0"/>
              <a:t>Initial release Sept 2008 </a:t>
            </a:r>
          </a:p>
          <a:p>
            <a:pPr eaLnBrk="1" hangingPunct="1">
              <a:defRPr/>
            </a:pPr>
            <a:endParaRPr lang="en-CA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75824-1BB3-0C45-EAF9-16A1FE8B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52400"/>
            <a:ext cx="4800600" cy="66881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le 1"/>
          <p:cNvSpPr>
            <a:spLocks noGrp="1"/>
          </p:cNvSpPr>
          <p:nvPr>
            <p:ph type="title" idx="4294967295"/>
          </p:nvPr>
        </p:nvSpPr>
        <p:spPr>
          <a:xfrm>
            <a:off x="1828800" y="152400"/>
            <a:ext cx="85344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/>
              <a:t>What you Need </a:t>
            </a:r>
          </a:p>
        </p:txBody>
      </p:sp>
      <p:sp>
        <p:nvSpPr>
          <p:cNvPr id="187395" name="Content Placeholder 2"/>
          <p:cNvSpPr>
            <a:spLocks noGrp="1"/>
          </p:cNvSpPr>
          <p:nvPr>
            <p:ph idx="4294967295"/>
          </p:nvPr>
        </p:nvSpPr>
        <p:spPr>
          <a:xfrm>
            <a:off x="2667000" y="2133600"/>
            <a:ext cx="7467600" cy="3048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Android Studio Narwhal </a:t>
            </a:r>
            <a:r>
              <a:rPr lang="en-CA" dirty="0">
                <a:hlinkClick r:id="rId2"/>
              </a:rPr>
              <a:t>https://developer.android.com/studio</a:t>
            </a:r>
            <a:endParaRPr lang="en-CA" dirty="0"/>
          </a:p>
          <a:p>
            <a:pPr eaLnBrk="1" hangingPunct="1">
              <a:defRPr/>
            </a:pPr>
            <a:r>
              <a:rPr lang="en-CA" dirty="0"/>
              <a:t>Detailed installation document posted on FOL Week 1 content</a:t>
            </a:r>
            <a:endParaRPr lang="en-CA" sz="2400" dirty="0"/>
          </a:p>
          <a:p>
            <a:pPr marL="457200" lvl="1" indent="0" eaLnBrk="1" hangingPunct="1">
              <a:buNone/>
              <a:defRPr/>
            </a:pPr>
            <a:endParaRPr lang="en-CA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111252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/>
              <a:t>Android Studio</a:t>
            </a:r>
          </a:p>
        </p:txBody>
      </p:sp>
      <p:sp>
        <p:nvSpPr>
          <p:cNvPr id="187395" name="Content Placeholder 2"/>
          <p:cNvSpPr>
            <a:spLocks noGrp="1"/>
          </p:cNvSpPr>
          <p:nvPr>
            <p:ph idx="4294967295"/>
          </p:nvPr>
        </p:nvSpPr>
        <p:spPr>
          <a:xfrm>
            <a:off x="1371600" y="1822173"/>
            <a:ext cx="9296400" cy="491655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Android Studio Narwhal </a:t>
            </a:r>
          </a:p>
          <a:p>
            <a:pPr eaLnBrk="1" hangingPunct="1">
              <a:defRPr/>
            </a:pPr>
            <a:r>
              <a:rPr lang="en-CA" sz="3600" dirty="0">
                <a:hlinkClick r:id="rId2"/>
              </a:rPr>
              <a:t>https://developer.android.com/studio</a:t>
            </a:r>
            <a:endParaRPr lang="en-CA" sz="3600" dirty="0"/>
          </a:p>
          <a:p>
            <a:pPr marL="457200" lvl="1" indent="0" eaLnBrk="1" hangingPunct="1">
              <a:buNone/>
              <a:defRPr/>
            </a:pPr>
            <a:endParaRPr lang="en-CA" sz="20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Adding debugging capability using a real 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the Android SDK and AVD manager</a:t>
            </a:r>
          </a:p>
          <a:p>
            <a:pPr lvl="1">
              <a:defRPr/>
            </a:pPr>
            <a:r>
              <a:rPr lang="en-US" dirty="0"/>
              <a:t>In general, you will need the </a:t>
            </a:r>
            <a:r>
              <a:rPr lang="en-US" dirty="0" err="1"/>
              <a:t>usb</a:t>
            </a:r>
            <a:r>
              <a:rPr lang="en-US" dirty="0"/>
              <a:t> driver for the specific phone you will be using.   If you do not have an android phone install the emulator for a Google Pixel 7.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CA" dirty="0">
                <a:hlinkClick r:id="rId2"/>
              </a:rPr>
              <a:t>https://developer.android.com/studio/debug/dev-options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sz="4000" dirty="0"/>
              <a:t>Android System Architecture</a:t>
            </a:r>
          </a:p>
        </p:txBody>
      </p:sp>
      <p:pic>
        <p:nvPicPr>
          <p:cNvPr id="10243" name="Picture 6" descr="Android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3" b="17078"/>
          <a:stretch>
            <a:fillRect/>
          </a:stretch>
        </p:blipFill>
        <p:spPr bwMode="auto">
          <a:xfrm>
            <a:off x="2971800" y="1503364"/>
            <a:ext cx="6477000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27108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 descr="Android Lifecyc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0"/>
            <a:ext cx="53054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Lifecycle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28407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Course Description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143000" y="1828800"/>
            <a:ext cx="9296400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None/>
            </a:pPr>
            <a:r>
              <a:rPr lang="en-CA" dirty="0"/>
              <a:t>The third mobile development course includes topics on: current technologies and architectures for mobile-enable enterprise applications, multi-media programming, and multi-threaded programming. Students get practical experience with the unique advantages, capabilities, and challenges of mobile development, building reliable and secure mobile-based solutions.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CA" altLang="en-US" sz="20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Professor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Lianne Wong</a:t>
            </a:r>
          </a:p>
          <a:p>
            <a:pPr eaLnBrk="1" hangingPunct="1">
              <a:defRPr/>
            </a:pPr>
            <a:r>
              <a:rPr lang="en-US" dirty="0"/>
              <a:t>Office: G3001</a:t>
            </a:r>
          </a:p>
          <a:p>
            <a:pPr eaLnBrk="1" hangingPunct="1">
              <a:defRPr/>
            </a:pPr>
            <a:r>
              <a:rPr lang="en-US" dirty="0"/>
              <a:t>Please e-mail: </a:t>
            </a:r>
          </a:p>
          <a:p>
            <a:pPr lvl="1" eaLnBrk="1" hangingPunct="1">
              <a:buFontTx/>
              <a:buChar char="-"/>
              <a:defRPr/>
            </a:pPr>
            <a:r>
              <a:rPr lang="en-US" dirty="0">
                <a:hlinkClick r:id="rId2"/>
              </a:rPr>
              <a:t>lwong@fanshawec.ca</a:t>
            </a:r>
            <a:endParaRPr lang="en-US" dirty="0"/>
          </a:p>
          <a:p>
            <a:pPr eaLnBrk="1" hangingPunct="1">
              <a:defRPr/>
            </a:pPr>
            <a:r>
              <a:rPr lang="en-US" sz="2800" dirty="0"/>
              <a:t>Office Hours: </a:t>
            </a:r>
          </a:p>
          <a:p>
            <a:pPr lvl="1" eaLnBrk="1" hangingPunct="1">
              <a:defRPr/>
            </a:pPr>
            <a:r>
              <a:rPr lang="en-US" sz="2400" dirty="0"/>
              <a:t>Tuesdays 1:00pm-3:30pm.  G3001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itle 1"/>
          <p:cNvSpPr>
            <a:spLocks noGrp="1"/>
          </p:cNvSpPr>
          <p:nvPr>
            <p:ph type="title" idx="4294967295"/>
          </p:nvPr>
        </p:nvSpPr>
        <p:spPr>
          <a:xfrm>
            <a:off x="762000" y="6626"/>
            <a:ext cx="10058400" cy="143192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/>
              <a:t>Important Dates 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31740921"/>
              </p:ext>
            </p:extLst>
          </p:nvPr>
        </p:nvGraphicFramePr>
        <p:xfrm>
          <a:off x="304800" y="1438551"/>
          <a:ext cx="11658601" cy="5021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85369">
                  <a:extLst>
                    <a:ext uri="{9D8B030D-6E8A-4147-A177-3AD203B41FA5}">
                      <a16:colId xmlns:a16="http://schemas.microsoft.com/office/drawing/2014/main" val="3124185731"/>
                    </a:ext>
                  </a:extLst>
                </a:gridCol>
                <a:gridCol w="3886616">
                  <a:extLst>
                    <a:ext uri="{9D8B030D-6E8A-4147-A177-3AD203B41FA5}">
                      <a16:colId xmlns:a16="http://schemas.microsoft.com/office/drawing/2014/main" val="4216639523"/>
                    </a:ext>
                  </a:extLst>
                </a:gridCol>
                <a:gridCol w="3886616">
                  <a:extLst>
                    <a:ext uri="{9D8B030D-6E8A-4147-A177-3AD203B41FA5}">
                      <a16:colId xmlns:a16="http://schemas.microsoft.com/office/drawing/2014/main" val="1936724386"/>
                    </a:ext>
                  </a:extLst>
                </a:gridCol>
              </a:tblGrid>
              <a:tr h="8504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4000" kern="1400" spc="-50" dirty="0">
                          <a:effectLst/>
                        </a:rPr>
                        <a:t>Task</a:t>
                      </a:r>
                      <a:endParaRPr lang="en-CA" sz="44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4000" kern="1400" spc="-50" dirty="0">
                          <a:effectLst/>
                        </a:rPr>
                        <a:t>Due Date</a:t>
                      </a:r>
                      <a:endParaRPr lang="en-CA" sz="44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4000" kern="1400" spc="-50" dirty="0">
                          <a:effectLst/>
                        </a:rPr>
                        <a:t>Grade</a:t>
                      </a:r>
                      <a:endParaRPr lang="en-CA" sz="4400" kern="1400" spc="-50" dirty="0">
                        <a:effectLst/>
                        <a:latin typeface="Calibri Light" panose="020F03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20950"/>
                  </a:ext>
                </a:extLst>
              </a:tr>
              <a:tr h="529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Quiz 1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3</a:t>
                      </a:r>
                      <a:r>
                        <a:rPr lang="en-CA" sz="2400" baseline="30000" dirty="0">
                          <a:effectLst/>
                        </a:rPr>
                        <a:t>rd</a:t>
                      </a:r>
                      <a:r>
                        <a:rPr lang="en-CA" sz="2400" dirty="0">
                          <a:effectLst/>
                        </a:rPr>
                        <a:t> lecture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>
                          <a:effectLst/>
                        </a:rPr>
                        <a:t>5%</a:t>
                      </a:r>
                      <a:endParaRPr lang="en-CA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109208"/>
                  </a:ext>
                </a:extLst>
              </a:tr>
              <a:tr h="529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Quiz 2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5</a:t>
                      </a:r>
                      <a:r>
                        <a:rPr lang="en-CA" sz="2400" baseline="30000" dirty="0">
                          <a:effectLst/>
                        </a:rPr>
                        <a:t>th</a:t>
                      </a:r>
                      <a:r>
                        <a:rPr lang="en-CA" sz="2400" dirty="0">
                          <a:effectLst/>
                        </a:rPr>
                        <a:t> lecture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5%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749194"/>
                  </a:ext>
                </a:extLst>
              </a:tr>
              <a:tr h="4630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Assignment</a:t>
                      </a: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6</a:t>
                      </a:r>
                      <a:r>
                        <a:rPr lang="en-CA" sz="2400" baseline="30000" dirty="0">
                          <a:effectLst/>
                        </a:rPr>
                        <a:t>th</a:t>
                      </a:r>
                      <a:r>
                        <a:rPr lang="en-CA" sz="2400" dirty="0">
                          <a:effectLst/>
                        </a:rPr>
                        <a:t> lecture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5%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1557352"/>
                  </a:ext>
                </a:extLst>
              </a:tr>
              <a:tr h="529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Midterm</a:t>
                      </a:r>
                      <a:endParaRPr lang="en-CA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sz="2400" baseline="30000" dirty="0"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 lecture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25%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5084765"/>
                  </a:ext>
                </a:extLst>
              </a:tr>
              <a:tr h="529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Quiz 3</a:t>
                      </a: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CA" sz="24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C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lecture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5%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8678935"/>
                  </a:ext>
                </a:extLst>
              </a:tr>
              <a:tr h="529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Quiz 4</a:t>
                      </a: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CA" sz="24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C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lecture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5%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657421"/>
                  </a:ext>
                </a:extLst>
              </a:tr>
              <a:tr h="529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Project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Before 12</a:t>
                      </a:r>
                      <a:r>
                        <a:rPr lang="en-CA" sz="24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CA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lecture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20%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211771"/>
                  </a:ext>
                </a:extLst>
              </a:tr>
              <a:tr h="5297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Final Exam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Week 15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CA" sz="2400" dirty="0">
                          <a:effectLst/>
                        </a:rPr>
                        <a:t>30%</a:t>
                      </a:r>
                      <a:endParaRPr lang="en-CA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63205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Kotlin Programming language – 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0"/>
            <a:ext cx="10287000" cy="46482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Developed by </a:t>
            </a:r>
            <a:r>
              <a:rPr lang="en-US" sz="2000" dirty="0" err="1"/>
              <a:t>JetBrains</a:t>
            </a:r>
            <a:endParaRPr lang="en-US" sz="2000" dirty="0"/>
          </a:p>
          <a:p>
            <a:pPr>
              <a:defRPr/>
            </a:pPr>
            <a:r>
              <a:rPr lang="en-CA" sz="2000" dirty="0"/>
              <a:t>Programming language of choice for Android Development (May 7, 2019)</a:t>
            </a:r>
          </a:p>
          <a:p>
            <a:pPr>
              <a:defRPr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 Kotlin mainly targets the JVM, but also compiles to 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2" tooltip="JavaScrip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(for e.g. frontend web applications using 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3" tooltip="React (web framework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React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) or 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4" tooltip="Machine co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 code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(via 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5" tooltip="LLV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LLVM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), e.g. for native 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6" tooltip="IO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iOS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apps sharing 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7" tooltip="Business logi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 logic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with 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8" tooltip="Android (operating system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 apps.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Used in Google Drive, Home, Nest, and Android </a:t>
            </a:r>
            <a:r>
              <a:rPr lang="en-US" sz="2000" dirty="0" err="1"/>
              <a:t>SystemUI</a:t>
            </a:r>
            <a:r>
              <a:rPr lang="en-US" sz="2000" dirty="0"/>
              <a:t>.  Currently about 10% of Android Studio is written in Kotlin</a:t>
            </a:r>
          </a:p>
          <a:p>
            <a:pPr>
              <a:defRPr/>
            </a:pPr>
            <a:r>
              <a:rPr lang="en-US" sz="2000" dirty="0"/>
              <a:t>In 2019 mobile leaders like Pinterest, Twitter, Netflix, Uber, </a:t>
            </a:r>
            <a:r>
              <a:rPr lang="en-US" sz="2000" dirty="0" err="1"/>
              <a:t>AirBnB</a:t>
            </a:r>
            <a:r>
              <a:rPr lang="en-US" sz="2000" dirty="0"/>
              <a:t>, Trello, and Evernote were switching to Kotlin for Android applications</a:t>
            </a:r>
          </a:p>
          <a:p>
            <a:pPr>
              <a:defRPr/>
            </a:pPr>
            <a:r>
              <a:rPr lang="en-US" sz="2000" dirty="0"/>
              <a:t>From 2017 to 2018 the number of users grew by 260%.  In 2018, 1.5 million developers wrote Kotlin code, and halfway through 2019 3 million developers wrote Kotlin code.   This makes it the fastest growing language in the past 2 years and is continually growing at a fast pace.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1"/>
            <a:ext cx="10033000" cy="1431925"/>
          </a:xfrm>
        </p:spPr>
        <p:txBody>
          <a:bodyPr/>
          <a:lstStyle/>
          <a:p>
            <a:pPr>
              <a:defRPr/>
            </a:pPr>
            <a:r>
              <a:rPr lang="en-CA" dirty="0"/>
              <a:t>Kotlin Programming language – </a:t>
            </a:r>
            <a:br>
              <a:rPr lang="en-CA" dirty="0"/>
            </a:br>
            <a:r>
              <a:rPr lang="en-CA" dirty="0"/>
              <a:t>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57400"/>
            <a:ext cx="8763000" cy="45720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Compile time slower than Java</a:t>
            </a:r>
          </a:p>
          <a:p>
            <a:pPr>
              <a:defRPr/>
            </a:pPr>
            <a:r>
              <a:rPr lang="en-US" sz="2800" dirty="0" err="1"/>
              <a:t>Kotlin</a:t>
            </a:r>
            <a:r>
              <a:rPr lang="en-US" sz="2800" dirty="0"/>
              <a:t> generated APK is larger than a Java generated APK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720367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Why </a:t>
            </a:r>
            <a:r>
              <a:rPr lang="en-CA" dirty="0" err="1"/>
              <a:t>Kotlin</a:t>
            </a:r>
            <a:r>
              <a:rPr lang="en-CA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8839200" cy="49530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Concise: Drastically reduces the amount of boilerplate code</a:t>
            </a:r>
          </a:p>
          <a:p>
            <a:pPr>
              <a:defRPr/>
            </a:pPr>
            <a:r>
              <a:rPr lang="en-US" sz="2800" dirty="0"/>
              <a:t>Safe: Avoid entire classes of errors such as null pointer exceptions</a:t>
            </a:r>
          </a:p>
          <a:p>
            <a:pPr>
              <a:defRPr/>
            </a:pPr>
            <a:r>
              <a:rPr lang="en-US" sz="2800" dirty="0"/>
              <a:t>Interoperable: Leverage existing libraries for the JVM, Android and the browser</a:t>
            </a:r>
          </a:p>
          <a:p>
            <a:pPr>
              <a:defRPr/>
            </a:pPr>
            <a:r>
              <a:rPr lang="en-US" sz="2800" dirty="0"/>
              <a:t>Tool-friendly: Can use any Java IDE or build from the command line (IntelliJ, Android Studio, Eclipse…)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321038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Android as a Phone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981200"/>
            <a:ext cx="7467600" cy="4648200"/>
          </a:xfrm>
        </p:spPr>
        <p:txBody>
          <a:bodyPr/>
          <a:lstStyle/>
          <a:p>
            <a:pPr>
              <a:defRPr/>
            </a:pPr>
            <a:r>
              <a:rPr lang="en-CA" dirty="0"/>
              <a:t>2025</a:t>
            </a:r>
          </a:p>
          <a:p>
            <a:pPr lvl="1">
              <a:defRPr/>
            </a:pPr>
            <a:r>
              <a:rPr lang="en-CA" dirty="0"/>
              <a:t>Android     73.9%</a:t>
            </a:r>
          </a:p>
          <a:p>
            <a:pPr lvl="1">
              <a:defRPr/>
            </a:pPr>
            <a:r>
              <a:rPr lang="en-CA" dirty="0"/>
              <a:t>iOS	      25.71%</a:t>
            </a:r>
          </a:p>
          <a:p>
            <a:pPr lvl="1">
              <a:defRPr/>
            </a:pPr>
            <a:r>
              <a:rPr lang="en-CA" dirty="0"/>
              <a:t>Samsung   0.21%</a:t>
            </a:r>
          </a:p>
          <a:p>
            <a:pPr lvl="1">
              <a:defRPr/>
            </a:pPr>
            <a:r>
              <a:rPr lang="en-CA" dirty="0"/>
              <a:t>Other        0.17%</a:t>
            </a:r>
          </a:p>
          <a:p>
            <a:pPr>
              <a:defRPr/>
            </a:pPr>
            <a:endParaRPr lang="en-CA" dirty="0"/>
          </a:p>
          <a:p>
            <a:pPr>
              <a:defRPr/>
            </a:pPr>
            <a:r>
              <a:rPr lang="en-CA" dirty="0">
                <a:hlinkClick r:id="rId2"/>
              </a:rPr>
              <a:t>https://gs.statcounter.com/os-market-share/mobile/worldwide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138766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Android as a mobile web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981200"/>
            <a:ext cx="7467600" cy="4648200"/>
          </a:xfrm>
        </p:spPr>
        <p:txBody>
          <a:bodyPr/>
          <a:lstStyle/>
          <a:p>
            <a:pPr>
              <a:defRPr/>
            </a:pPr>
            <a:r>
              <a:rPr lang="en-CA" dirty="0"/>
              <a:t>2022</a:t>
            </a:r>
          </a:p>
          <a:p>
            <a:pPr lvl="1">
              <a:defRPr/>
            </a:pPr>
            <a:r>
              <a:rPr lang="en-CA" dirty="0"/>
              <a:t>Android     71.1%</a:t>
            </a:r>
          </a:p>
          <a:p>
            <a:pPr lvl="1">
              <a:defRPr/>
            </a:pPr>
            <a:r>
              <a:rPr lang="en-CA" dirty="0"/>
              <a:t>iOS	      28.3%</a:t>
            </a:r>
          </a:p>
          <a:p>
            <a:pPr lvl="1">
              <a:defRPr/>
            </a:pPr>
            <a:r>
              <a:rPr lang="en-CA" dirty="0"/>
              <a:t>Other	      0.6%</a:t>
            </a:r>
          </a:p>
          <a:p>
            <a:pPr>
              <a:defRPr/>
            </a:pPr>
            <a:endParaRPr lang="en-CA" dirty="0"/>
          </a:p>
          <a:p>
            <a:pPr>
              <a:defRPr/>
            </a:pPr>
            <a:r>
              <a:rPr lang="en-CA" dirty="0"/>
              <a:t>https://en.wikipedia.org/wiki/Usage_share_of_operating_systems#Mobile_devices</a:t>
            </a:r>
          </a:p>
        </p:txBody>
      </p:sp>
    </p:spTree>
    <p:extLst>
      <p:ext uri="{BB962C8B-B14F-4D97-AF65-F5344CB8AC3E}">
        <p14:creationId xmlns:p14="http://schemas.microsoft.com/office/powerpoint/2010/main" val="5473929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Shimmer</Template>
  <TotalTime>16811</TotalTime>
  <Words>637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Wingdings</vt:lpstr>
      <vt:lpstr>Shimmer</vt:lpstr>
      <vt:lpstr>Course Introduction</vt:lpstr>
      <vt:lpstr>Course Description</vt:lpstr>
      <vt:lpstr>Professor</vt:lpstr>
      <vt:lpstr>Important Dates </vt:lpstr>
      <vt:lpstr>Kotlin Programming language – the good</vt:lpstr>
      <vt:lpstr>Kotlin Programming language –  the bad</vt:lpstr>
      <vt:lpstr>Why Kotlin?</vt:lpstr>
      <vt:lpstr>Android as a Phone OS</vt:lpstr>
      <vt:lpstr>Android as a mobile web usage</vt:lpstr>
      <vt:lpstr>Android as an OS!</vt:lpstr>
      <vt:lpstr>Android Releases</vt:lpstr>
      <vt:lpstr>What you Need </vt:lpstr>
      <vt:lpstr>Android Studio</vt:lpstr>
      <vt:lpstr>Adding debugging capability using a real phone</vt:lpstr>
      <vt:lpstr>Android System Architecture</vt:lpstr>
      <vt:lpstr>Android Lifecycle</vt:lpstr>
    </vt:vector>
  </TitlesOfParts>
  <Company>Fanshawe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 3097 - Mobile Computing</dc:title>
  <dc:creator>Lianne Wong</dc:creator>
  <cp:lastModifiedBy>Wong, Lianne</cp:lastModifiedBy>
  <cp:revision>180</cp:revision>
  <cp:lastPrinted>1601-01-01T00:00:00Z</cp:lastPrinted>
  <dcterms:created xsi:type="dcterms:W3CDTF">2006-01-09T20:05:33Z</dcterms:created>
  <dcterms:modified xsi:type="dcterms:W3CDTF">2025-09-04T19:24:18Z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TC010900171033</vt:lpwstr>
  </property>
</Properties>
</file>