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1"/>
  </p:notesMasterIdLst>
  <p:sldIdLst>
    <p:sldId id="256" r:id="rId2"/>
    <p:sldId id="258" r:id="rId3"/>
    <p:sldId id="275" r:id="rId4"/>
    <p:sldId id="285" r:id="rId5"/>
    <p:sldId id="286" r:id="rId6"/>
    <p:sldId id="289" r:id="rId7"/>
    <p:sldId id="292" r:id="rId8"/>
    <p:sldId id="293" r:id="rId9"/>
    <p:sldId id="294" r:id="rId10"/>
    <p:sldId id="301" r:id="rId11"/>
    <p:sldId id="300" r:id="rId12"/>
    <p:sldId id="288" r:id="rId13"/>
    <p:sldId id="295" r:id="rId14"/>
    <p:sldId id="296" r:id="rId15"/>
    <p:sldId id="297" r:id="rId16"/>
    <p:sldId id="287" r:id="rId17"/>
    <p:sldId id="298" r:id="rId18"/>
    <p:sldId id="291" r:id="rId19"/>
    <p:sldId id="299" r:id="rId2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24486C"/>
    <a:srgbClr val="336699"/>
    <a:srgbClr val="9078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70" autoAdjust="0"/>
    <p:restoredTop sz="94625" autoAdjust="0"/>
  </p:normalViewPr>
  <p:slideViewPr>
    <p:cSldViewPr>
      <p:cViewPr varScale="1">
        <p:scale>
          <a:sx n="48" d="100"/>
          <a:sy n="48" d="100"/>
        </p:scale>
        <p:origin x="82" y="16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17CDA-FD5A-E643-B96F-806186905C08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7662AC-B8EA-B846-A7B3-F040AFDD9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64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662AC-B8EA-B846-A7B3-F040AFDD9D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00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6350"/>
            <a:ext cx="12187767" cy="6851650"/>
            <a:chOff x="0" y="4"/>
            <a:chExt cx="5758" cy="4316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16" name="Freeform 4"/>
              <p:cNvSpPr>
                <a:spLocks/>
              </p:cNvSpPr>
              <p:nvPr/>
            </p:nvSpPr>
            <p:spPr bwMode="hidden">
              <a:xfrm>
                <a:off x="558" y="1161"/>
                <a:ext cx="5200" cy="3159"/>
              </a:xfrm>
              <a:custGeom>
                <a:avLst/>
                <a:gdLst>
                  <a:gd name="T0" fmla="*/ 0 w 5184"/>
                  <a:gd name="T1" fmla="*/ 3159 h 3159"/>
                  <a:gd name="T2" fmla="*/ 5428 w 5184"/>
                  <a:gd name="T3" fmla="*/ 3159 h 3159"/>
                  <a:gd name="T4" fmla="*/ 5428 w 5184"/>
                  <a:gd name="T5" fmla="*/ 0 h 3159"/>
                  <a:gd name="T6" fmla="*/ 0 w 5184"/>
                  <a:gd name="T7" fmla="*/ 0 h 3159"/>
                  <a:gd name="T8" fmla="*/ 0 w 5184"/>
                  <a:gd name="T9" fmla="*/ 3159 h 3159"/>
                  <a:gd name="T10" fmla="*/ 0 w 5184"/>
                  <a:gd name="T11" fmla="*/ 3159 h 31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7" name="Freeform 5"/>
              <p:cNvSpPr>
                <a:spLocks/>
              </p:cNvSpPr>
              <p:nvPr/>
            </p:nvSpPr>
            <p:spPr bwMode="hidden">
              <a:xfrm>
                <a:off x="0" y="1161"/>
                <a:ext cx="558" cy="3159"/>
              </a:xfrm>
              <a:custGeom>
                <a:avLst/>
                <a:gdLst>
                  <a:gd name="T0" fmla="*/ 0 w 556"/>
                  <a:gd name="T1" fmla="*/ 0 h 3159"/>
                  <a:gd name="T2" fmla="*/ 0 w 556"/>
                  <a:gd name="T3" fmla="*/ 3159 h 3159"/>
                  <a:gd name="T4" fmla="*/ 586 w 556"/>
                  <a:gd name="T5" fmla="*/ 3159 h 3159"/>
                  <a:gd name="T6" fmla="*/ 586 w 556"/>
                  <a:gd name="T7" fmla="*/ 0 h 3159"/>
                  <a:gd name="T8" fmla="*/ 0 w 556"/>
                  <a:gd name="T9" fmla="*/ 0 h 3159"/>
                  <a:gd name="T10" fmla="*/ 0 w 556"/>
                  <a:gd name="T11" fmla="*/ 0 h 31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6" name="Freeform 6"/>
            <p:cNvSpPr>
              <a:spLocks/>
            </p:cNvSpPr>
            <p:nvPr/>
          </p:nvSpPr>
          <p:spPr bwMode="ltGray">
            <a:xfrm>
              <a:off x="552" y="951"/>
              <a:ext cx="12" cy="4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20"/>
                </a:cxn>
                <a:cxn ang="0">
                  <a:pos x="12" y="42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ltGray">
            <a:xfrm>
              <a:off x="767" y="1155"/>
              <a:ext cx="252" cy="12"/>
            </a:xfrm>
            <a:custGeom>
              <a:avLst/>
              <a:gdLst>
                <a:gd name="T0" fmla="*/ 266 w 251"/>
                <a:gd name="T1" fmla="*/ 0 h 12"/>
                <a:gd name="T2" fmla="*/ 0 w 251"/>
                <a:gd name="T3" fmla="*/ 0 h 12"/>
                <a:gd name="T4" fmla="*/ 0 w 251"/>
                <a:gd name="T5" fmla="*/ 12 h 12"/>
                <a:gd name="T6" fmla="*/ 266 w 251"/>
                <a:gd name="T7" fmla="*/ 12 h 12"/>
                <a:gd name="T8" fmla="*/ 266 w 251"/>
                <a:gd name="T9" fmla="*/ 0 h 12"/>
                <a:gd name="T10" fmla="*/ 266 w 251"/>
                <a:gd name="T11" fmla="*/ 0 h 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ltGray">
            <a:xfrm>
              <a:off x="0" y="1155"/>
              <a:ext cx="351" cy="12"/>
            </a:xfrm>
            <a:custGeom>
              <a:avLst/>
              <a:gdLst>
                <a:gd name="T0" fmla="*/ 0 w 251"/>
                <a:gd name="T1" fmla="*/ 0 h 12"/>
                <a:gd name="T2" fmla="*/ 0 w 251"/>
                <a:gd name="T3" fmla="*/ 12 h 12"/>
                <a:gd name="T4" fmla="*/ 38430 w 251"/>
                <a:gd name="T5" fmla="*/ 12 h 12"/>
                <a:gd name="T6" fmla="*/ 38430 w 251"/>
                <a:gd name="T7" fmla="*/ 0 h 12"/>
                <a:gd name="T8" fmla="*/ 0 w 251"/>
                <a:gd name="T9" fmla="*/ 0 h 12"/>
                <a:gd name="T10" fmla="*/ 0 w 251"/>
                <a:gd name="T11" fmla="*/ 0 h 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grpSp>
          <p:nvGrpSpPr>
            <p:cNvPr id="9" name="Group 9"/>
            <p:cNvGrpSpPr>
              <a:grpSpLocks/>
            </p:cNvGrpSpPr>
            <p:nvPr/>
          </p:nvGrpSpPr>
          <p:grpSpPr bwMode="auto"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10" name="Freeform 10"/>
              <p:cNvSpPr>
                <a:spLocks/>
              </p:cNvSpPr>
              <p:nvPr/>
            </p:nvSpPr>
            <p:spPr bwMode="ltGray">
              <a:xfrm>
                <a:off x="552" y="4"/>
                <a:ext cx="12" cy="695"/>
              </a:xfrm>
              <a:custGeom>
                <a:avLst/>
                <a:gdLst>
                  <a:gd name="T0" fmla="*/ 12 w 12"/>
                  <a:gd name="T1" fmla="*/ 0 h 695"/>
                  <a:gd name="T2" fmla="*/ 0 w 12"/>
                  <a:gd name="T3" fmla="*/ 0 h 695"/>
                  <a:gd name="T4" fmla="*/ 0 w 12"/>
                  <a:gd name="T5" fmla="*/ 695 h 695"/>
                  <a:gd name="T6" fmla="*/ 12 w 12"/>
                  <a:gd name="T7" fmla="*/ 695 h 695"/>
                  <a:gd name="T8" fmla="*/ 12 w 12"/>
                  <a:gd name="T9" fmla="*/ 0 h 695"/>
                  <a:gd name="T10" fmla="*/ 12 w 12"/>
                  <a:gd name="T11" fmla="*/ 0 h 69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" name="Freeform 11"/>
              <p:cNvSpPr>
                <a:spLocks/>
              </p:cNvSpPr>
              <p:nvPr/>
            </p:nvSpPr>
            <p:spPr bwMode="ltGray">
              <a:xfrm>
                <a:off x="552" y="1623"/>
                <a:ext cx="12" cy="2697"/>
              </a:xfrm>
              <a:custGeom>
                <a:avLst/>
                <a:gdLst>
                  <a:gd name="T0" fmla="*/ 0 w 12"/>
                  <a:gd name="T1" fmla="*/ 2697 h 2697"/>
                  <a:gd name="T2" fmla="*/ 12 w 12"/>
                  <a:gd name="T3" fmla="*/ 2697 h 2697"/>
                  <a:gd name="T4" fmla="*/ 12 w 12"/>
                  <a:gd name="T5" fmla="*/ 0 h 2697"/>
                  <a:gd name="T6" fmla="*/ 0 w 12"/>
                  <a:gd name="T7" fmla="*/ 0 h 2697"/>
                  <a:gd name="T8" fmla="*/ 0 w 12"/>
                  <a:gd name="T9" fmla="*/ 2697 h 2697"/>
                  <a:gd name="T10" fmla="*/ 0 w 12"/>
                  <a:gd name="T11" fmla="*/ 2697 h 26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" name="Freeform 12"/>
              <p:cNvSpPr>
                <a:spLocks/>
              </p:cNvSpPr>
              <p:nvPr/>
            </p:nvSpPr>
            <p:spPr bwMode="ltGray">
              <a:xfrm>
                <a:off x="1019" y="1155"/>
                <a:ext cx="4739" cy="12"/>
              </a:xfrm>
              <a:custGeom>
                <a:avLst/>
                <a:gdLst>
                  <a:gd name="T0" fmla="*/ 4953 w 4724"/>
                  <a:gd name="T1" fmla="*/ 0 h 12"/>
                  <a:gd name="T2" fmla="*/ 0 w 4724"/>
                  <a:gd name="T3" fmla="*/ 0 h 12"/>
                  <a:gd name="T4" fmla="*/ 0 w 4724"/>
                  <a:gd name="T5" fmla="*/ 12 h 12"/>
                  <a:gd name="T6" fmla="*/ 4953 w 4724"/>
                  <a:gd name="T7" fmla="*/ 12 h 12"/>
                  <a:gd name="T8" fmla="*/ 4953 w 4724"/>
                  <a:gd name="T9" fmla="*/ 0 h 12"/>
                  <a:gd name="T10" fmla="*/ 4953 w 4724"/>
                  <a:gd name="T11" fmla="*/ 0 h 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" name="Freeform 13"/>
              <p:cNvSpPr>
                <a:spLocks/>
              </p:cNvSpPr>
              <p:nvPr/>
            </p:nvSpPr>
            <p:spPr bwMode="ltGray">
              <a:xfrm>
                <a:off x="552" y="1371"/>
                <a:ext cx="12" cy="252"/>
              </a:xfrm>
              <a:custGeom>
                <a:avLst/>
                <a:gdLst>
                  <a:gd name="T0" fmla="*/ 0 w 12"/>
                  <a:gd name="T1" fmla="*/ 252 h 252"/>
                  <a:gd name="T2" fmla="*/ 12 w 12"/>
                  <a:gd name="T3" fmla="*/ 252 h 252"/>
                  <a:gd name="T4" fmla="*/ 12 w 12"/>
                  <a:gd name="T5" fmla="*/ 0 h 252"/>
                  <a:gd name="T6" fmla="*/ 0 w 12"/>
                  <a:gd name="T7" fmla="*/ 0 h 252"/>
                  <a:gd name="T8" fmla="*/ 0 w 12"/>
                  <a:gd name="T9" fmla="*/ 252 h 252"/>
                  <a:gd name="T10" fmla="*/ 0 w 12"/>
                  <a:gd name="T11" fmla="*/ 252 h 2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252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" name="Freeform 14"/>
              <p:cNvSpPr>
                <a:spLocks/>
              </p:cNvSpPr>
              <p:nvPr/>
            </p:nvSpPr>
            <p:spPr bwMode="ltGray">
              <a:xfrm>
                <a:off x="552" y="699"/>
                <a:ext cx="12" cy="252"/>
              </a:xfrm>
              <a:custGeom>
                <a:avLst/>
                <a:gdLst>
                  <a:gd name="T0" fmla="*/ 12 w 12"/>
                  <a:gd name="T1" fmla="*/ 0 h 252"/>
                  <a:gd name="T2" fmla="*/ 0 w 12"/>
                  <a:gd name="T3" fmla="*/ 0 h 252"/>
                  <a:gd name="T4" fmla="*/ 0 w 12"/>
                  <a:gd name="T5" fmla="*/ 252 h 252"/>
                  <a:gd name="T6" fmla="*/ 12 w 12"/>
                  <a:gd name="T7" fmla="*/ 252 h 252"/>
                  <a:gd name="T8" fmla="*/ 12 w 12"/>
                  <a:gd name="T9" fmla="*/ 0 h 252"/>
                  <a:gd name="T10" fmla="*/ 12 w 12"/>
                  <a:gd name="T11" fmla="*/ 0 h 2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252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" name="Freeform 15"/>
              <p:cNvSpPr>
                <a:spLocks/>
              </p:cNvSpPr>
              <p:nvPr/>
            </p:nvSpPr>
            <p:spPr bwMode="ltGray">
              <a:xfrm>
                <a:off x="348" y="1155"/>
                <a:ext cx="419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18" y="12"/>
                  </a:cxn>
                  <a:cxn ang="0">
                    <a:pos x="418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110608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422400" y="1997076"/>
            <a:ext cx="9448800" cy="1431925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0609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22400" y="3886200"/>
            <a:ext cx="8534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8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44704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281D62-F355-4919-8001-23F823AF70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0292998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37AA9-7D5F-4D7D-A2A7-087ACA5825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559487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66200" y="304800"/>
            <a:ext cx="25146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22400" y="304800"/>
            <a:ext cx="73406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6D819-B3CA-4126-A3B3-A5BDFC4160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459889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A80FA-30CC-4CE4-9723-C8A985F131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735593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0E6BA9-4B9B-4E63-A503-411005439F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846552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400" y="1981200"/>
            <a:ext cx="492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3200" y="1981200"/>
            <a:ext cx="492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95F634-1283-4CBD-AD5C-FA71BD0FDD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193908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B634E8-CFEB-4CB3-B7AD-61DFD3D02B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837055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B1502-B1FE-47FB-8931-892F5A4A8D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3825676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423652-9EFD-46C0-9E59-F66A9EBC4C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677053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7D6E34-25BB-4A8D-A9B1-0F74589CAE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089934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7C6670-6047-4544-BCEA-06B389B1DA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441945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" y="6350"/>
            <a:ext cx="12187767" cy="6851650"/>
            <a:chOff x="0" y="4"/>
            <a:chExt cx="5758" cy="4316"/>
          </a:xfrm>
        </p:grpSpPr>
        <p:sp>
          <p:nvSpPr>
            <p:cNvPr id="1032" name="Freeform 3"/>
            <p:cNvSpPr>
              <a:spLocks/>
            </p:cNvSpPr>
            <p:nvPr/>
          </p:nvSpPr>
          <p:spPr bwMode="hidden">
            <a:xfrm>
              <a:off x="558" y="1161"/>
              <a:ext cx="5200" cy="3159"/>
            </a:xfrm>
            <a:custGeom>
              <a:avLst/>
              <a:gdLst>
                <a:gd name="T0" fmla="*/ 0 w 5184"/>
                <a:gd name="T1" fmla="*/ 3159 h 3159"/>
                <a:gd name="T2" fmla="*/ 5428 w 5184"/>
                <a:gd name="T3" fmla="*/ 3159 h 3159"/>
                <a:gd name="T4" fmla="*/ 5428 w 5184"/>
                <a:gd name="T5" fmla="*/ 0 h 3159"/>
                <a:gd name="T6" fmla="*/ 0 w 5184"/>
                <a:gd name="T7" fmla="*/ 0 h 3159"/>
                <a:gd name="T8" fmla="*/ 0 w 5184"/>
                <a:gd name="T9" fmla="*/ 3159 h 3159"/>
                <a:gd name="T10" fmla="*/ 0 w 5184"/>
                <a:gd name="T11" fmla="*/ 3159 h 31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033" name="Freeform 4"/>
            <p:cNvSpPr>
              <a:spLocks/>
            </p:cNvSpPr>
            <p:nvPr/>
          </p:nvSpPr>
          <p:spPr bwMode="hidden">
            <a:xfrm>
              <a:off x="0" y="1161"/>
              <a:ext cx="558" cy="3159"/>
            </a:xfrm>
            <a:custGeom>
              <a:avLst/>
              <a:gdLst>
                <a:gd name="T0" fmla="*/ 0 w 556"/>
                <a:gd name="T1" fmla="*/ 0 h 3159"/>
                <a:gd name="T2" fmla="*/ 0 w 556"/>
                <a:gd name="T3" fmla="*/ 3159 h 3159"/>
                <a:gd name="T4" fmla="*/ 586 w 556"/>
                <a:gd name="T5" fmla="*/ 3159 h 3159"/>
                <a:gd name="T6" fmla="*/ 586 w 556"/>
                <a:gd name="T7" fmla="*/ 0 h 3159"/>
                <a:gd name="T8" fmla="*/ 0 w 556"/>
                <a:gd name="T9" fmla="*/ 0 h 3159"/>
                <a:gd name="T10" fmla="*/ 0 w 556"/>
                <a:gd name="T11" fmla="*/ 0 h 31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grpSp>
          <p:nvGrpSpPr>
            <p:cNvPr id="1034" name="Group 5"/>
            <p:cNvGrpSpPr>
              <a:grpSpLocks/>
            </p:cNvGrpSpPr>
            <p:nvPr userDrawn="1"/>
          </p:nvGrpSpPr>
          <p:grpSpPr bwMode="auto"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1035" name="Freeform 6"/>
              <p:cNvSpPr>
                <a:spLocks/>
              </p:cNvSpPr>
              <p:nvPr/>
            </p:nvSpPr>
            <p:spPr bwMode="ltGray">
              <a:xfrm>
                <a:off x="552" y="4"/>
                <a:ext cx="12" cy="695"/>
              </a:xfrm>
              <a:custGeom>
                <a:avLst/>
                <a:gdLst>
                  <a:gd name="T0" fmla="*/ 12 w 12"/>
                  <a:gd name="T1" fmla="*/ 0 h 695"/>
                  <a:gd name="T2" fmla="*/ 0 w 12"/>
                  <a:gd name="T3" fmla="*/ 0 h 695"/>
                  <a:gd name="T4" fmla="*/ 0 w 12"/>
                  <a:gd name="T5" fmla="*/ 695 h 695"/>
                  <a:gd name="T6" fmla="*/ 12 w 12"/>
                  <a:gd name="T7" fmla="*/ 695 h 695"/>
                  <a:gd name="T8" fmla="*/ 12 w 12"/>
                  <a:gd name="T9" fmla="*/ 0 h 695"/>
                  <a:gd name="T10" fmla="*/ 12 w 12"/>
                  <a:gd name="T11" fmla="*/ 0 h 69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36" name="Freeform 7"/>
              <p:cNvSpPr>
                <a:spLocks/>
              </p:cNvSpPr>
              <p:nvPr/>
            </p:nvSpPr>
            <p:spPr bwMode="ltGray">
              <a:xfrm>
                <a:off x="552" y="1623"/>
                <a:ext cx="12" cy="2697"/>
              </a:xfrm>
              <a:custGeom>
                <a:avLst/>
                <a:gdLst>
                  <a:gd name="T0" fmla="*/ 0 w 12"/>
                  <a:gd name="T1" fmla="*/ 2697 h 2697"/>
                  <a:gd name="T2" fmla="*/ 12 w 12"/>
                  <a:gd name="T3" fmla="*/ 2697 h 2697"/>
                  <a:gd name="T4" fmla="*/ 12 w 12"/>
                  <a:gd name="T5" fmla="*/ 0 h 2697"/>
                  <a:gd name="T6" fmla="*/ 0 w 12"/>
                  <a:gd name="T7" fmla="*/ 0 h 2697"/>
                  <a:gd name="T8" fmla="*/ 0 w 12"/>
                  <a:gd name="T9" fmla="*/ 2697 h 2697"/>
                  <a:gd name="T10" fmla="*/ 0 w 12"/>
                  <a:gd name="T11" fmla="*/ 2697 h 26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37" name="Freeform 8"/>
              <p:cNvSpPr>
                <a:spLocks/>
              </p:cNvSpPr>
              <p:nvPr/>
            </p:nvSpPr>
            <p:spPr bwMode="ltGray">
              <a:xfrm>
                <a:off x="1019" y="1155"/>
                <a:ext cx="4739" cy="12"/>
              </a:xfrm>
              <a:custGeom>
                <a:avLst/>
                <a:gdLst>
                  <a:gd name="T0" fmla="*/ 4953 w 4724"/>
                  <a:gd name="T1" fmla="*/ 0 h 12"/>
                  <a:gd name="T2" fmla="*/ 0 w 4724"/>
                  <a:gd name="T3" fmla="*/ 0 h 12"/>
                  <a:gd name="T4" fmla="*/ 0 w 4724"/>
                  <a:gd name="T5" fmla="*/ 12 h 12"/>
                  <a:gd name="T6" fmla="*/ 4953 w 4724"/>
                  <a:gd name="T7" fmla="*/ 12 h 12"/>
                  <a:gd name="T8" fmla="*/ 4953 w 4724"/>
                  <a:gd name="T9" fmla="*/ 0 h 12"/>
                  <a:gd name="T10" fmla="*/ 4953 w 4724"/>
                  <a:gd name="T11" fmla="*/ 0 h 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ltGray">
              <a:xfrm>
                <a:off x="552" y="1371"/>
                <a:ext cx="12" cy="252"/>
              </a:xfrm>
              <a:custGeom>
                <a:avLst/>
                <a:gdLst>
                  <a:gd name="T0" fmla="*/ 0 w 12"/>
                  <a:gd name="T1" fmla="*/ 252 h 252"/>
                  <a:gd name="T2" fmla="*/ 12 w 12"/>
                  <a:gd name="T3" fmla="*/ 252 h 252"/>
                  <a:gd name="T4" fmla="*/ 12 w 12"/>
                  <a:gd name="T5" fmla="*/ 0 h 252"/>
                  <a:gd name="T6" fmla="*/ 0 w 12"/>
                  <a:gd name="T7" fmla="*/ 0 h 252"/>
                  <a:gd name="T8" fmla="*/ 0 w 12"/>
                  <a:gd name="T9" fmla="*/ 252 h 252"/>
                  <a:gd name="T10" fmla="*/ 0 w 12"/>
                  <a:gd name="T11" fmla="*/ 252 h 2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252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39" name="Freeform 10"/>
              <p:cNvSpPr>
                <a:spLocks/>
              </p:cNvSpPr>
              <p:nvPr/>
            </p:nvSpPr>
            <p:spPr bwMode="ltGray">
              <a:xfrm>
                <a:off x="552" y="699"/>
                <a:ext cx="12" cy="252"/>
              </a:xfrm>
              <a:custGeom>
                <a:avLst/>
                <a:gdLst>
                  <a:gd name="T0" fmla="*/ 12 w 12"/>
                  <a:gd name="T1" fmla="*/ 0 h 252"/>
                  <a:gd name="T2" fmla="*/ 0 w 12"/>
                  <a:gd name="T3" fmla="*/ 0 h 252"/>
                  <a:gd name="T4" fmla="*/ 0 w 12"/>
                  <a:gd name="T5" fmla="*/ 252 h 252"/>
                  <a:gd name="T6" fmla="*/ 12 w 12"/>
                  <a:gd name="T7" fmla="*/ 252 h 252"/>
                  <a:gd name="T8" fmla="*/ 12 w 12"/>
                  <a:gd name="T9" fmla="*/ 0 h 252"/>
                  <a:gd name="T10" fmla="*/ 12 w 12"/>
                  <a:gd name="T11" fmla="*/ 0 h 2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252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579" name="Freeform 11"/>
              <p:cNvSpPr>
                <a:spLocks/>
              </p:cNvSpPr>
              <p:nvPr/>
            </p:nvSpPr>
            <p:spPr bwMode="ltGray">
              <a:xfrm>
                <a:off x="552" y="951"/>
                <a:ext cx="12" cy="4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20"/>
                  </a:cxn>
                  <a:cxn ang="0">
                    <a:pos x="12" y="42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41" name="Freeform 12"/>
              <p:cNvSpPr>
                <a:spLocks/>
              </p:cNvSpPr>
              <p:nvPr/>
            </p:nvSpPr>
            <p:spPr bwMode="ltGray">
              <a:xfrm>
                <a:off x="0" y="1155"/>
                <a:ext cx="351" cy="12"/>
              </a:xfrm>
              <a:custGeom>
                <a:avLst/>
                <a:gdLst>
                  <a:gd name="T0" fmla="*/ 0 w 251"/>
                  <a:gd name="T1" fmla="*/ 0 h 12"/>
                  <a:gd name="T2" fmla="*/ 0 w 251"/>
                  <a:gd name="T3" fmla="*/ 12 h 12"/>
                  <a:gd name="T4" fmla="*/ 38430 w 251"/>
                  <a:gd name="T5" fmla="*/ 12 h 12"/>
                  <a:gd name="T6" fmla="*/ 38430 w 251"/>
                  <a:gd name="T7" fmla="*/ 0 h 12"/>
                  <a:gd name="T8" fmla="*/ 0 w 251"/>
                  <a:gd name="T9" fmla="*/ 0 h 12"/>
                  <a:gd name="T10" fmla="*/ 0 w 251"/>
                  <a:gd name="T11" fmla="*/ 0 h 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42" name="Freeform 13"/>
              <p:cNvSpPr>
                <a:spLocks/>
              </p:cNvSpPr>
              <p:nvPr/>
            </p:nvSpPr>
            <p:spPr bwMode="ltGray">
              <a:xfrm>
                <a:off x="767" y="1155"/>
                <a:ext cx="252" cy="12"/>
              </a:xfrm>
              <a:custGeom>
                <a:avLst/>
                <a:gdLst>
                  <a:gd name="T0" fmla="*/ 266 w 251"/>
                  <a:gd name="T1" fmla="*/ 0 h 12"/>
                  <a:gd name="T2" fmla="*/ 0 w 251"/>
                  <a:gd name="T3" fmla="*/ 0 h 12"/>
                  <a:gd name="T4" fmla="*/ 0 w 251"/>
                  <a:gd name="T5" fmla="*/ 12 h 12"/>
                  <a:gd name="T6" fmla="*/ 266 w 251"/>
                  <a:gd name="T7" fmla="*/ 12 h 12"/>
                  <a:gd name="T8" fmla="*/ 266 w 251"/>
                  <a:gd name="T9" fmla="*/ 0 h 12"/>
                  <a:gd name="T10" fmla="*/ 266 w 251"/>
                  <a:gd name="T11" fmla="*/ 0 h 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582" name="Freeform 14"/>
              <p:cNvSpPr>
                <a:spLocks/>
              </p:cNvSpPr>
              <p:nvPr/>
            </p:nvSpPr>
            <p:spPr bwMode="ltGray">
              <a:xfrm>
                <a:off x="348" y="1155"/>
                <a:ext cx="419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18" y="12"/>
                  </a:cxn>
                  <a:cxn ang="0">
                    <a:pos x="418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109583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1422400" y="304801"/>
            <a:ext cx="100584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9584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2400" y="1981200"/>
            <a:ext cx="10058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9585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422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9586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9587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408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10E46034-4E46-45EC-B3E7-0F93ABC087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29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</p:sldLayoutIdLst>
  <p:transition spd="med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/>
              <a:t>Kotlin</a:t>
            </a:r>
            <a:r>
              <a:rPr lang="en-US" dirty="0"/>
              <a:t> Basics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/>
              <a:t>Info5126 : </a:t>
            </a:r>
          </a:p>
          <a:p>
            <a:pPr eaLnBrk="1" hangingPunct="1">
              <a:defRPr/>
            </a:pPr>
            <a:r>
              <a:rPr lang="en-CA" sz="2800" dirty="0"/>
              <a:t>Mobile Development Advanced</a:t>
            </a:r>
            <a:endParaRPr lang="en-US" sz="280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80A62-6E0E-4567-B86B-AD75D31B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safety 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61AEA-5635-4821-94A5-9EF00F263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500" y="2133600"/>
            <a:ext cx="12268200" cy="464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For null safety use ? to set variables as a nullable-type</a:t>
            </a:r>
          </a:p>
          <a:p>
            <a:pPr marL="0" indent="0" eaLnBrk="1" hangingPunct="1">
              <a:buNone/>
              <a:defRPr/>
            </a:pPr>
            <a:r>
              <a:rPr lang="en-CA" sz="2800" dirty="0"/>
              <a:t>var a: String = "</a:t>
            </a:r>
            <a:r>
              <a:rPr lang="en-CA" sz="2800" dirty="0" err="1"/>
              <a:t>abc</a:t>
            </a:r>
            <a:r>
              <a:rPr lang="en-CA" sz="2800" dirty="0"/>
              <a:t>" // Regular initialization means non-null by default</a:t>
            </a:r>
          </a:p>
          <a:p>
            <a:pPr marL="0" indent="0" eaLnBrk="1" hangingPunct="1">
              <a:buNone/>
              <a:defRPr/>
            </a:pPr>
            <a:r>
              <a:rPr lang="en-CA" sz="2800" dirty="0"/>
              <a:t>a = null                   // compilation error</a:t>
            </a:r>
          </a:p>
          <a:p>
            <a:pPr marL="0" indent="0" eaLnBrk="1" hangingPunct="1">
              <a:buNone/>
              <a:defRPr/>
            </a:pPr>
            <a:r>
              <a:rPr lang="en-CA" sz="2800" dirty="0"/>
              <a:t>var b: String? = "</a:t>
            </a:r>
            <a:r>
              <a:rPr lang="en-CA" sz="2800" dirty="0" err="1"/>
              <a:t>abc</a:t>
            </a:r>
            <a:r>
              <a:rPr lang="en-CA" sz="2800" dirty="0"/>
              <a:t>" // can be set null</a:t>
            </a:r>
          </a:p>
          <a:p>
            <a:pPr marL="0" indent="0" eaLnBrk="1" hangingPunct="1">
              <a:buNone/>
              <a:defRPr/>
            </a:pPr>
            <a:r>
              <a:rPr lang="en-CA" sz="2800" dirty="0"/>
              <a:t>b = null                   // ok</a:t>
            </a:r>
          </a:p>
          <a:p>
            <a:pPr eaLnBrk="1" hangingPunct="1">
              <a:defRPr/>
            </a:pPr>
            <a:r>
              <a:rPr lang="en-US" sz="2800" dirty="0"/>
              <a:t>You can also use ? to make safe calls</a:t>
            </a:r>
          </a:p>
          <a:p>
            <a:pPr marL="0" indent="0" eaLnBrk="1" hangingPunct="1">
              <a:buNone/>
              <a:defRPr/>
            </a:pPr>
            <a:r>
              <a:rPr lang="en-US" sz="2800" dirty="0" err="1"/>
              <a:t>println</a:t>
            </a:r>
            <a:r>
              <a:rPr lang="en-US" sz="2800" dirty="0"/>
              <a:t>(</a:t>
            </a:r>
            <a:r>
              <a:rPr lang="en-US" sz="2800" dirty="0" err="1"/>
              <a:t>b?.length</a:t>
            </a:r>
            <a:r>
              <a:rPr lang="en-US" sz="2800" dirty="0"/>
              <a:t>)      // safe call in case b is null</a:t>
            </a:r>
          </a:p>
          <a:p>
            <a:pPr marL="0" indent="0" eaLnBrk="1" hangingPunct="1">
              <a:buNone/>
              <a:defRPr/>
            </a:pPr>
            <a:endParaRPr lang="en-US" sz="2800" dirty="0"/>
          </a:p>
          <a:p>
            <a:pPr marL="0" indent="0" eaLnBrk="1" hangingPunct="1">
              <a:buNone/>
              <a:defRPr/>
            </a:pPr>
            <a:r>
              <a:rPr lang="en-US" sz="2800" dirty="0"/>
              <a:t>Note: the ? Can also work in chains    bob?.department?.head?.name</a:t>
            </a:r>
          </a:p>
          <a:p>
            <a:pPr marL="0" indent="0" eaLnBrk="1" hangingPunct="1">
              <a:buNone/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40289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80A62-6E0E-4567-B86B-AD75D31B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61AEA-5635-4821-94A5-9EF00F263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330464"/>
            <a:ext cx="10228558" cy="5527536"/>
          </a:xfrm>
        </p:spPr>
        <p:txBody>
          <a:bodyPr/>
          <a:lstStyle/>
          <a:p>
            <a:r>
              <a:rPr lang="en-US" sz="2800" dirty="0"/>
              <a:t>!! Operator – returns the non-null type value and throws an exception if the value is a null</a:t>
            </a:r>
          </a:p>
          <a:p>
            <a:pPr marL="457200" lvl="1" indent="0">
              <a:buNone/>
            </a:pPr>
            <a:r>
              <a:rPr lang="en-US" sz="2400" dirty="0" err="1"/>
              <a:t>val</a:t>
            </a:r>
            <a:r>
              <a:rPr lang="en-US" sz="2400" dirty="0"/>
              <a:t> l = b!!.length</a:t>
            </a:r>
          </a:p>
          <a:p>
            <a:r>
              <a:rPr lang="en-US" sz="2800" dirty="0"/>
              <a:t>Elvis Operator (?:) – returns the expression to the left if not null and the expression to the right side if null</a:t>
            </a:r>
          </a:p>
          <a:p>
            <a:pPr marL="457200" lvl="1" indent="0">
              <a:buNone/>
            </a:pPr>
            <a:r>
              <a:rPr lang="en-US" sz="2400" dirty="0" err="1"/>
              <a:t>val</a:t>
            </a:r>
            <a:r>
              <a:rPr lang="en-US" sz="2400" dirty="0"/>
              <a:t> l = </a:t>
            </a:r>
            <a:r>
              <a:rPr lang="en-US" sz="2400" dirty="0" err="1"/>
              <a:t>b?.length</a:t>
            </a:r>
            <a:r>
              <a:rPr lang="en-US" sz="2400" dirty="0"/>
              <a:t> ?: -1</a:t>
            </a:r>
          </a:p>
          <a:p>
            <a:r>
              <a:rPr lang="en-US" sz="2800" dirty="0"/>
              <a:t>Safe casting</a:t>
            </a:r>
          </a:p>
          <a:p>
            <a:pPr marL="457200" lvl="1" indent="0">
              <a:buNone/>
            </a:pP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aInt</a:t>
            </a:r>
            <a:r>
              <a:rPr lang="en-US" sz="2400" dirty="0"/>
              <a:t>: Int? = a as? Int</a:t>
            </a:r>
          </a:p>
          <a:p>
            <a:r>
              <a:rPr lang="en-US" sz="2800" dirty="0"/>
              <a:t>Collections of Nullable type use </a:t>
            </a:r>
            <a:r>
              <a:rPr lang="en-US" sz="2800" dirty="0" err="1"/>
              <a:t>filterNotNull</a:t>
            </a:r>
            <a:r>
              <a:rPr lang="en-US" sz="2800"/>
              <a:t>() </a:t>
            </a:r>
            <a:r>
              <a:rPr lang="en-US" sz="2800" dirty="0"/>
              <a:t>to filter out the non-null elements</a:t>
            </a:r>
          </a:p>
          <a:p>
            <a:pPr marL="457200" lvl="1" indent="0">
              <a:buNone/>
            </a:pP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nullableList</a:t>
            </a:r>
            <a:r>
              <a:rPr lang="en-US" sz="2400" dirty="0"/>
              <a:t>: List&lt;Int?&gt; = </a:t>
            </a:r>
            <a:r>
              <a:rPr lang="en-US" sz="2400" dirty="0" err="1"/>
              <a:t>listOf</a:t>
            </a:r>
            <a:r>
              <a:rPr lang="en-US" sz="2400" dirty="0"/>
              <a:t>(1, 2, null, 4)</a:t>
            </a:r>
          </a:p>
          <a:p>
            <a:pPr marL="457200" lvl="1" indent="0">
              <a:buNone/>
            </a:pPr>
            <a:r>
              <a:rPr lang="en-US" sz="2400" dirty="0" err="1"/>
              <a:t>val</a:t>
            </a:r>
            <a:r>
              <a:rPr lang="en-US" sz="2400" dirty="0"/>
              <a:t> </a:t>
            </a:r>
            <a:r>
              <a:rPr lang="en-US" sz="2400" dirty="0" err="1"/>
              <a:t>intList</a:t>
            </a:r>
            <a:r>
              <a:rPr lang="en-US" sz="2400" dirty="0"/>
              <a:t>: List&lt;Int&gt; = </a:t>
            </a:r>
            <a:r>
              <a:rPr lang="en-US" sz="2400" dirty="0" err="1"/>
              <a:t>nullableList.filterNotNull</a:t>
            </a:r>
            <a:r>
              <a:rPr lang="en-US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3628307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BAAC3C-B3EB-49DF-AC14-4E1ABDDBC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FD9BEA-D523-4824-8123-9C1ED7AA6E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1981200"/>
            <a:ext cx="5105400" cy="4419601"/>
          </a:xfrm>
        </p:spPr>
        <p:txBody>
          <a:bodyPr/>
          <a:lstStyle/>
          <a:p>
            <a:r>
              <a:rPr lang="en-US" dirty="0"/>
              <a:t>Java</a:t>
            </a:r>
          </a:p>
          <a:p>
            <a:pPr marL="0" indent="0">
              <a:buNone/>
            </a:pPr>
            <a:r>
              <a:rPr lang="en-CA" sz="1400" dirty="0"/>
              <a:t>public static double calculate (double a, String op, double b) throws Exception { </a:t>
            </a:r>
          </a:p>
          <a:p>
            <a:pPr marL="0" indent="0">
              <a:buNone/>
            </a:pPr>
            <a:r>
              <a:rPr lang="en-CA" sz="1400" dirty="0"/>
              <a:t>	switch (op) { </a:t>
            </a:r>
          </a:p>
          <a:p>
            <a:pPr marL="0" indent="0">
              <a:buNone/>
            </a:pPr>
            <a:r>
              <a:rPr lang="en-CA" sz="1400" dirty="0"/>
              <a:t>		case "add": </a:t>
            </a:r>
          </a:p>
          <a:p>
            <a:pPr marL="0" indent="0">
              <a:buNone/>
            </a:pPr>
            <a:r>
              <a:rPr lang="en-CA" sz="1400" dirty="0"/>
              <a:t>			return a + b; </a:t>
            </a:r>
          </a:p>
          <a:p>
            <a:pPr marL="0" indent="0">
              <a:buNone/>
            </a:pPr>
            <a:r>
              <a:rPr lang="en-CA" sz="1400" dirty="0"/>
              <a:t>		case "subtract":</a:t>
            </a:r>
          </a:p>
          <a:p>
            <a:pPr marL="0" indent="0">
              <a:buNone/>
            </a:pPr>
            <a:r>
              <a:rPr lang="en-CA" sz="1400" dirty="0"/>
              <a:t>			return a - b;</a:t>
            </a:r>
          </a:p>
          <a:p>
            <a:pPr marL="0" indent="0">
              <a:buNone/>
            </a:pPr>
            <a:r>
              <a:rPr lang="en-CA" sz="1400" dirty="0"/>
              <a:t>		case "multiply":</a:t>
            </a:r>
          </a:p>
          <a:p>
            <a:pPr marL="0" indent="0">
              <a:buNone/>
            </a:pPr>
            <a:r>
              <a:rPr lang="en-CA" sz="1400" dirty="0"/>
              <a:t>			return a * b; </a:t>
            </a:r>
          </a:p>
          <a:p>
            <a:pPr marL="0" indent="0">
              <a:buNone/>
            </a:pPr>
            <a:r>
              <a:rPr lang="en-CA" sz="1400" dirty="0"/>
              <a:t>		case "divide": </a:t>
            </a:r>
          </a:p>
          <a:p>
            <a:pPr marL="0" indent="0">
              <a:buNone/>
            </a:pPr>
            <a:r>
              <a:rPr lang="en-CA" sz="1400" dirty="0"/>
              <a:t>			return a / b;</a:t>
            </a:r>
          </a:p>
          <a:p>
            <a:pPr marL="0" indent="0">
              <a:buNone/>
            </a:pPr>
            <a:r>
              <a:rPr lang="en-CA" sz="1400" dirty="0"/>
              <a:t>		default: </a:t>
            </a:r>
          </a:p>
          <a:p>
            <a:pPr marL="0" indent="0">
              <a:buNone/>
            </a:pPr>
            <a:r>
              <a:rPr lang="en-CA" sz="1400" dirty="0"/>
              <a:t>			throw new Exception();</a:t>
            </a:r>
          </a:p>
          <a:p>
            <a:pPr marL="0" indent="0">
              <a:buNone/>
            </a:pPr>
            <a:r>
              <a:rPr lang="en-CA" sz="1400" dirty="0"/>
              <a:t>		}</a:t>
            </a:r>
          </a:p>
          <a:p>
            <a:pPr marL="0" indent="0">
              <a:buNone/>
            </a:pPr>
            <a:r>
              <a:rPr lang="en-CA" sz="1400" dirty="0"/>
              <a:t>	}</a:t>
            </a:r>
            <a:endParaRPr lang="en-US" sz="1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416D38-248D-47C1-9EC0-A0A692C16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3200" y="1981200"/>
            <a:ext cx="5486400" cy="4114800"/>
          </a:xfrm>
        </p:spPr>
        <p:txBody>
          <a:bodyPr/>
          <a:lstStyle/>
          <a:p>
            <a:r>
              <a:rPr lang="en-US" dirty="0"/>
              <a:t>Kotlin</a:t>
            </a:r>
          </a:p>
          <a:p>
            <a:pPr marL="0" indent="0">
              <a:buNone/>
            </a:pPr>
            <a:r>
              <a:rPr lang="en-CA" sz="1400" dirty="0"/>
              <a:t>fun calculate (a: Double, op: String, b: Double): Double { </a:t>
            </a:r>
          </a:p>
          <a:p>
            <a:pPr marL="0" indent="0">
              <a:buNone/>
            </a:pPr>
            <a:r>
              <a:rPr lang="en-CA" sz="1400" dirty="0"/>
              <a:t>	when (op) { </a:t>
            </a:r>
          </a:p>
          <a:p>
            <a:pPr marL="0" indent="0">
              <a:buNone/>
            </a:pPr>
            <a:r>
              <a:rPr lang="en-CA" sz="1400" dirty="0"/>
              <a:t>		"add" -&gt; return a + b</a:t>
            </a:r>
          </a:p>
          <a:p>
            <a:pPr marL="0" indent="0">
              <a:buNone/>
            </a:pPr>
            <a:r>
              <a:rPr lang="en-CA" sz="1400" dirty="0"/>
              <a:t>		"subtract" -&gt; return a - b</a:t>
            </a:r>
          </a:p>
          <a:p>
            <a:pPr marL="0" indent="0">
              <a:buNone/>
            </a:pPr>
            <a:r>
              <a:rPr lang="en-CA" sz="1400" dirty="0"/>
              <a:t>		"multiply" -&gt; return a * b</a:t>
            </a:r>
          </a:p>
          <a:p>
            <a:pPr marL="0" indent="0">
              <a:buNone/>
            </a:pPr>
            <a:r>
              <a:rPr lang="en-CA" sz="1400" dirty="0"/>
              <a:t>		"divide" - &gt; return a / b </a:t>
            </a:r>
          </a:p>
          <a:p>
            <a:pPr marL="0" indent="0">
              <a:buNone/>
            </a:pPr>
            <a:r>
              <a:rPr lang="en-CA" sz="1400" dirty="0"/>
              <a:t>		else -&gt; throw Exception()</a:t>
            </a:r>
          </a:p>
          <a:p>
            <a:pPr marL="0" indent="0">
              <a:buNone/>
            </a:pPr>
            <a:r>
              <a:rPr lang="en-CA" sz="1400" dirty="0"/>
              <a:t>	}</a:t>
            </a:r>
          </a:p>
          <a:p>
            <a:pPr marL="0" indent="0">
              <a:buNone/>
            </a:pPr>
            <a:r>
              <a:rPr lang="en-CA" sz="1400" dirty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258192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32C9B-C2EB-4A48-A522-E9AA982F2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D8044-EDB6-4FE6-A844-29D890FB67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" y="1981200"/>
            <a:ext cx="6197600" cy="2438400"/>
          </a:xfrm>
        </p:spPr>
        <p:txBody>
          <a:bodyPr/>
          <a:lstStyle/>
          <a:p>
            <a:r>
              <a:rPr lang="en-US" dirty="0"/>
              <a:t>Immutable</a:t>
            </a:r>
          </a:p>
          <a:p>
            <a:endParaRPr lang="en-US" sz="3600" dirty="0"/>
          </a:p>
          <a:p>
            <a:pPr marL="0" indent="0">
              <a:buNone/>
            </a:pPr>
            <a:r>
              <a:rPr lang="en-US" sz="1600" dirty="0" err="1"/>
              <a:t>val</a:t>
            </a:r>
            <a:r>
              <a:rPr lang="en-US" sz="1600" dirty="0"/>
              <a:t> strings = </a:t>
            </a:r>
            <a:r>
              <a:rPr lang="en-US" sz="1600" dirty="0" err="1"/>
              <a:t>listOf</a:t>
            </a:r>
            <a:r>
              <a:rPr lang="en-US" sz="1600" dirty="0"/>
              <a:t>("Anne", "Karen", "Peter") // List&lt;String&gt;</a:t>
            </a:r>
          </a:p>
          <a:p>
            <a:pPr marL="0" indent="0">
              <a:buNone/>
            </a:pPr>
            <a:r>
              <a:rPr lang="en-US" sz="1600" dirty="0" err="1"/>
              <a:t>val</a:t>
            </a:r>
            <a:r>
              <a:rPr lang="en-US" sz="1600" dirty="0"/>
              <a:t> map = </a:t>
            </a:r>
            <a:r>
              <a:rPr lang="en-US" sz="1600" dirty="0" err="1"/>
              <a:t>mapOf</a:t>
            </a:r>
            <a:r>
              <a:rPr lang="en-US" sz="1600" dirty="0"/>
              <a:t>("a" to 1, "b" to 2, "c" to 3)  // Map&lt;String, Int&gt;</a:t>
            </a:r>
          </a:p>
          <a:p>
            <a:pPr marL="0" indent="0">
              <a:buNone/>
            </a:pPr>
            <a:r>
              <a:rPr lang="en-US" sz="1600" dirty="0" err="1"/>
              <a:t>val</a:t>
            </a:r>
            <a:r>
              <a:rPr lang="en-US" sz="1600" dirty="0"/>
              <a:t> set = </a:t>
            </a:r>
            <a:r>
              <a:rPr lang="en-US" sz="1600" dirty="0" err="1"/>
              <a:t>setOf</a:t>
            </a:r>
            <a:r>
              <a:rPr lang="en-US" sz="1600" dirty="0"/>
              <a:t>("a", "b", "c")                 // Set&lt;String&gt;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5A6B9-D6B3-49A9-8011-8D88FB6B8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3200" y="1981200"/>
            <a:ext cx="5638800" cy="2133600"/>
          </a:xfrm>
        </p:spPr>
        <p:txBody>
          <a:bodyPr/>
          <a:lstStyle/>
          <a:p>
            <a:r>
              <a:rPr lang="en-US" dirty="0"/>
              <a:t>Mutable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 err="1"/>
              <a:t>val</a:t>
            </a:r>
            <a:r>
              <a:rPr lang="en-US" sz="1800" dirty="0"/>
              <a:t> strings = </a:t>
            </a:r>
            <a:r>
              <a:rPr lang="en-US" sz="1800" dirty="0" err="1"/>
              <a:t>mutableListOf</a:t>
            </a:r>
            <a:r>
              <a:rPr lang="en-US" sz="1800" dirty="0"/>
              <a:t>("Anne", "Karen", "Peter")</a:t>
            </a:r>
          </a:p>
          <a:p>
            <a:pPr marL="0" indent="0">
              <a:buNone/>
            </a:pPr>
            <a:r>
              <a:rPr lang="en-US" sz="1800" dirty="0" err="1"/>
              <a:t>val</a:t>
            </a:r>
            <a:r>
              <a:rPr lang="en-US" sz="1800" dirty="0"/>
              <a:t> map = </a:t>
            </a:r>
            <a:r>
              <a:rPr lang="en-US" sz="1800" dirty="0" err="1"/>
              <a:t>mutableMapOf</a:t>
            </a:r>
            <a:r>
              <a:rPr lang="en-US" sz="1800" dirty="0"/>
              <a:t>("a" to 1, "b" to 2, "c" to 3)</a:t>
            </a:r>
          </a:p>
          <a:p>
            <a:pPr marL="0" indent="0">
              <a:buNone/>
            </a:pPr>
            <a:r>
              <a:rPr lang="en-US" sz="1800" dirty="0" err="1"/>
              <a:t>val</a:t>
            </a:r>
            <a:r>
              <a:rPr lang="en-US" sz="1800" dirty="0"/>
              <a:t> set = </a:t>
            </a:r>
            <a:r>
              <a:rPr lang="en-US" sz="1800" dirty="0" err="1"/>
              <a:t>mutableSetOf</a:t>
            </a:r>
            <a:r>
              <a:rPr lang="en-US" sz="1800" dirty="0"/>
              <a:t>("a", "b", "c")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B2FCBFA-05C6-453A-BCC8-42125A1693CA}"/>
              </a:ext>
            </a:extLst>
          </p:cNvPr>
          <p:cNvSpPr txBox="1">
            <a:spLocks/>
          </p:cNvSpPr>
          <p:nvPr/>
        </p:nvSpPr>
        <p:spPr bwMode="auto">
          <a:xfrm>
            <a:off x="3810000" y="4357481"/>
            <a:ext cx="5638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en-US" kern="0" dirty="0"/>
              <a:t>Empty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kern="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kern="0" dirty="0" err="1"/>
              <a:t>val</a:t>
            </a:r>
            <a:r>
              <a:rPr lang="en-US" sz="1800" kern="0" dirty="0"/>
              <a:t> </a:t>
            </a:r>
            <a:r>
              <a:rPr lang="en-US" sz="1800" kern="0" dirty="0" err="1"/>
              <a:t>noInts</a:t>
            </a:r>
            <a:r>
              <a:rPr lang="en-US" sz="1800" kern="0" dirty="0"/>
              <a:t>: List&lt;Int&gt; = </a:t>
            </a:r>
            <a:r>
              <a:rPr lang="en-US" sz="1800" kern="0" dirty="0" err="1"/>
              <a:t>listOf</a:t>
            </a:r>
            <a:r>
              <a:rPr lang="en-US" sz="1800" kern="0" dirty="0"/>
              <a:t>()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kern="0" dirty="0" err="1"/>
              <a:t>val</a:t>
            </a:r>
            <a:r>
              <a:rPr lang="en-US" sz="1800" kern="0" dirty="0"/>
              <a:t> </a:t>
            </a:r>
            <a:r>
              <a:rPr lang="en-US" sz="1800" kern="0" dirty="0" err="1"/>
              <a:t>noStrings</a:t>
            </a:r>
            <a:r>
              <a:rPr lang="en-US" sz="1800" kern="0" dirty="0"/>
              <a:t> = </a:t>
            </a:r>
            <a:r>
              <a:rPr lang="en-US" sz="1800" kern="0" dirty="0" err="1"/>
              <a:t>listOf</a:t>
            </a:r>
            <a:r>
              <a:rPr lang="en-US" sz="1800" kern="0" dirty="0"/>
              <a:t>&lt;String&gt;()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 kern="0" dirty="0" err="1"/>
              <a:t>val</a:t>
            </a:r>
            <a:r>
              <a:rPr lang="en-US" sz="1800" kern="0" dirty="0"/>
              <a:t> </a:t>
            </a:r>
            <a:r>
              <a:rPr lang="en-US" sz="1800" kern="0" dirty="0" err="1"/>
              <a:t>emptyMap</a:t>
            </a:r>
            <a:r>
              <a:rPr lang="en-US" sz="1800" kern="0" dirty="0"/>
              <a:t> = </a:t>
            </a:r>
            <a:r>
              <a:rPr lang="en-US" sz="1800" kern="0" dirty="0" err="1"/>
              <a:t>mapOf</a:t>
            </a:r>
            <a:r>
              <a:rPr lang="en-US" sz="1800" kern="0" dirty="0"/>
              <a:t>&lt;String, Int&gt;()</a:t>
            </a:r>
          </a:p>
        </p:txBody>
      </p:sp>
    </p:spTree>
    <p:extLst>
      <p:ext uri="{BB962C8B-B14F-4D97-AF65-F5344CB8AC3E}">
        <p14:creationId xmlns:p14="http://schemas.microsoft.com/office/powerpoint/2010/main" val="296298973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B11BF85-D83F-4BA8-A4D5-1A6CD27F1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98724F-3448-42C3-9B5B-37851F7F2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6045200" cy="4876800"/>
          </a:xfrm>
        </p:spPr>
        <p:txBody>
          <a:bodyPr/>
          <a:lstStyle/>
          <a:p>
            <a:pPr marL="0" indent="0">
              <a:buNone/>
            </a:pPr>
            <a:r>
              <a:rPr lang="en-US" sz="1500" dirty="0" err="1"/>
              <a:t>val</a:t>
            </a:r>
            <a:r>
              <a:rPr lang="en-US" sz="1500" dirty="0"/>
              <a:t> names = </a:t>
            </a:r>
            <a:r>
              <a:rPr lang="en-US" sz="1500" dirty="0" err="1"/>
              <a:t>listOf</a:t>
            </a:r>
            <a:r>
              <a:rPr lang="en-US" sz="1500" dirty="0"/>
              <a:t>("Anne", "Peter", "Jeff")</a:t>
            </a:r>
          </a:p>
          <a:p>
            <a:pPr marL="0" indent="0">
              <a:buNone/>
            </a:pPr>
            <a:r>
              <a:rPr lang="en-US" sz="1500" dirty="0"/>
              <a:t>for (name in names) {</a:t>
            </a:r>
          </a:p>
          <a:p>
            <a:pPr marL="0" indent="0">
              <a:buNone/>
            </a:pPr>
            <a:r>
              <a:rPr lang="en-US" sz="1500" dirty="0"/>
              <a:t>    </a:t>
            </a:r>
            <a:r>
              <a:rPr lang="en-US" sz="1500" dirty="0" err="1"/>
              <a:t>println</a:t>
            </a:r>
            <a:r>
              <a:rPr lang="en-US" sz="1500" dirty="0"/>
              <a:t>(name)</a:t>
            </a:r>
          </a:p>
          <a:p>
            <a:pPr marL="0" indent="0">
              <a:buNone/>
            </a:pPr>
            <a:r>
              <a:rPr lang="en-US" sz="1500" dirty="0"/>
              <a:t>}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CA" sz="1500" dirty="0"/>
              <a:t>for (x in 0..10) </a:t>
            </a:r>
            <a:r>
              <a:rPr lang="en-CA" sz="1500" dirty="0" err="1"/>
              <a:t>println</a:t>
            </a:r>
            <a:r>
              <a:rPr lang="en-CA" sz="1500" dirty="0"/>
              <a:t>(x) // Prints 0 through 10 (inclusive)</a:t>
            </a:r>
          </a:p>
          <a:p>
            <a:pPr marL="0" indent="0">
              <a:buNone/>
            </a:pPr>
            <a:r>
              <a:rPr lang="en-CA" sz="1500" dirty="0"/>
              <a:t>for (x in 0 until 10) </a:t>
            </a:r>
            <a:r>
              <a:rPr lang="en-CA" sz="1500" dirty="0" err="1"/>
              <a:t>println</a:t>
            </a:r>
            <a:r>
              <a:rPr lang="en-CA" sz="1500" dirty="0"/>
              <a:t>(x) // Prints 0 through 9</a:t>
            </a:r>
          </a:p>
          <a:p>
            <a:pPr marL="0" indent="0">
              <a:buNone/>
            </a:pPr>
            <a:r>
              <a:rPr lang="en-CA" sz="1500" dirty="0"/>
              <a:t>for (x in 0 until 10 step 2) </a:t>
            </a:r>
            <a:r>
              <a:rPr lang="en-CA" sz="1500" dirty="0" err="1"/>
              <a:t>println</a:t>
            </a:r>
            <a:r>
              <a:rPr lang="en-CA" sz="1500" dirty="0"/>
              <a:t>(x) // Prints 0, 2, 4, 6, 8</a:t>
            </a:r>
          </a:p>
          <a:p>
            <a:pPr marL="0" indent="0">
              <a:buNone/>
            </a:pPr>
            <a:r>
              <a:rPr lang="en-CA" sz="1500" dirty="0"/>
              <a:t>for (x in 10 </a:t>
            </a:r>
            <a:r>
              <a:rPr lang="en-CA" sz="1500" dirty="0" err="1"/>
              <a:t>downTo</a:t>
            </a:r>
            <a:r>
              <a:rPr lang="en-CA" sz="1500" dirty="0"/>
              <a:t> 0 step 2) </a:t>
            </a:r>
            <a:r>
              <a:rPr lang="en-CA" sz="1500" dirty="0" err="1"/>
              <a:t>println</a:t>
            </a:r>
            <a:r>
              <a:rPr lang="en-CA" sz="1500" dirty="0"/>
              <a:t>(x) // Prints 10, 8, 6, 4, 2, 0</a:t>
            </a:r>
          </a:p>
          <a:p>
            <a:pPr marL="0" indent="0">
              <a:buNone/>
            </a:pPr>
            <a:endParaRPr lang="en-CA" sz="1500" dirty="0"/>
          </a:p>
          <a:p>
            <a:pPr marL="0" indent="0">
              <a:buNone/>
            </a:pPr>
            <a:r>
              <a:rPr lang="en-CA" sz="1500" dirty="0" err="1"/>
              <a:t>val</a:t>
            </a:r>
            <a:r>
              <a:rPr lang="en-CA" sz="1500" dirty="0"/>
              <a:t> numbers = (0..9).</a:t>
            </a:r>
            <a:r>
              <a:rPr lang="en-CA" sz="1500" dirty="0" err="1"/>
              <a:t>toList</a:t>
            </a:r>
            <a:r>
              <a:rPr lang="en-CA" sz="1500" dirty="0"/>
              <a:t>()</a:t>
            </a:r>
          </a:p>
          <a:p>
            <a:pPr marL="0" indent="0">
              <a:buNone/>
            </a:pPr>
            <a:endParaRPr lang="en-CA" sz="1500" dirty="0"/>
          </a:p>
          <a:p>
            <a:pPr marL="0" indent="0">
              <a:buNone/>
            </a:pPr>
            <a:r>
              <a:rPr lang="en-CA" sz="1500" dirty="0"/>
              <a:t>for ((index, value) in </a:t>
            </a:r>
            <a:r>
              <a:rPr lang="en-CA" sz="1500" dirty="0" err="1"/>
              <a:t>names.withIndex</a:t>
            </a:r>
            <a:r>
              <a:rPr lang="en-CA" sz="1500" dirty="0"/>
              <a:t>()) { </a:t>
            </a:r>
          </a:p>
          <a:p>
            <a:pPr marL="0" indent="0">
              <a:buNone/>
            </a:pPr>
            <a:r>
              <a:rPr lang="en-CA" sz="1500" dirty="0"/>
              <a:t>    </a:t>
            </a:r>
            <a:r>
              <a:rPr lang="en-CA" sz="1500" dirty="0" err="1"/>
              <a:t>println</a:t>
            </a:r>
            <a:r>
              <a:rPr lang="en-CA" sz="1500" dirty="0"/>
              <a:t>("$index: $value")         // gives index of current element</a:t>
            </a:r>
          </a:p>
          <a:p>
            <a:pPr marL="0" indent="0">
              <a:buNone/>
            </a:pPr>
            <a:r>
              <a:rPr lang="en-CA" sz="1500" dirty="0"/>
              <a:t>}</a:t>
            </a:r>
            <a:endParaRPr lang="en-US" sz="15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3E5208C-5C45-4FF1-90B1-6CCE775AC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3200" y="1981199"/>
            <a:ext cx="4927600" cy="4571999"/>
          </a:xfrm>
        </p:spPr>
        <p:txBody>
          <a:bodyPr/>
          <a:lstStyle/>
          <a:p>
            <a:pPr marL="0" indent="0">
              <a:buNone/>
            </a:pPr>
            <a:r>
              <a:rPr lang="en-CA" sz="1200" dirty="0"/>
              <a:t>// Iterate over the entries as objects that contain the key and the value as properties</a:t>
            </a:r>
          </a:p>
          <a:p>
            <a:pPr marL="0" indent="0">
              <a:buNone/>
            </a:pPr>
            <a:r>
              <a:rPr lang="en-CA" sz="1200" dirty="0"/>
              <a:t>for (entry in map) {</a:t>
            </a:r>
          </a:p>
          <a:p>
            <a:pPr marL="0" indent="0">
              <a:buNone/>
            </a:pPr>
            <a:r>
              <a:rPr lang="en-CA" sz="1200" dirty="0"/>
              <a:t>    </a:t>
            </a:r>
            <a:r>
              <a:rPr lang="en-CA" sz="1200" dirty="0" err="1"/>
              <a:t>println</a:t>
            </a:r>
            <a:r>
              <a:rPr lang="en-CA" sz="1200" dirty="0"/>
              <a:t>("${</a:t>
            </a:r>
            <a:r>
              <a:rPr lang="en-CA" sz="1200" dirty="0" err="1"/>
              <a:t>entry.key</a:t>
            </a:r>
            <a:r>
              <a:rPr lang="en-CA" sz="1200" dirty="0"/>
              <a:t>}: ${</a:t>
            </a:r>
            <a:r>
              <a:rPr lang="en-CA" sz="1200" dirty="0" err="1"/>
              <a:t>entry.value</a:t>
            </a:r>
            <a:r>
              <a:rPr lang="en-CA" sz="1200" dirty="0"/>
              <a:t>}")</a:t>
            </a:r>
          </a:p>
          <a:p>
            <a:pPr marL="0" indent="0">
              <a:buNone/>
            </a:pPr>
            <a:r>
              <a:rPr lang="en-CA" sz="1200" dirty="0"/>
              <a:t>}</a:t>
            </a:r>
          </a:p>
          <a:p>
            <a:pPr marL="0" indent="0">
              <a:buNone/>
            </a:pPr>
            <a:endParaRPr lang="en-CA" sz="1200" dirty="0"/>
          </a:p>
          <a:p>
            <a:pPr marL="0" indent="0">
              <a:buNone/>
            </a:pPr>
            <a:r>
              <a:rPr lang="en-CA" sz="1200" dirty="0"/>
              <a:t>// Iterate over the entries as separate key and value objects</a:t>
            </a:r>
          </a:p>
          <a:p>
            <a:pPr marL="0" indent="0">
              <a:buNone/>
            </a:pPr>
            <a:r>
              <a:rPr lang="en-CA" sz="1200" dirty="0"/>
              <a:t>for ((key, value) in map) {</a:t>
            </a:r>
          </a:p>
          <a:p>
            <a:pPr marL="0" indent="0">
              <a:buNone/>
            </a:pPr>
            <a:r>
              <a:rPr lang="en-CA" sz="1200" dirty="0"/>
              <a:t>    </a:t>
            </a:r>
            <a:r>
              <a:rPr lang="en-CA" sz="1200" dirty="0" err="1"/>
              <a:t>println</a:t>
            </a:r>
            <a:r>
              <a:rPr lang="en-CA" sz="1200" dirty="0"/>
              <a:t>("$key: $value")</a:t>
            </a:r>
          </a:p>
          <a:p>
            <a:pPr marL="0" indent="0">
              <a:buNone/>
            </a:pPr>
            <a:r>
              <a:rPr lang="en-CA" sz="1200" dirty="0"/>
              <a:t>}</a:t>
            </a:r>
          </a:p>
          <a:p>
            <a:pPr marL="0" indent="0">
              <a:buNone/>
            </a:pPr>
            <a:endParaRPr lang="en-CA" sz="1200" dirty="0"/>
          </a:p>
          <a:p>
            <a:pPr marL="0" indent="0">
              <a:buNone/>
            </a:pPr>
            <a:r>
              <a:rPr lang="en-CA" sz="1200" dirty="0"/>
              <a:t>// Iterate over the keys</a:t>
            </a:r>
          </a:p>
          <a:p>
            <a:pPr marL="0" indent="0">
              <a:buNone/>
            </a:pPr>
            <a:r>
              <a:rPr lang="en-CA" sz="1200" dirty="0"/>
              <a:t>for (key in </a:t>
            </a:r>
            <a:r>
              <a:rPr lang="en-CA" sz="1200" dirty="0" err="1"/>
              <a:t>map.keys</a:t>
            </a:r>
            <a:r>
              <a:rPr lang="en-CA" sz="1200" dirty="0"/>
              <a:t>) {</a:t>
            </a:r>
          </a:p>
          <a:p>
            <a:pPr marL="0" indent="0">
              <a:buNone/>
            </a:pPr>
            <a:r>
              <a:rPr lang="en-CA" sz="1200" dirty="0"/>
              <a:t>    </a:t>
            </a:r>
            <a:r>
              <a:rPr lang="en-CA" sz="1200" dirty="0" err="1"/>
              <a:t>println</a:t>
            </a:r>
            <a:r>
              <a:rPr lang="en-CA" sz="1200" dirty="0"/>
              <a:t>(key)</a:t>
            </a:r>
          </a:p>
          <a:p>
            <a:pPr marL="0" indent="0">
              <a:buNone/>
            </a:pPr>
            <a:r>
              <a:rPr lang="en-CA" sz="1200" dirty="0"/>
              <a:t>}</a:t>
            </a:r>
          </a:p>
          <a:p>
            <a:pPr marL="0" indent="0">
              <a:buNone/>
            </a:pPr>
            <a:endParaRPr lang="en-CA" sz="1200" dirty="0"/>
          </a:p>
          <a:p>
            <a:pPr marL="0" indent="0">
              <a:buNone/>
            </a:pPr>
            <a:r>
              <a:rPr lang="en-CA" sz="1200" dirty="0"/>
              <a:t>// Iterate over the values</a:t>
            </a:r>
          </a:p>
          <a:p>
            <a:pPr marL="0" indent="0">
              <a:buNone/>
            </a:pPr>
            <a:r>
              <a:rPr lang="en-CA" sz="1200" dirty="0"/>
              <a:t>for (value in </a:t>
            </a:r>
            <a:r>
              <a:rPr lang="en-CA" sz="1200" dirty="0" err="1"/>
              <a:t>map.values</a:t>
            </a:r>
            <a:r>
              <a:rPr lang="en-CA" sz="1200" dirty="0"/>
              <a:t>) {</a:t>
            </a:r>
          </a:p>
          <a:p>
            <a:pPr marL="0" indent="0">
              <a:buNone/>
            </a:pPr>
            <a:r>
              <a:rPr lang="en-CA" sz="1200" dirty="0"/>
              <a:t>    </a:t>
            </a:r>
            <a:r>
              <a:rPr lang="en-CA" sz="1200" dirty="0" err="1"/>
              <a:t>println</a:t>
            </a:r>
            <a:r>
              <a:rPr lang="en-CA" sz="1200" dirty="0"/>
              <a:t>(value)</a:t>
            </a:r>
          </a:p>
          <a:p>
            <a:pPr marL="0" indent="0">
              <a:buNone/>
            </a:pPr>
            <a:r>
              <a:rPr lang="en-CA" sz="1200" dirty="0"/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2677645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/>
              <a:t>Kotlin</a:t>
            </a:r>
            <a:r>
              <a:rPr lang="en-US" dirty="0"/>
              <a:t> functions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Declare using the fun keyword</a:t>
            </a:r>
          </a:p>
          <a:p>
            <a:pPr eaLnBrk="1" hangingPunct="1">
              <a:defRPr/>
            </a:pPr>
            <a:r>
              <a:rPr lang="en-US" sz="2800" dirty="0"/>
              <a:t>Class member functions are </a:t>
            </a:r>
            <a:r>
              <a:rPr lang="en-US" sz="2800" dirty="0" err="1"/>
              <a:t>virutal</a:t>
            </a:r>
            <a:endParaRPr lang="en-US" sz="2800" dirty="0"/>
          </a:p>
          <a:p>
            <a:pPr eaLnBrk="1" hangingPunct="1">
              <a:defRPr/>
            </a:pPr>
            <a:r>
              <a:rPr lang="en-US" sz="2800" dirty="0"/>
              <a:t>Class members are public by default</a:t>
            </a:r>
          </a:p>
          <a:p>
            <a:pPr eaLnBrk="1" hangingPunct="1">
              <a:defRPr/>
            </a:pPr>
            <a:r>
              <a:rPr lang="en-US" sz="2800" dirty="0"/>
              <a:t>Classes are final by default</a:t>
            </a:r>
          </a:p>
          <a:p>
            <a:pPr eaLnBrk="1" hangingPunct="1">
              <a:defRPr/>
            </a:pPr>
            <a:r>
              <a:rPr lang="en-US" sz="2800" dirty="0"/>
              <a:t>To derive a class declare it with the open keyword</a:t>
            </a:r>
          </a:p>
        </p:txBody>
      </p:sp>
    </p:spTree>
    <p:extLst>
      <p:ext uri="{BB962C8B-B14F-4D97-AF65-F5344CB8AC3E}">
        <p14:creationId xmlns:p14="http://schemas.microsoft.com/office/powerpoint/2010/main" val="24195842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Kotlin functions 2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  <a:defRPr/>
            </a:pPr>
            <a:r>
              <a:rPr lang="en-CA" dirty="0"/>
              <a:t>fun </a:t>
            </a:r>
            <a:r>
              <a:rPr lang="en-CA" dirty="0" err="1"/>
              <a:t>happyBirthday</a:t>
            </a:r>
            <a:r>
              <a:rPr lang="en-CA" dirty="0"/>
              <a:t>(name: String, age: Int): String {</a:t>
            </a:r>
          </a:p>
          <a:p>
            <a:pPr marL="0" indent="0" eaLnBrk="1" hangingPunct="1">
              <a:buNone/>
              <a:defRPr/>
            </a:pPr>
            <a:r>
              <a:rPr lang="en-CA" dirty="0"/>
              <a:t>    return "Happy ${age}</a:t>
            </a:r>
            <a:r>
              <a:rPr lang="en-CA" dirty="0" err="1"/>
              <a:t>th</a:t>
            </a:r>
            <a:r>
              <a:rPr lang="en-CA" dirty="0"/>
              <a:t> birthday, $name!"</a:t>
            </a:r>
          </a:p>
          <a:p>
            <a:pPr marL="0" indent="0" eaLnBrk="1" hangingPunct="1">
              <a:buNone/>
              <a:defRPr/>
            </a:pPr>
            <a:r>
              <a:rPr lang="en-CA" dirty="0"/>
              <a:t>}</a:t>
            </a:r>
          </a:p>
          <a:p>
            <a:pPr marL="0" indent="0" eaLnBrk="1" hangingPunct="1">
              <a:buNone/>
              <a:defRPr/>
            </a:pPr>
            <a:endParaRPr lang="en-CA" dirty="0"/>
          </a:p>
          <a:p>
            <a:pPr marL="0" indent="0" eaLnBrk="1" hangingPunct="1">
              <a:buNone/>
              <a:defRPr/>
            </a:pPr>
            <a:r>
              <a:rPr lang="en-CA" sz="2800" dirty="0"/>
              <a:t>fun square(number: Int) = number * number</a:t>
            </a:r>
          </a:p>
          <a:p>
            <a:pPr marL="0" indent="0" eaLnBrk="1" hangingPunct="1">
              <a:buNone/>
              <a:defRPr/>
            </a:pP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5001076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389CE-FA0E-4B6C-B2BC-5218BCE6C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540F9-4CF6-45D0-9FC2-910B3CBF4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0"/>
            <a:ext cx="10185400" cy="44958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Class members are public by default</a:t>
            </a:r>
          </a:p>
          <a:p>
            <a:pPr eaLnBrk="1" hangingPunct="1">
              <a:defRPr/>
            </a:pPr>
            <a:r>
              <a:rPr lang="en-US" sz="2800" dirty="0"/>
              <a:t>Classes are final by default</a:t>
            </a:r>
          </a:p>
          <a:p>
            <a:pPr eaLnBrk="1" hangingPunct="1">
              <a:defRPr/>
            </a:pPr>
            <a:r>
              <a:rPr lang="en-US" sz="2800" dirty="0"/>
              <a:t>To derive a class declare it with the open keyword</a:t>
            </a:r>
          </a:p>
          <a:p>
            <a:r>
              <a:rPr lang="en-US" sz="2800" dirty="0"/>
              <a:t>Inherited built in functions:  </a:t>
            </a:r>
            <a:r>
              <a:rPr lang="en-US" sz="2800" dirty="0" err="1"/>
              <a:t>toString</a:t>
            </a:r>
            <a:r>
              <a:rPr lang="en-US" sz="2800" dirty="0"/>
              <a:t>(), equals(x), </a:t>
            </a:r>
            <a:r>
              <a:rPr lang="en-US" sz="2800" dirty="0" err="1"/>
              <a:t>hashCode</a:t>
            </a:r>
            <a:r>
              <a:rPr lang="en-US" sz="2800" dirty="0"/>
              <a:t>()</a:t>
            </a:r>
          </a:p>
          <a:p>
            <a:r>
              <a:rPr lang="en-US" sz="2800" dirty="0"/>
              <a:t>If a member is not initialized during construction use </a:t>
            </a:r>
            <a:r>
              <a:rPr lang="en-US" sz="2800" b="1" dirty="0" err="1"/>
              <a:t>lateinit</a:t>
            </a:r>
            <a:endParaRPr lang="en-US" sz="2800" b="1" dirty="0"/>
          </a:p>
          <a:p>
            <a:r>
              <a:rPr lang="en-US" sz="2800" dirty="0"/>
              <a:t>Overload operators (</a:t>
            </a:r>
            <a:r>
              <a:rPr lang="en-US" sz="2800" dirty="0" err="1"/>
              <a:t>ie</a:t>
            </a:r>
            <a:r>
              <a:rPr lang="en-US" sz="2800" dirty="0"/>
              <a:t> operator +)</a:t>
            </a:r>
          </a:p>
          <a:p>
            <a:pPr lvl="1"/>
            <a:r>
              <a:rPr lang="en-US" sz="2400" dirty="0"/>
              <a:t>Operator fun plus( spouse : Person )</a:t>
            </a:r>
          </a:p>
        </p:txBody>
      </p:sp>
    </p:spTree>
    <p:extLst>
      <p:ext uri="{BB962C8B-B14F-4D97-AF65-F5344CB8AC3E}">
        <p14:creationId xmlns:p14="http://schemas.microsoft.com/office/powerpoint/2010/main" val="299764436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05B3E-EC64-4848-8F87-05BC4476C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and Companion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33450-B1A4-4C44-8745-72EB8D6A8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object keyword alone generates a Singleton (only one instance). The instance is created first time it is  accessed in a thread-safe manner</a:t>
            </a:r>
          </a:p>
          <a:p>
            <a:r>
              <a:rPr lang="en-CA" dirty="0"/>
              <a:t>companion objects are functions or properties that are tied to a class rather than instances of it.   It is a singleton and its members can be accessed directly via the name of the containing class.   Like a static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69952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6E749-C2C4-4484-8E8E-5C9BBE7C5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to Kotlin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AE83D-69A6-40F4-8327-520FB32D7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times if you copy Java code and paste it into a Kotlin window, the IDE will recognize the Java code and ask you if you would like to convert it to Kotlin.   I found this useful when learning Kotlin or changing your existing code </a:t>
            </a:r>
            <a:r>
              <a:rPr lang="en-US"/>
              <a:t>into Kotlin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32772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Java vs</a:t>
            </a:r>
            <a:br>
              <a:rPr lang="en-US" dirty="0"/>
            </a:br>
            <a:r>
              <a:rPr lang="en-US" dirty="0" err="1"/>
              <a:t>Kotlin</a:t>
            </a:r>
            <a:endParaRPr lang="en-US" dirty="0"/>
          </a:p>
        </p:txBody>
      </p:sp>
      <p:pic>
        <p:nvPicPr>
          <p:cNvPr id="2" name="Picture 1" descr="Coding in Java vs Kotl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57200"/>
            <a:ext cx="7286678" cy="585791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err="1"/>
              <a:t>Kotlin</a:t>
            </a:r>
            <a:r>
              <a:rPr lang="en-CA" dirty="0"/>
              <a:t> Programming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76400"/>
            <a:ext cx="8839200" cy="49530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Developed by </a:t>
            </a:r>
            <a:r>
              <a:rPr lang="en-US" sz="2800" dirty="0" err="1"/>
              <a:t>JetBrains</a:t>
            </a:r>
            <a:endParaRPr lang="en-US" sz="2800" dirty="0"/>
          </a:p>
          <a:p>
            <a:pPr>
              <a:defRPr/>
            </a:pPr>
            <a:r>
              <a:rPr lang="en-CA" sz="2800" dirty="0"/>
              <a:t>Programming language of choice for Android Development (May 7, 2019)</a:t>
            </a:r>
          </a:p>
          <a:p>
            <a:pPr>
              <a:defRPr/>
            </a:pPr>
            <a:r>
              <a:rPr lang="en-US" sz="2800" dirty="0"/>
              <a:t>Mainly targets the JVM but also compiles to JavaScript or native code (via LLVM)</a:t>
            </a:r>
          </a:p>
          <a:p>
            <a:pPr>
              <a:defRPr/>
            </a:pPr>
            <a:r>
              <a:rPr lang="en-US" sz="2800" dirty="0"/>
              <a:t>Fully interoperable with java code so the two languages can work in unison in the same project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/>
              <a:t>Why </a:t>
            </a:r>
            <a:r>
              <a:rPr lang="en-CA" dirty="0" err="1"/>
              <a:t>Kotlin</a:t>
            </a:r>
            <a:r>
              <a:rPr lang="en-CA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524000"/>
            <a:ext cx="10363200" cy="51816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Concise: Drastically reduces the amount of boilerplate code</a:t>
            </a:r>
          </a:p>
          <a:p>
            <a:pPr>
              <a:defRPr/>
            </a:pPr>
            <a:r>
              <a:rPr lang="en-US" sz="2800" dirty="0"/>
              <a:t>Safe: Avoid entire classes of errors such as null pointer exceptions (common mistake in Android development)</a:t>
            </a:r>
          </a:p>
          <a:p>
            <a:pPr>
              <a:defRPr/>
            </a:pPr>
            <a:r>
              <a:rPr lang="en-US" sz="2800" dirty="0"/>
              <a:t>Interoperable: Leverage existing libraries for the JVM, Android and the browser</a:t>
            </a:r>
          </a:p>
          <a:p>
            <a:pPr>
              <a:defRPr/>
            </a:pPr>
            <a:r>
              <a:rPr lang="en-US" sz="2800" dirty="0"/>
              <a:t>Tool-friendly: Can use any Java IDE or build from the command line (IntelliJ, Android Studio, Eclipse…)</a:t>
            </a:r>
          </a:p>
          <a:p>
            <a:pPr>
              <a:defRPr/>
            </a:pPr>
            <a:r>
              <a:rPr lang="en-US" sz="2800" dirty="0"/>
              <a:t>No checked exceptions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63210389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Coding </a:t>
            </a:r>
            <a:r>
              <a:rPr lang="en-US" dirty="0" err="1"/>
              <a:t>Kotlin</a:t>
            </a:r>
            <a:endParaRPr lang="en-US" dirty="0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748848"/>
            <a:ext cx="10058400" cy="4880551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Main entry point is the main function</a:t>
            </a:r>
          </a:p>
          <a:p>
            <a:pPr eaLnBrk="1" hangingPunct="1">
              <a:defRPr/>
            </a:pPr>
            <a:r>
              <a:rPr lang="en-US" sz="2800" dirty="0"/>
              <a:t>Semicolons are optional as a statement terminator, in most cases a newline is sufficient for the compiler to deduce that the statement has ended</a:t>
            </a:r>
          </a:p>
          <a:p>
            <a:pPr eaLnBrk="1" hangingPunct="1">
              <a:defRPr/>
            </a:pPr>
            <a:r>
              <a:rPr lang="en-US" sz="2800" dirty="0"/>
              <a:t>Variables: use </a:t>
            </a:r>
            <a:r>
              <a:rPr lang="en-US" sz="2800" dirty="0" err="1"/>
              <a:t>val</a:t>
            </a:r>
            <a:r>
              <a:rPr lang="en-US" sz="2800" dirty="0"/>
              <a:t> for read only, use var for mutable</a:t>
            </a:r>
          </a:p>
        </p:txBody>
      </p:sp>
    </p:spTree>
    <p:extLst>
      <p:ext uri="{BB962C8B-B14F-4D97-AF65-F5344CB8AC3E}">
        <p14:creationId xmlns:p14="http://schemas.microsoft.com/office/powerpoint/2010/main" val="7538713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Kotlin variables and const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92959" y="1600200"/>
            <a:ext cx="100584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Variables: use </a:t>
            </a:r>
            <a:r>
              <a:rPr lang="en-US" sz="2800" b="1" dirty="0" err="1"/>
              <a:t>val</a:t>
            </a:r>
            <a:r>
              <a:rPr lang="en-US" sz="2800" dirty="0"/>
              <a:t> for read only or assign once, use </a:t>
            </a:r>
            <a:r>
              <a:rPr lang="en-US" sz="2800" b="1" dirty="0"/>
              <a:t>var</a:t>
            </a:r>
            <a:r>
              <a:rPr lang="en-US" sz="2800" dirty="0"/>
              <a:t> for mutable</a:t>
            </a:r>
          </a:p>
          <a:p>
            <a:pPr eaLnBrk="1" hangingPunct="1">
              <a:defRPr/>
            </a:pPr>
            <a:r>
              <a:rPr lang="en-US" sz="2800" dirty="0"/>
              <a:t>Datatypes are inferred at declaration</a:t>
            </a:r>
          </a:p>
          <a:p>
            <a:pPr marL="457200" lvl="1" indent="0" eaLnBrk="1" hangingPunct="1">
              <a:buNone/>
              <a:defRPr/>
            </a:pPr>
            <a:r>
              <a:rPr lang="en-US" sz="2400" dirty="0"/>
              <a:t>var number = 42</a:t>
            </a:r>
          </a:p>
          <a:p>
            <a:pPr marL="457200" lvl="1" indent="0" eaLnBrk="1" hangingPunct="1">
              <a:buNone/>
              <a:defRPr/>
            </a:pPr>
            <a:r>
              <a:rPr lang="en-US" sz="2400" dirty="0"/>
              <a:t>number = 35</a:t>
            </a:r>
          </a:p>
          <a:p>
            <a:pPr marL="457200" lvl="1" indent="0" eaLnBrk="1" hangingPunct="1">
              <a:buNone/>
              <a:defRPr/>
            </a:pPr>
            <a:r>
              <a:rPr lang="en-US" sz="2400" dirty="0" err="1"/>
              <a:t>val</a:t>
            </a:r>
            <a:r>
              <a:rPr lang="en-US" sz="2400" dirty="0"/>
              <a:t> name = “Lianne”</a:t>
            </a:r>
          </a:p>
          <a:p>
            <a:pPr eaLnBrk="1" hangingPunct="1">
              <a:defRPr/>
            </a:pPr>
            <a:r>
              <a:rPr lang="en-US" sz="2800" dirty="0"/>
              <a:t>You can initialize and specify the type on the same line</a:t>
            </a:r>
          </a:p>
          <a:p>
            <a:pPr marL="457200" lvl="1" indent="0" eaLnBrk="1" hangingPunct="1">
              <a:buNone/>
              <a:defRPr/>
            </a:pPr>
            <a:r>
              <a:rPr lang="en-US" sz="2400" dirty="0" err="1"/>
              <a:t>val</a:t>
            </a:r>
            <a:r>
              <a:rPr lang="en-US" sz="2400" dirty="0"/>
              <a:t> characters: </a:t>
            </a:r>
            <a:r>
              <a:rPr lang="en-US" sz="2400" dirty="0" err="1"/>
              <a:t>CharSequence</a:t>
            </a:r>
            <a:r>
              <a:rPr lang="en-US" sz="2400" dirty="0"/>
              <a:t> = “</a:t>
            </a:r>
            <a:r>
              <a:rPr lang="en-US" sz="2400" dirty="0" err="1"/>
              <a:t>abc</a:t>
            </a:r>
            <a:r>
              <a:rPr lang="en-US" sz="2400" dirty="0"/>
              <a:t>”</a:t>
            </a:r>
            <a:endParaRPr lang="en-US" sz="2800" dirty="0"/>
          </a:p>
          <a:p>
            <a:pPr eaLnBrk="1" hangingPunct="1">
              <a:defRPr/>
            </a:pPr>
            <a:r>
              <a:rPr lang="en-US" sz="2800" dirty="0"/>
              <a:t>Constants are known at compile time, so can only declare them at the top level of a file or an object declaration, not a class declaration</a:t>
            </a:r>
          </a:p>
        </p:txBody>
      </p:sp>
    </p:spTree>
    <p:extLst>
      <p:ext uri="{BB962C8B-B14F-4D97-AF65-F5344CB8AC3E}">
        <p14:creationId xmlns:p14="http://schemas.microsoft.com/office/powerpoint/2010/main" val="20941422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7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7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7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7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7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7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Kotlin datatypes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D32AF-0398-41DE-9A15-F280255C3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Integer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577945-0B19-4D99-908F-EA7D2DEA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Floating point types</a:t>
            </a:r>
          </a:p>
        </p:txBody>
      </p:sp>
      <p:pic>
        <p:nvPicPr>
          <p:cNvPr id="3" name="Picture 2" descr="Integer Datatypes">
            <a:extLst>
              <a:ext uri="{FF2B5EF4-FFF2-40B4-BE49-F238E27FC236}">
                <a16:creationId xmlns:a16="http://schemas.microsoft.com/office/drawing/2014/main" id="{3DD1A666-F828-4437-93FC-1671CD8EE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188879"/>
            <a:ext cx="4750834" cy="1981200"/>
          </a:xfrm>
          <a:prstGeom prst="rect">
            <a:avLst/>
          </a:prstGeom>
        </p:spPr>
      </p:pic>
      <p:pic>
        <p:nvPicPr>
          <p:cNvPr id="11" name="Picture 10" descr="Floating Point Datatypes">
            <a:extLst>
              <a:ext uri="{FF2B5EF4-FFF2-40B4-BE49-F238E27FC236}">
                <a16:creationId xmlns:a16="http://schemas.microsoft.com/office/drawing/2014/main" id="{01E383D9-3AE2-44C0-A4A4-82A6010B4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3193233"/>
            <a:ext cx="695441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69382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E04A7-4540-4D22-A157-F0686FEE9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651999-5073-41E7-B742-56E4DF886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0"/>
            <a:ext cx="10591800" cy="4114800"/>
          </a:xfrm>
        </p:spPr>
        <p:txBody>
          <a:bodyPr/>
          <a:lstStyle/>
          <a:p>
            <a:r>
              <a:rPr lang="en-US" dirty="0"/>
              <a:t>Strings - UTF-16</a:t>
            </a:r>
          </a:p>
          <a:p>
            <a:r>
              <a:rPr lang="en-US" dirty="0" err="1"/>
              <a:t>ByteArray</a:t>
            </a:r>
            <a:r>
              <a:rPr lang="en-US" dirty="0"/>
              <a:t> – UTF-8</a:t>
            </a:r>
          </a:p>
          <a:p>
            <a:r>
              <a:rPr lang="en-US" dirty="0"/>
              <a:t>String interpolation - use the $ and {} for expressions</a:t>
            </a:r>
          </a:p>
          <a:p>
            <a:pPr marL="0" indent="0">
              <a:buNone/>
            </a:pPr>
            <a:r>
              <a:rPr lang="en-CA" sz="2000" dirty="0" err="1"/>
              <a:t>val</a:t>
            </a:r>
            <a:r>
              <a:rPr lang="en-CA" sz="2000" dirty="0"/>
              <a:t> name = "Anne"</a:t>
            </a:r>
          </a:p>
          <a:p>
            <a:pPr marL="0" indent="0">
              <a:buNone/>
            </a:pPr>
            <a:r>
              <a:rPr lang="en-CA" sz="2000" dirty="0" err="1"/>
              <a:t>val</a:t>
            </a:r>
            <a:r>
              <a:rPr lang="en-CA" sz="2000" dirty="0"/>
              <a:t> </a:t>
            </a:r>
            <a:r>
              <a:rPr lang="en-CA" sz="2000" dirty="0" err="1"/>
              <a:t>yearOfBirth</a:t>
            </a:r>
            <a:r>
              <a:rPr lang="en-CA" sz="2000" dirty="0"/>
              <a:t> = 1985</a:t>
            </a:r>
          </a:p>
          <a:p>
            <a:pPr marL="0" indent="0">
              <a:buNone/>
            </a:pPr>
            <a:r>
              <a:rPr lang="en-CA" sz="2000" dirty="0" err="1"/>
              <a:t>val</a:t>
            </a:r>
            <a:r>
              <a:rPr lang="en-CA" sz="2000" dirty="0"/>
              <a:t> </a:t>
            </a:r>
            <a:r>
              <a:rPr lang="en-CA" sz="2000" dirty="0" err="1"/>
              <a:t>yearNow</a:t>
            </a:r>
            <a:r>
              <a:rPr lang="en-CA" sz="2000" dirty="0"/>
              <a:t> = 2018</a:t>
            </a:r>
          </a:p>
          <a:p>
            <a:pPr marL="0" indent="0">
              <a:buNone/>
            </a:pPr>
            <a:r>
              <a:rPr lang="en-CA" sz="2000" dirty="0" err="1"/>
              <a:t>val</a:t>
            </a:r>
            <a:r>
              <a:rPr lang="en-CA" sz="2000" dirty="0"/>
              <a:t> message = "$name is ${</a:t>
            </a:r>
            <a:r>
              <a:rPr lang="en-CA" sz="2000" dirty="0" err="1"/>
              <a:t>yearNow</a:t>
            </a:r>
            <a:r>
              <a:rPr lang="en-CA" sz="2000" dirty="0"/>
              <a:t> - </a:t>
            </a:r>
            <a:r>
              <a:rPr lang="en-CA" sz="2000" dirty="0" err="1"/>
              <a:t>yearOfBirth</a:t>
            </a:r>
            <a:r>
              <a:rPr lang="en-CA" sz="2000" dirty="0"/>
              <a:t>} years old“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US" sz="2000" dirty="0" err="1"/>
              <a:t>val</a:t>
            </a:r>
            <a:r>
              <a:rPr lang="en-US" sz="2000" dirty="0"/>
              <a:t> characters: </a:t>
            </a:r>
            <a:r>
              <a:rPr lang="en-US" sz="2000" dirty="0" err="1"/>
              <a:t>CharSequence</a:t>
            </a:r>
            <a:r>
              <a:rPr lang="en-US" sz="2000" dirty="0"/>
              <a:t> = “</a:t>
            </a:r>
            <a:r>
              <a:rPr lang="en-US" sz="2000" dirty="0" err="1"/>
              <a:t>abc</a:t>
            </a:r>
            <a:r>
              <a:rPr lang="en-US" sz="2000" dirty="0"/>
              <a:t>”</a:t>
            </a:r>
            <a:endParaRPr lang="en-US" sz="24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9274140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8DA62-2856-4584-89B4-BF7BE4703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B60D0-4785-41B3-8CD3-9AAFCA639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Checking if two variables refer to the same object use </a:t>
            </a:r>
            <a:r>
              <a:rPr lang="en-US" b="1" dirty="0"/>
              <a:t>===</a:t>
            </a:r>
            <a:r>
              <a:rPr lang="en-US" dirty="0"/>
              <a:t> and </a:t>
            </a:r>
            <a:r>
              <a:rPr lang="en-US" b="1" dirty="0"/>
              <a:t>!==</a:t>
            </a:r>
          </a:p>
          <a:p>
            <a:r>
              <a:rPr lang="en-US" dirty="0"/>
              <a:t>Boolean logical expressions </a:t>
            </a:r>
            <a:r>
              <a:rPr lang="en-US" b="1" dirty="0"/>
              <a:t>&amp;&amp;</a:t>
            </a:r>
            <a:r>
              <a:rPr lang="en-US" dirty="0"/>
              <a:t> and </a:t>
            </a:r>
            <a:r>
              <a:rPr lang="en-US" b="1" dirty="0"/>
              <a:t>||</a:t>
            </a:r>
            <a:r>
              <a:rPr lang="en-US" dirty="0"/>
              <a:t>, while the Boolean bitwise expressions are </a:t>
            </a:r>
            <a:r>
              <a:rPr lang="en-US" b="1" dirty="0"/>
              <a:t>and</a:t>
            </a:r>
            <a:r>
              <a:rPr lang="en-US" dirty="0"/>
              <a:t> </a:t>
            </a:r>
            <a:r>
              <a:rPr lang="en-US" dirty="0" err="1"/>
              <a:t>and</a:t>
            </a:r>
            <a:r>
              <a:rPr lang="en-US" dirty="0"/>
              <a:t> </a:t>
            </a:r>
            <a:r>
              <a:rPr lang="en-US" b="1" dirty="0"/>
              <a:t>or</a:t>
            </a:r>
          </a:p>
          <a:p>
            <a:r>
              <a:rPr lang="en-US" dirty="0"/>
              <a:t>Switch statements use </a:t>
            </a:r>
            <a:r>
              <a:rPr lang="en-US" b="1" dirty="0"/>
              <a:t>when</a:t>
            </a:r>
          </a:p>
        </p:txBody>
      </p:sp>
    </p:spTree>
    <p:extLst>
      <p:ext uri="{BB962C8B-B14F-4D97-AF65-F5344CB8AC3E}">
        <p14:creationId xmlns:p14="http://schemas.microsoft.com/office/powerpoint/2010/main" val="398164112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himmer">
  <a:themeElements>
    <a:clrScheme name="Shimmer 2">
      <a:dk1>
        <a:srgbClr val="000099"/>
      </a:dk1>
      <a:lt1>
        <a:srgbClr val="FFFFFF"/>
      </a:lt1>
      <a:dk2>
        <a:srgbClr val="000066"/>
      </a:dk2>
      <a:lt2>
        <a:srgbClr val="EAEAEA"/>
      </a:lt2>
      <a:accent1>
        <a:srgbClr val="66CCFF"/>
      </a:accent1>
      <a:accent2>
        <a:srgbClr val="0066FF"/>
      </a:accent2>
      <a:accent3>
        <a:srgbClr val="AAAAB8"/>
      </a:accent3>
      <a:accent4>
        <a:srgbClr val="DADADA"/>
      </a:accent4>
      <a:accent5>
        <a:srgbClr val="B8E2FF"/>
      </a:accent5>
      <a:accent6>
        <a:srgbClr val="005CE7"/>
      </a:accent6>
      <a:hlink>
        <a:srgbClr val="FFFFCC"/>
      </a:hlink>
      <a:folHlink>
        <a:srgbClr val="99CC00"/>
      </a:folHlink>
    </a:clrScheme>
    <a:fontScheme name="Shimmer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Shimmer 1">
        <a:dk1>
          <a:srgbClr val="BD3737"/>
        </a:dk1>
        <a:lt1>
          <a:srgbClr val="FFFFFF"/>
        </a:lt1>
        <a:dk2>
          <a:srgbClr val="721E1E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BCABAB"/>
        </a:accent3>
        <a:accent4>
          <a:srgbClr val="DADADA"/>
        </a:accent4>
        <a:accent5>
          <a:srgbClr val="FFB8AA"/>
        </a:accent5>
        <a:accent6>
          <a:srgbClr val="B92D00"/>
        </a:accent6>
        <a:hlink>
          <a:srgbClr val="F7CC2F"/>
        </a:hlink>
        <a:folHlink>
          <a:srgbClr val="C7C6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000099"/>
        </a:dk1>
        <a:lt1>
          <a:srgbClr val="FFFFFF"/>
        </a:lt1>
        <a:dk2>
          <a:srgbClr val="000066"/>
        </a:dk2>
        <a:lt2>
          <a:srgbClr val="EAEAEA"/>
        </a:lt2>
        <a:accent1>
          <a:srgbClr val="66CCFF"/>
        </a:accent1>
        <a:accent2>
          <a:srgbClr val="0066FF"/>
        </a:accent2>
        <a:accent3>
          <a:srgbClr val="AAAAB8"/>
        </a:accent3>
        <a:accent4>
          <a:srgbClr val="DADADA"/>
        </a:accent4>
        <a:accent5>
          <a:srgbClr val="B8E2FF"/>
        </a:accent5>
        <a:accent6>
          <a:srgbClr val="005CE7"/>
        </a:accent6>
        <a:hlink>
          <a:srgbClr val="FFFFCC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3">
        <a:dk1>
          <a:srgbClr val="6600CC"/>
        </a:dk1>
        <a:lt1>
          <a:srgbClr val="FFFFFF"/>
        </a:lt1>
        <a:dk2>
          <a:srgbClr val="4B0096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B1AAC9"/>
        </a:accent3>
        <a:accent4>
          <a:srgbClr val="DADADA"/>
        </a:accent4>
        <a:accent5>
          <a:srgbClr val="CACAFF"/>
        </a:accent5>
        <a:accent6>
          <a:srgbClr val="6C48A8"/>
        </a:accent6>
        <a:hlink>
          <a:srgbClr val="00CCFF"/>
        </a:hlink>
        <a:folHlink>
          <a:srgbClr val="0796B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55863C"/>
        </a:dk1>
        <a:lt1>
          <a:srgbClr val="FFFFFF"/>
        </a:lt1>
        <a:dk2>
          <a:srgbClr val="375F2F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AEB6AD"/>
        </a:accent3>
        <a:accent4>
          <a:srgbClr val="DADADA"/>
        </a:accent4>
        <a:accent5>
          <a:srgbClr val="AAE2B8"/>
        </a:accent5>
        <a:accent6>
          <a:srgbClr val="809B5C"/>
        </a:accent6>
        <a:hlink>
          <a:srgbClr val="B4EF7F"/>
        </a:hlink>
        <a:folHlink>
          <a:srgbClr val="F8F6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588073"/>
        </a:dk1>
        <a:lt1>
          <a:srgbClr val="FFFFFF"/>
        </a:lt1>
        <a:dk2>
          <a:srgbClr val="486768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B1B8B9"/>
        </a:accent3>
        <a:accent4>
          <a:srgbClr val="DADADA"/>
        </a:accent4>
        <a:accent5>
          <a:srgbClr val="ADE2E2"/>
        </a:accent5>
        <a:accent6>
          <a:srgbClr val="007B66"/>
        </a:accent6>
        <a:hlink>
          <a:srgbClr val="00CC99"/>
        </a:hlink>
        <a:folHlink>
          <a:srgbClr val="A8A8A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6B6C75"/>
        </a:dk1>
        <a:lt1>
          <a:srgbClr val="FFFFFF"/>
        </a:lt1>
        <a:dk2>
          <a:srgbClr val="575863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B4B4B7"/>
        </a:accent3>
        <a:accent4>
          <a:srgbClr val="DADADA"/>
        </a:accent4>
        <a:accent5>
          <a:srgbClr val="B8BCC1"/>
        </a:accent5>
        <a:accent6>
          <a:srgbClr val="5E7254"/>
        </a:accent6>
        <a:hlink>
          <a:srgbClr val="E9E77F"/>
        </a:hlink>
        <a:folHlink>
          <a:srgbClr val="D3A44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C4D6BE"/>
        </a:lt1>
        <a:dk2>
          <a:srgbClr val="339966"/>
        </a:dk2>
        <a:lt2>
          <a:srgbClr val="EFFBF0"/>
        </a:lt2>
        <a:accent1>
          <a:srgbClr val="DDDDDD"/>
        </a:accent1>
        <a:accent2>
          <a:srgbClr val="CCFF99"/>
        </a:accent2>
        <a:accent3>
          <a:srgbClr val="DEE8DB"/>
        </a:accent3>
        <a:accent4>
          <a:srgbClr val="000000"/>
        </a:accent4>
        <a:accent5>
          <a:srgbClr val="EBEBEB"/>
        </a:accent5>
        <a:accent6>
          <a:srgbClr val="B9E78A"/>
        </a:accent6>
        <a:hlink>
          <a:srgbClr val="009900"/>
        </a:hlink>
        <a:folHlink>
          <a:srgbClr val="33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D6DAE4"/>
        </a:lt1>
        <a:dk2>
          <a:srgbClr val="000099"/>
        </a:dk2>
        <a:lt2>
          <a:srgbClr val="FFFFFF"/>
        </a:lt2>
        <a:accent1>
          <a:srgbClr val="BFDEE3"/>
        </a:accent1>
        <a:accent2>
          <a:srgbClr val="C0C0C0"/>
        </a:accent2>
        <a:accent3>
          <a:srgbClr val="E8EAEF"/>
        </a:accent3>
        <a:accent4>
          <a:srgbClr val="000000"/>
        </a:accent4>
        <a:accent5>
          <a:srgbClr val="DCECEF"/>
        </a:accent5>
        <a:accent6>
          <a:srgbClr val="AEAEAE"/>
        </a:accent6>
        <a:hlink>
          <a:srgbClr val="3333CC"/>
        </a:hlink>
        <a:folHlink>
          <a:srgbClr val="5E93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C2C0BA"/>
        </a:lt1>
        <a:dk2>
          <a:srgbClr val="788569"/>
        </a:dk2>
        <a:lt2>
          <a:srgbClr val="F4F4EC"/>
        </a:lt2>
        <a:accent1>
          <a:srgbClr val="E1DFC1"/>
        </a:accent1>
        <a:accent2>
          <a:srgbClr val="A5A7AF"/>
        </a:accent2>
        <a:accent3>
          <a:srgbClr val="DDDCD9"/>
        </a:accent3>
        <a:accent4>
          <a:srgbClr val="3E1E00"/>
        </a:accent4>
        <a:accent5>
          <a:srgbClr val="EEECDD"/>
        </a:accent5>
        <a:accent6>
          <a:srgbClr val="95979E"/>
        </a:accent6>
        <a:hlink>
          <a:srgbClr val="9C980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Shimmer</Template>
  <TotalTime>9327</TotalTime>
  <Words>1390</Words>
  <Application>Microsoft Office PowerPoint</Application>
  <PresentationFormat>Widescreen</PresentationFormat>
  <Paragraphs>169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Tahoma</vt:lpstr>
      <vt:lpstr>Wingdings</vt:lpstr>
      <vt:lpstr>Shimmer</vt:lpstr>
      <vt:lpstr>Kotlin Basics</vt:lpstr>
      <vt:lpstr>Java vs Kotlin</vt:lpstr>
      <vt:lpstr>Kotlin Programming language</vt:lpstr>
      <vt:lpstr>Why Kotlin?</vt:lpstr>
      <vt:lpstr>Coding Kotlin</vt:lpstr>
      <vt:lpstr>Kotlin variables and const</vt:lpstr>
      <vt:lpstr>Kotlin datatypes</vt:lpstr>
      <vt:lpstr>Strings</vt:lpstr>
      <vt:lpstr>Conditionals</vt:lpstr>
      <vt:lpstr>Null safety ? </vt:lpstr>
      <vt:lpstr>Null safety</vt:lpstr>
      <vt:lpstr>Switch example</vt:lpstr>
      <vt:lpstr>Collections</vt:lpstr>
      <vt:lpstr>Loops</vt:lpstr>
      <vt:lpstr>Kotlin functions</vt:lpstr>
      <vt:lpstr>Kotlin functions 2</vt:lpstr>
      <vt:lpstr>Classes</vt:lpstr>
      <vt:lpstr>Objects and Companion Objects</vt:lpstr>
      <vt:lpstr>Java to Kotlin</vt:lpstr>
    </vt:vector>
  </TitlesOfParts>
  <Company>Fanshawe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3097 - Mobile Computing</dc:title>
  <dc:creator>Lianne Wong</dc:creator>
  <cp:lastModifiedBy>Wong, Lianne</cp:lastModifiedBy>
  <cp:revision>169</cp:revision>
  <cp:lastPrinted>1601-01-01T00:00:00Z</cp:lastPrinted>
  <dcterms:created xsi:type="dcterms:W3CDTF">2006-01-09T20:05:33Z</dcterms:created>
  <dcterms:modified xsi:type="dcterms:W3CDTF">2025-09-04T19:36:21Z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TC010900171033</vt:lpwstr>
  </property>
</Properties>
</file>