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3" r:id="rId14"/>
    <p:sldId id="271" r:id="rId15"/>
    <p:sldId id="273" r:id="rId16"/>
    <p:sldId id="284" r:id="rId17"/>
    <p:sldId id="274" r:id="rId18"/>
    <p:sldId id="285" r:id="rId19"/>
    <p:sldId id="275" r:id="rId20"/>
    <p:sldId id="276" r:id="rId21"/>
    <p:sldId id="277" r:id="rId22"/>
    <p:sldId id="278" r:id="rId23"/>
    <p:sldId id="287" r:id="rId24"/>
    <p:sldId id="280" r:id="rId25"/>
    <p:sldId id="279" r:id="rId26"/>
    <p:sldId id="286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89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37832" y="1895301"/>
            <a:ext cx="7477518" cy="1789774"/>
          </a:xfrm>
        </p:spPr>
        <p:txBody>
          <a:bodyPr wrap="none" anchor="b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832" y="3694377"/>
            <a:ext cx="7477518" cy="85268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304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right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4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4051" y="1475651"/>
            <a:ext cx="4708570" cy="426299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06459" y="1033111"/>
            <a:ext cx="2943489" cy="5120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79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left imag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1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1379" y="1475651"/>
            <a:ext cx="4708570" cy="462875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36" y="895797"/>
            <a:ext cx="2986976" cy="542302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262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-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4842C3-42B5-9C43-9E2C-66DDA1C83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8667" y="1475651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89EA318-93EB-D34A-957B-D0D443FDB6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4052" y="1475650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18980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title and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4053" y="5173302"/>
            <a:ext cx="26062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4055" y="1653166"/>
            <a:ext cx="2606278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76604" y="1653166"/>
            <a:ext cx="2597833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0708" y="1653166"/>
            <a:ext cx="2599241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290758" y="5173302"/>
            <a:ext cx="2583678" cy="567559"/>
          </a:xfrm>
        </p:spPr>
        <p:txBody>
          <a:bodyPr anchor="b">
            <a:no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064865" y="5162904"/>
            <a:ext cx="25836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0602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image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29841" y="987427"/>
            <a:ext cx="7886700" cy="4101059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</a:schemeClr>
                </a:solidFill>
              </a:defRPr>
            </a:lvl1pPr>
            <a:lvl2pPr marL="380992" indent="0">
              <a:buNone/>
              <a:defRPr sz="2333"/>
            </a:lvl2pPr>
            <a:lvl3pPr marL="761985" indent="0">
              <a:buNone/>
              <a:defRPr sz="2000"/>
            </a:lvl3pPr>
            <a:lvl4pPr marL="1142977" indent="0">
              <a:buNone/>
              <a:defRPr sz="1667"/>
            </a:lvl4pPr>
            <a:lvl5pPr marL="1523970" indent="0">
              <a:buNone/>
              <a:defRPr sz="1667"/>
            </a:lvl5pPr>
            <a:lvl6pPr marL="1904962" indent="0">
              <a:buNone/>
              <a:defRPr sz="1667"/>
            </a:lvl6pPr>
            <a:lvl7pPr marL="2285954" indent="0">
              <a:buNone/>
              <a:defRPr sz="1667"/>
            </a:lvl7pPr>
            <a:lvl8pPr marL="2666947" indent="0">
              <a:buNone/>
              <a:defRPr sz="1667"/>
            </a:lvl8pPr>
            <a:lvl9pPr marL="3047940" indent="0">
              <a:buNone/>
              <a:defRPr sz="1667"/>
            </a:lvl9pPr>
          </a:lstStyle>
          <a:p>
            <a:r>
              <a:rPr lang="en-US" dirty="0"/>
              <a:t>Click icon to add picture – remember to add alt tag(s)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98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15" y="491492"/>
            <a:ext cx="8903970" cy="6167864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404628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79309"/>
            <a:ext cx="9144000" cy="6857999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1503375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15E10ABA-6733-4542-AEE4-B1A0C2E01AA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0239" y="988696"/>
            <a:ext cx="7885115" cy="4109084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33914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1EB3D43-4BB5-A644-A0D1-F886600C067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51324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2"/>
            <a:ext cx="6977064" cy="4692448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5157092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4" y="98862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452255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02466" y="1765738"/>
            <a:ext cx="7539071" cy="1708022"/>
          </a:xfrm>
        </p:spPr>
        <p:txBody>
          <a:bodyPr wrap="none" anchor="t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466" y="979920"/>
            <a:ext cx="7539071" cy="784586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95655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1"/>
            <a:ext cx="6977064" cy="2992904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365558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4" y="4399983"/>
            <a:ext cx="7884318" cy="1489496"/>
          </a:xfrm>
        </p:spPr>
        <p:txBody>
          <a:bodyPr anchor="ctr">
            <a:noAutofit/>
          </a:bodyPr>
          <a:lstStyle>
            <a:lvl1pPr marL="0" indent="0">
              <a:buNone/>
              <a:defRPr sz="1778" baseline="0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3" y="786827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59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0583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678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2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573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124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83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6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052" y="4756291"/>
            <a:ext cx="8155896" cy="705994"/>
          </a:xfrm>
        </p:spPr>
        <p:txBody>
          <a:bodyPr anchor="t">
            <a:noAutofit/>
          </a:bodyPr>
          <a:lstStyle>
            <a:lvl1pPr marL="0" indent="0">
              <a:buNone/>
              <a:defRPr sz="1778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AE61BF-3763-0E4A-999B-8924DFBF3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2" y="3147144"/>
            <a:ext cx="8155896" cy="1609147"/>
          </a:xfrm>
        </p:spPr>
        <p:txBody>
          <a:bodyPr anchor="b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7945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6A6C647-8D61-1F4E-99D1-2AB4ED068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1196F0-56A5-0A49-AD87-3B487F49514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4349" y="1476377"/>
            <a:ext cx="8155305" cy="407289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6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CE862F-2DE8-F94F-9079-91AF022976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82732F-316B-FD4C-A0B3-A1EF01C545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BF0C72D-9A4A-2A49-B363-B2C415C80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163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content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971B7F-1741-9A4A-B925-11E1F5B35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FC316-43A0-314E-884C-19A6592161F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B32E208-AE39-D149-A2EC-87102F8C0C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51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 and sub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5D3C69-508E-E343-82E0-194270BE750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94053" y="1642768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9A5ACD-B447-8F44-9065-AD7D1222E29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26816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5FDE71-5828-1A47-B218-9FF0C40675E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04719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2220727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68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1475653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325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, small title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E732-3AEB-2446-A6FA-5AFFBB873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11" y="732519"/>
            <a:ext cx="8564210" cy="59951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B807-26A2-0B44-917E-DCCFEF7EB29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612" y="1368208"/>
            <a:ext cx="8564209" cy="437044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611C-9122-E049-912F-ABF2154E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17CA-2218-B242-BA20-69CBB4C5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A38B-A490-B042-9C4F-4C94FD3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1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53" y="1475653"/>
            <a:ext cx="8155896" cy="431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8535" y="6097825"/>
            <a:ext cx="1190065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3196" y="6093719"/>
            <a:ext cx="3086100" cy="33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893" y="6097825"/>
            <a:ext cx="716056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07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</p:sldLayoutIdLst>
  <p:txStyles>
    <p:titleStyle>
      <a:lvl1pPr algn="l" defTabSz="761985" rtl="0" eaLnBrk="1" latinLnBrk="0" hangingPunct="1">
        <a:lnSpc>
          <a:spcPct val="10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Montserrat Medium" pitchFamily="2" charset="77"/>
          <a:ea typeface="+mj-ea"/>
          <a:cs typeface="Montserrat Medium" pitchFamily="2" charset="77"/>
        </a:defRPr>
      </a:lvl1pPr>
    </p:titleStyle>
    <p:bodyStyle>
      <a:lvl1pPr marL="0" indent="0" algn="l" defTabSz="76198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1pPr>
      <a:lvl2pPr marL="571489" indent="-36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4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2pPr>
      <a:lvl3pPr marL="952480" indent="-27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0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3pPr>
      <a:lvl4pPr marL="1333473" indent="-234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4pPr>
      <a:lvl5pPr marL="1714466" indent="-190496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6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INFO-3142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0D7D29-835A-44AD-68D5-A86FF4457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Python Overview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Tuples:</a:t>
            </a:r>
          </a:p>
          <a:p>
            <a:pPr lvl="1"/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Tuples are similar to lists but are immutable—that is, they can’t be modified after they’ve been created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/>
            </a:br>
            <a:endParaRPr lang="en-US" sz="21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x = [1, 2, 3, 4]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tuple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#(1, 2, 3, 4)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x = (1, 2, 3, 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#[1, 2, 3, 4]</a:t>
            </a: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8455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Strings:</a:t>
            </a:r>
            <a:br>
              <a:rPr lang="en-US" sz="2400" dirty="0"/>
            </a:br>
            <a:endParaRPr lang="en-US" sz="21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"live and     let \t   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tlive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x.split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#['live', 'and', 'let', 'live']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x.replace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   let \t   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tlive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"enjoy life"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#'live and enjoy life'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                    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regexpr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re.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\t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+"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regexpr.sub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x))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#'live and let live'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9502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Dictionaries:</a:t>
            </a:r>
          </a:p>
          <a:p>
            <a:pPr lvl="1"/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Python’s built-in dictionary data type provides associative array functionality implemented by using hash tables</a:t>
            </a:r>
          </a:p>
          <a:p>
            <a:pPr lvl="2"/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Key, value pairs</a:t>
            </a:r>
            <a:br>
              <a:rPr lang="en-US" sz="2100" dirty="0"/>
            </a:br>
            <a:endParaRPr lang="en-US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1777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x = {1: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x[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x[(</a:t>
            </a:r>
            <a:r>
              <a:rPr lang="es-E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Delorme</a:t>
            </a:r>
            <a:r>
              <a:rPr lang="es-E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s-E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"Ryan"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1995)] = (1, 2, 3)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x.keys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#['first', 2, 1, ('Delorme', 'Ryan', 1995)]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(x[1])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#'one'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"not available"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#'one'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(4,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"not available"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#'not available'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3265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51" y="1272276"/>
            <a:ext cx="8155896" cy="431344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Sets:</a:t>
            </a:r>
          </a:p>
          <a:p>
            <a:pPr lvl="1"/>
            <a:r>
              <a:rPr lang="en-US" sz="18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set in Python is an unordered collection of objects, used in situations where membership and uniqueness in the set are the main things you need to know about that object</a:t>
            </a:r>
          </a:p>
          <a:p>
            <a:pPr lvl="1"/>
            <a:r>
              <a:rPr lang="en-US" sz="18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behave as collections of dictionary keys without any associated 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 =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([1, 2, 3, 1, 3, 5])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#{1, 2, 3, 5}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 in x)           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#True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(4 in x)    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#False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4445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Objects: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f =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open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myfile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"w"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f.write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"First line with necessary newline character\n"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#44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f.write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"Second line to write to the file\n"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#33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f.close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sz="14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4212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Objects: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f =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open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myfile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line1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f.readline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line2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f.readline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f.close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(line1, line2)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#First line with necessary newline character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#Second line to write to the file</a:t>
            </a:r>
            <a:br>
              <a:rPr lang="en-US" sz="14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9256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Objects: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getcwd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#c:\My Documents\test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 note the bug in the book code for this environment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 need to have the double slash following c: as in c:\\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os.path.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"c:\\"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"My Documents"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"Images"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chdir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os.path.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"c:\\"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"My Documents"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"Images"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filename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os.path.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"c:\\"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"My Documents"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myfile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#c:\My Documents\test\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myfile</a:t>
            </a:r>
            <a:endParaRPr lang="en-US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3528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Objects: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f =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open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(filename,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f.readline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#First line with necessary newline character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f.close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8432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en-US" sz="24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-else: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x =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x &lt; 5: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-1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z = 5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x &gt; 5: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1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z = 11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y = 0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z = 10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(x, y, z)</a:t>
            </a:r>
            <a:br>
              <a:rPr lang="en-US" sz="14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8739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has multiple built-in data types, such as:</a:t>
            </a:r>
          </a:p>
          <a:p>
            <a:pPr lvl="1"/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integers, floats, complex numbers, strings, lists, tuples, dictionaries, and file objects</a:t>
            </a:r>
          </a:p>
          <a:p>
            <a:pPr lvl="1"/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data types can be manipulated using language operators, built-in functions, library functions, or a data type’s own methods</a:t>
            </a:r>
          </a:p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Programmers can also define their own classes and instantiate their own class instances</a:t>
            </a:r>
          </a:p>
          <a:p>
            <a:pPr lvl="1"/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class instances can be manipulated by programmer-defined methods, as well as the language operators and built-in functions for which the programmer has defined the appropriate special method attributes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65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u, v, x, y = 0, 0, 100, 30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x &gt; y: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 = u + y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x - y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x &lt; y + 2: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 = v + x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0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 = v + y + 2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x - y - 2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(u, v)</a:t>
            </a: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8603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item_list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[3,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"string1"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23, 14.0,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"string2"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49, 64, 70]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in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item_list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      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not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isinstance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(x,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not x % 7: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"found an integer divisible by seven: %d"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% 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9255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53" y="1475653"/>
            <a:ext cx="8155896" cy="44736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(x, y, z):          </a:t>
            </a:r>
          </a:p>
          <a:p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+ 2*y + z**2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&gt; 0: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+ 2*y + z**2   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u, v = 3, 4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nl-N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funct1</a:t>
            </a:r>
            <a:r>
              <a:rPr lang="nl-N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(u, v, 2))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#15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funct1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(u, z=v, y=2))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#23</a:t>
            </a:r>
          </a:p>
          <a:p>
            <a:pPr marL="0" indent="0">
              <a:buNone/>
            </a:pP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5388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nl-NL" sz="160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nl-N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funct1</a:t>
            </a:r>
            <a:r>
              <a:rPr lang="nl-NL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(u, v, 2))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#15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funct1</a:t>
            </a:r>
            <a: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(u, z=v, y=2))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#23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(x, y=1, z=1):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 + 2 * y + z ** 2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funct2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(3, z=4))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#21</a:t>
            </a:r>
          </a:p>
          <a:p>
            <a:pPr marL="0" indent="0">
              <a:buNone/>
            </a:pP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8784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funct3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(x, y=1, z=1, *tup):    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((x, y, z) + </a:t>
            </a:r>
            <a:r>
              <a:rPr lang="es-E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funct3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#(2, 1, 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funct3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2, 3, 4, 5, 6, 7, 8, 9))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#(1, 2, 3, 4, 5, 6, 7, 8, 9)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5377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EmptyFileError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pass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filenames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[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"myfile1"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nonExistent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emptyFile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"myfile2"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file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 filenames: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 =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open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file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'r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line 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f.readline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line ==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f.close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raise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EmptyFileError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"%s: is empty"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386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except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IOError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error: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"%s: could not be opened: %s"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error.strerror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except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EmptyFileError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error: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(error)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"%s: %s"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% 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f.readline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()))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"Done processing"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8534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Programming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# see “sh.py” module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c1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sh.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         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c2 =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sh.</a:t>
            </a:r>
            <a:r>
              <a:rPr lang="fr-FR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(5, 15, 20)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(c1)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#Circle of radius 1 at coordinates (0, 0)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(c2)               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#Circle of radius 5 at coordinates (15, 20)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c2.area()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78.539749999999998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c2.move(5,6)     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(c2)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#Circle of radius 5 at coordinates (20, 26)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07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43321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sh.py code which can be imported for use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# see “sh.py” module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68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provides conditional and iterative control flow through an if-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-else construct along with while and for loops</a:t>
            </a:r>
          </a:p>
          <a:p>
            <a:pPr lvl="1"/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llows function definition with flexible argument-passing options</a:t>
            </a:r>
          </a:p>
          <a:p>
            <a:pPr lvl="1"/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Exceptions (errors) can be raised by using the raise statement, and they can be caught and handled by using the try-except-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elsefinally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construct</a:t>
            </a:r>
          </a:p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(or identifiers) don’t have to be declared and can refer to any built-in data type, user-defined object, function, or 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9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  <a:p>
            <a:pPr lvl="1"/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Python’s four number types are integers, floats, complex numbers, and Booleans:</a:t>
            </a:r>
          </a:p>
          <a:p>
            <a:pPr lvl="1"/>
            <a:endParaRPr lang="en-US" sz="1600" dirty="0">
              <a:solidFill>
                <a:srgbClr val="262626"/>
              </a:solidFill>
              <a:latin typeface="NewBaskerville-Roman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FACD1-C5FD-71F7-E44A-2F5CDB61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85" y="3140968"/>
            <a:ext cx="764242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Manipulate them by using the arithmetic operators: + (addition), – (subtraction), * (multiplication), / (division), ** (exponentiation), and % (modulus)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/>
            </a:br>
            <a:endParaRPr lang="en-US" sz="1600" dirty="0">
              <a:solidFill>
                <a:srgbClr val="262626"/>
              </a:solidFill>
              <a:latin typeface="NewBaskerville-Roman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0C420-B719-CF41-E802-2434E7CD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96952"/>
            <a:ext cx="1800200" cy="1407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12AF9-CAF0-7D71-9155-822673B7D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84" y="4328524"/>
            <a:ext cx="2590819" cy="9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examples work with floats, which are based on the doubles in C, Java or C#:</a:t>
            </a:r>
          </a:p>
          <a:p>
            <a:pPr marL="0" indent="0">
              <a:buNone/>
            </a:pPr>
            <a:endParaRPr lang="en-US" sz="24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 = 5 + 2 - 3 * 2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 / 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 // 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(5 % 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 ** 8)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(1000000001 ** 3)</a:t>
            </a: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271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the library module math (which contains functions for the other three non-complex number types):</a:t>
            </a:r>
          </a:p>
          <a:p>
            <a:pPr marL="0" indent="0">
              <a:buNone/>
            </a:pPr>
            <a:endParaRPr lang="en-US" sz="24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 = 4.3 ** 2.4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(3.5e30 * 2.77e45)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(1000000001.0 ** 3) </a:t>
            </a: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5801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Booleans: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(not 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2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(y)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777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x = [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"second"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"third"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"fourth"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(x[0])      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(x[2])     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(x[-1])  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(x[-2])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(x[1:-1])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(x[0:3])      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(x[-2:-1])    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(x[:3])                     </a:t>
            </a: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(x[-2:])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600" dirty="0"/>
            </a:b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39400628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_Theme">
  <a:themeElements>
    <a:clrScheme name="Custom 1">
      <a:dk1>
        <a:srgbClr val="000000"/>
      </a:dk1>
      <a:lt1>
        <a:srgbClr val="FFFFFF"/>
      </a:lt1>
      <a:dk2>
        <a:srgbClr val="636369"/>
      </a:dk2>
      <a:lt2>
        <a:srgbClr val="DEDEDE"/>
      </a:lt2>
      <a:accent1>
        <a:srgbClr val="E12319"/>
      </a:accent1>
      <a:accent2>
        <a:srgbClr val="E12319"/>
      </a:accent2>
      <a:accent3>
        <a:srgbClr val="B2272C"/>
      </a:accent3>
      <a:accent4>
        <a:srgbClr val="A02B2F"/>
      </a:accent4>
      <a:accent5>
        <a:srgbClr val="636369"/>
      </a:accent5>
      <a:accent6>
        <a:srgbClr val="636369"/>
      </a:accent6>
      <a:hlink>
        <a:srgbClr val="E12319"/>
      </a:hlink>
      <a:folHlink>
        <a:srgbClr val="B2272C"/>
      </a:folHlink>
    </a:clrScheme>
    <a:fontScheme name="Te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_Theme" id="{2AB755E2-F30A-4603-8A1A-32DAE8137AE7}" vid="{AABFD89F-415E-4566-8E83-047AA5154A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Fanshawe_Theme</Template>
  <TotalTime>3032</TotalTime>
  <Words>1837</Words>
  <Application>Microsoft Office PowerPoint</Application>
  <PresentationFormat>On-screen Show (4:3)</PresentationFormat>
  <Paragraphs>268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Cascadia Mono</vt:lpstr>
      <vt:lpstr>Montserrat</vt:lpstr>
      <vt:lpstr>Montserrat Medium</vt:lpstr>
      <vt:lpstr>NewBaskerville-Roman</vt:lpstr>
      <vt:lpstr>Fanshawe_Theme</vt:lpstr>
      <vt:lpstr>INFO-3142</vt:lpstr>
      <vt:lpstr>Synopsis</vt:lpstr>
      <vt:lpstr>Synopsis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Built-in Types</vt:lpstr>
      <vt:lpstr>Control Flow Structures</vt:lpstr>
      <vt:lpstr>Control Flow Structures</vt:lpstr>
      <vt:lpstr>Control Flow Structures</vt:lpstr>
      <vt:lpstr>Control Flow Structures</vt:lpstr>
      <vt:lpstr>Control Flow Structures</vt:lpstr>
      <vt:lpstr>Control Flow Structures</vt:lpstr>
      <vt:lpstr>Control Flow Structures</vt:lpstr>
      <vt:lpstr>Control Flow Structures</vt:lpstr>
      <vt:lpstr>Control Flow Structures</vt:lpstr>
      <vt:lpstr>Control Flow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6143</dc:title>
  <dc:creator>Jim</dc:creator>
  <cp:lastModifiedBy>Jim Cooper</cp:lastModifiedBy>
  <cp:revision>398</cp:revision>
  <dcterms:created xsi:type="dcterms:W3CDTF">2010-01-05T18:25:55Z</dcterms:created>
  <dcterms:modified xsi:type="dcterms:W3CDTF">2025-09-02T17:21:48Z</dcterms:modified>
</cp:coreProperties>
</file>