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89"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7832" y="1895301"/>
            <a:ext cx="7477518" cy="1789774"/>
          </a:xfrm>
        </p:spPr>
        <p:txBody>
          <a:bodyPr wrap="none" anchor="b">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3" name="Subtitle 2"/>
          <p:cNvSpPr>
            <a:spLocks noGrp="1"/>
          </p:cNvSpPr>
          <p:nvPr>
            <p:ph type="subTitle" idx="1" hasCustomPrompt="1"/>
          </p:nvPr>
        </p:nvSpPr>
        <p:spPr>
          <a:xfrm>
            <a:off x="1037832" y="3694377"/>
            <a:ext cx="7477518" cy="852688"/>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295917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bullets and right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494054"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494051" y="1475651"/>
            <a:ext cx="4708570" cy="426299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5706459" y="1033111"/>
            <a:ext cx="2943489" cy="5120641"/>
          </a:xfrm>
        </p:spPr>
        <p:txBody>
          <a:bodyPr/>
          <a:lstStyle/>
          <a:p>
            <a:r>
              <a:rPr lang="en-US"/>
              <a:t>Click icon to add picture</a:t>
            </a:r>
          </a:p>
        </p:txBody>
      </p:sp>
    </p:spTree>
    <p:extLst>
      <p:ext uri="{BB962C8B-B14F-4D97-AF65-F5344CB8AC3E}">
        <p14:creationId xmlns:p14="http://schemas.microsoft.com/office/powerpoint/2010/main" val="351915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ullets and left imag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3941381"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3941379" y="1475651"/>
            <a:ext cx="4708570" cy="462875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427836" y="895797"/>
            <a:ext cx="2986976" cy="5423024"/>
          </a:xfrm>
        </p:spPr>
        <p:txBody>
          <a:bodyPr/>
          <a:lstStyle/>
          <a:p>
            <a:r>
              <a:rPr lang="en-US"/>
              <a:t>Click icon to add picture</a:t>
            </a:r>
          </a:p>
        </p:txBody>
      </p:sp>
    </p:spTree>
    <p:extLst>
      <p:ext uri="{BB962C8B-B14F-4D97-AF65-F5344CB8AC3E}">
        <p14:creationId xmlns:p14="http://schemas.microsoft.com/office/powerpoint/2010/main" val="3689128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2-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Picture Placeholder 7">
            <a:extLst>
              <a:ext uri="{FF2B5EF4-FFF2-40B4-BE49-F238E27FC236}">
                <a16:creationId xmlns:a16="http://schemas.microsoft.com/office/drawing/2014/main" id="{824842C3-42B5-9C43-9E2C-66DDA1C83AEB}"/>
              </a:ext>
            </a:extLst>
          </p:cNvPr>
          <p:cNvSpPr>
            <a:spLocks noGrp="1"/>
          </p:cNvSpPr>
          <p:nvPr>
            <p:ph type="pic" sz="quarter" idx="14" hasCustomPrompt="1"/>
          </p:nvPr>
        </p:nvSpPr>
        <p:spPr>
          <a:xfrm>
            <a:off x="4688667" y="1475651"/>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
        <p:nvSpPr>
          <p:cNvPr id="12" name="Picture Placeholder 7">
            <a:extLst>
              <a:ext uri="{FF2B5EF4-FFF2-40B4-BE49-F238E27FC236}">
                <a16:creationId xmlns:a16="http://schemas.microsoft.com/office/drawing/2014/main" id="{A89EA318-93EB-D34A-957B-D0D443FDB6FB}"/>
              </a:ext>
            </a:extLst>
          </p:cNvPr>
          <p:cNvSpPr>
            <a:spLocks noGrp="1"/>
          </p:cNvSpPr>
          <p:nvPr>
            <p:ph type="pic" sz="quarter" idx="15" hasCustomPrompt="1"/>
          </p:nvPr>
        </p:nvSpPr>
        <p:spPr>
          <a:xfrm>
            <a:off x="494052" y="1475650"/>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1698574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images with title and cap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2"/>
          <p:cNvSpPr>
            <a:spLocks noGrp="1"/>
          </p:cNvSpPr>
          <p:nvPr>
            <p:ph type="body" idx="1" hasCustomPrompt="1"/>
          </p:nvPr>
        </p:nvSpPr>
        <p:spPr>
          <a:xfrm>
            <a:off x="494053" y="5173302"/>
            <a:ext cx="26062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0" name="Picture Placeholder 2"/>
          <p:cNvSpPr>
            <a:spLocks noGrp="1" noChangeAspect="1"/>
          </p:cNvSpPr>
          <p:nvPr>
            <p:ph type="pic" idx="15"/>
          </p:nvPr>
        </p:nvSpPr>
        <p:spPr>
          <a:xfrm>
            <a:off x="494055" y="1653166"/>
            <a:ext cx="2606278"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3" name="Picture Placeholder 2"/>
          <p:cNvSpPr>
            <a:spLocks noGrp="1" noChangeAspect="1"/>
          </p:cNvSpPr>
          <p:nvPr>
            <p:ph type="pic" idx="21"/>
          </p:nvPr>
        </p:nvSpPr>
        <p:spPr>
          <a:xfrm>
            <a:off x="3276604" y="1653166"/>
            <a:ext cx="2597833"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6" name="Picture Placeholder 2"/>
          <p:cNvSpPr>
            <a:spLocks noGrp="1" noChangeAspect="1"/>
          </p:cNvSpPr>
          <p:nvPr>
            <p:ph type="pic" idx="22"/>
          </p:nvPr>
        </p:nvSpPr>
        <p:spPr>
          <a:xfrm>
            <a:off x="6050708" y="1653166"/>
            <a:ext cx="2599241"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17" name="Text Placeholder 2"/>
          <p:cNvSpPr>
            <a:spLocks noGrp="1"/>
          </p:cNvSpPr>
          <p:nvPr>
            <p:ph type="body" idx="23" hasCustomPrompt="1"/>
          </p:nvPr>
        </p:nvSpPr>
        <p:spPr>
          <a:xfrm>
            <a:off x="3290758" y="5173302"/>
            <a:ext cx="2583678" cy="567559"/>
          </a:xfrm>
        </p:spPr>
        <p:txBody>
          <a:bodyPr anchor="b">
            <a:no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8" name="Text Placeholder 2"/>
          <p:cNvSpPr>
            <a:spLocks noGrp="1"/>
          </p:cNvSpPr>
          <p:nvPr>
            <p:ph type="body" idx="25" hasCustomPrompt="1"/>
          </p:nvPr>
        </p:nvSpPr>
        <p:spPr>
          <a:xfrm>
            <a:off x="6064865" y="5162904"/>
            <a:ext cx="25836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505584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image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629841" y="987427"/>
            <a:ext cx="7886700" cy="4101059"/>
          </a:xfrm>
        </p:spPr>
        <p:txBody>
          <a:bodyPr anchor="t">
            <a:normAutofit/>
          </a:bodyPr>
          <a:lstStyle>
            <a:lvl1pPr marL="0" indent="0">
              <a:buNone/>
              <a:defRPr sz="1400" baseline="0">
                <a:solidFill>
                  <a:schemeClr val="tx1">
                    <a:lumMod val="85000"/>
                  </a:schemeClr>
                </a:solidFill>
              </a:defRPr>
            </a:lvl1pPr>
            <a:lvl2pPr marL="380992" indent="0">
              <a:buNone/>
              <a:defRPr sz="2333"/>
            </a:lvl2pPr>
            <a:lvl3pPr marL="761985" indent="0">
              <a:buNone/>
              <a:defRPr sz="2000"/>
            </a:lvl3pPr>
            <a:lvl4pPr marL="1142977" indent="0">
              <a:buNone/>
              <a:defRPr sz="1667"/>
            </a:lvl4pPr>
            <a:lvl5pPr marL="1523970" indent="0">
              <a:buNone/>
              <a:defRPr sz="1667"/>
            </a:lvl5pPr>
            <a:lvl6pPr marL="1904962" indent="0">
              <a:buNone/>
              <a:defRPr sz="1667"/>
            </a:lvl6pPr>
            <a:lvl7pPr marL="2285954" indent="0">
              <a:buNone/>
              <a:defRPr sz="1667"/>
            </a:lvl7pPr>
            <a:lvl8pPr marL="2666947" indent="0">
              <a:buNone/>
              <a:defRPr sz="1667"/>
            </a:lvl8pPr>
            <a:lvl9pPr marL="3047940" indent="0">
              <a:buNone/>
              <a:defRPr sz="1667"/>
            </a:lvl9pPr>
          </a:lstStyle>
          <a:p>
            <a:r>
              <a:rPr lang="en-US" dirty="0"/>
              <a:t>Click icon to add picture – remember to add alt tag(s)</a:t>
            </a:r>
          </a:p>
        </p:txBody>
      </p:sp>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466395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120015" y="491492"/>
            <a:ext cx="8903970" cy="6167864"/>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3166562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pictur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0" y="279309"/>
            <a:ext cx="9144000" cy="6857999"/>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1600070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Media Placeholder 7">
            <a:extLst>
              <a:ext uri="{FF2B5EF4-FFF2-40B4-BE49-F238E27FC236}">
                <a16:creationId xmlns:a16="http://schemas.microsoft.com/office/drawing/2014/main" id="{15E10ABA-6733-4542-AEE4-B1A0C2E01AA1}"/>
              </a:ext>
            </a:extLst>
          </p:cNvPr>
          <p:cNvSpPr>
            <a:spLocks noGrp="1"/>
          </p:cNvSpPr>
          <p:nvPr>
            <p:ph type="media" sz="quarter" idx="13"/>
          </p:nvPr>
        </p:nvSpPr>
        <p:spPr>
          <a:xfrm>
            <a:off x="630239" y="988696"/>
            <a:ext cx="7885115" cy="4109084"/>
          </a:xfrm>
        </p:spPr>
        <p:txBody>
          <a:bodyPr/>
          <a:lstStyle/>
          <a:p>
            <a:r>
              <a:rPr lang="en-US"/>
              <a:t>Click icon to add media</a:t>
            </a:r>
          </a:p>
        </p:txBody>
      </p:sp>
    </p:spTree>
    <p:extLst>
      <p:ext uri="{BB962C8B-B14F-4D97-AF65-F5344CB8AC3E}">
        <p14:creationId xmlns:p14="http://schemas.microsoft.com/office/powerpoint/2010/main" val="3039302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screen video">
    <p:bg>
      <p:bgPr>
        <a:solidFill>
          <a:schemeClr val="tx1"/>
        </a:solidFill>
        <a:effectLst/>
      </p:bgPr>
    </p:bg>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61EB3D43-4BB5-A644-A0D1-F886600C067D}"/>
              </a:ext>
            </a:extLst>
          </p:cNvPr>
          <p:cNvSpPr>
            <a:spLocks noGrp="1"/>
          </p:cNvSpPr>
          <p:nvPr>
            <p:ph type="media" sz="quarter" idx="10"/>
          </p:nvPr>
        </p:nvSpPr>
        <p:spPr>
          <a:xfrm>
            <a:off x="0" y="0"/>
            <a:ext cx="9144000" cy="6858000"/>
          </a:xfrm>
        </p:spPr>
        <p:txBody>
          <a:bodyPr/>
          <a:lstStyle/>
          <a:p>
            <a:r>
              <a:rPr lang="en-US"/>
              <a:t>Click icon to add media</a:t>
            </a:r>
          </a:p>
        </p:txBody>
      </p:sp>
    </p:spTree>
    <p:extLst>
      <p:ext uri="{BB962C8B-B14F-4D97-AF65-F5344CB8AC3E}">
        <p14:creationId xmlns:p14="http://schemas.microsoft.com/office/powerpoint/2010/main" val="3638477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2"/>
            <a:ext cx="6977064" cy="4692448"/>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5157092"/>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4" y="98862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452255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195868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802466" y="1765738"/>
            <a:ext cx="7539071" cy="1708022"/>
          </a:xfrm>
        </p:spPr>
        <p:txBody>
          <a:bodyPr wrap="none" anchor="t">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8" name="Subtitle 2"/>
          <p:cNvSpPr>
            <a:spLocks noGrp="1"/>
          </p:cNvSpPr>
          <p:nvPr>
            <p:ph type="subTitle" idx="1" hasCustomPrompt="1"/>
          </p:nvPr>
        </p:nvSpPr>
        <p:spPr>
          <a:xfrm>
            <a:off x="802466" y="979920"/>
            <a:ext cx="7539071" cy="784586"/>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1910345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1"/>
            <a:ext cx="6977064" cy="2992904"/>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3365558"/>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4" name="Text Placeholder 3"/>
          <p:cNvSpPr>
            <a:spLocks noGrp="1"/>
          </p:cNvSpPr>
          <p:nvPr>
            <p:ph type="body" sz="half" idx="2" hasCustomPrompt="1"/>
          </p:nvPr>
        </p:nvSpPr>
        <p:spPr>
          <a:xfrm>
            <a:off x="629844" y="4399983"/>
            <a:ext cx="7884318" cy="1489496"/>
          </a:xfrm>
        </p:spPr>
        <p:txBody>
          <a:bodyPr anchor="ctr">
            <a:noAutofit/>
          </a:bodyPr>
          <a:lstStyle>
            <a:lvl1pPr marL="0" indent="0">
              <a:buNone/>
              <a:defRPr sz="1778" baseline="0"/>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3" y="786827"/>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274320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886451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531770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07798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72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5763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198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643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Rectangle 4"/>
          <p:cNvSpPr>
            <a:spLocks noGrp="1" noChangeArrowheads="1"/>
          </p:cNvSpPr>
          <p:nvPr>
            <p:ph type="dt" sz="half" idx="10"/>
          </p:nvPr>
        </p:nvSpPr>
        <p:spPr>
          <a:ln/>
        </p:spPr>
        <p:txBody>
          <a:bodyPr/>
          <a:lstStyle>
            <a:lvl1pPr>
              <a:defRPr/>
            </a:lvl1pPr>
          </a:lstStyle>
          <a:p>
            <a:fld id="{C49B2F53-3D81-4CF7-81AE-806EBBEB9C3C}" type="datetimeFigureOut">
              <a:rPr lang="en-US" smtClean="0"/>
              <a:pPr/>
              <a:t>02-Sep-25</a:t>
            </a:fld>
            <a:endParaRPr lang="en-CA"/>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220257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94052" y="4756291"/>
            <a:ext cx="8155896" cy="705994"/>
          </a:xfrm>
        </p:spPr>
        <p:txBody>
          <a:bodyPr anchor="t">
            <a:noAutofit/>
          </a:bodyPr>
          <a:lstStyle>
            <a:lvl1pPr marL="0" indent="0">
              <a:buNone/>
              <a:defRPr sz="1778"/>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sub title</a:t>
            </a:r>
          </a:p>
        </p:txBody>
      </p:sp>
      <p:sp>
        <p:nvSpPr>
          <p:cNvPr id="5" name="Title 4">
            <a:extLst>
              <a:ext uri="{FF2B5EF4-FFF2-40B4-BE49-F238E27FC236}">
                <a16:creationId xmlns:a16="http://schemas.microsoft.com/office/drawing/2014/main" id="{2CAE61BF-3763-0E4A-999B-8924DFBF3661}"/>
              </a:ext>
            </a:extLst>
          </p:cNvPr>
          <p:cNvSpPr>
            <a:spLocks noGrp="1"/>
          </p:cNvSpPr>
          <p:nvPr>
            <p:ph type="title" hasCustomPrompt="1"/>
          </p:nvPr>
        </p:nvSpPr>
        <p:spPr>
          <a:xfrm>
            <a:off x="494052" y="3147144"/>
            <a:ext cx="8155896" cy="1609147"/>
          </a:xfrm>
        </p:spPr>
        <p:txBody>
          <a:bodyPr anchor="b"/>
          <a:lstStyle/>
          <a:p>
            <a:r>
              <a:rPr lang="en-US" dirty="0"/>
              <a:t>Click to edit title</a:t>
            </a:r>
          </a:p>
        </p:txBody>
      </p:sp>
    </p:spTree>
    <p:extLst>
      <p:ext uri="{BB962C8B-B14F-4D97-AF65-F5344CB8AC3E}">
        <p14:creationId xmlns:p14="http://schemas.microsoft.com/office/powerpoint/2010/main" val="392173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F6A6C647-8D61-1F4E-99D1-2AB4ED068F8F}"/>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14" name="Content Placeholder 13">
            <a:extLst>
              <a:ext uri="{FF2B5EF4-FFF2-40B4-BE49-F238E27FC236}">
                <a16:creationId xmlns:a16="http://schemas.microsoft.com/office/drawing/2014/main" id="{001196F0-56A5-0A49-AD87-3B487F495141}"/>
              </a:ext>
            </a:extLst>
          </p:cNvPr>
          <p:cNvSpPr>
            <a:spLocks noGrp="1"/>
          </p:cNvSpPr>
          <p:nvPr>
            <p:ph sz="quarter" idx="13" hasCustomPrompt="1"/>
          </p:nvPr>
        </p:nvSpPr>
        <p:spPr>
          <a:xfrm>
            <a:off x="494349" y="1476377"/>
            <a:ext cx="8155305" cy="4072890"/>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188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 columns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CE862F-2DE8-F94F-9079-91AF022976F0}"/>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3">
            <a:extLst>
              <a:ext uri="{FF2B5EF4-FFF2-40B4-BE49-F238E27FC236}">
                <a16:creationId xmlns:a16="http://schemas.microsoft.com/office/drawing/2014/main" id="{F482732F-316B-FD4C-A0B3-A1EF01C5451C}"/>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8" name="Title Placeholder 1">
            <a:extLst>
              <a:ext uri="{FF2B5EF4-FFF2-40B4-BE49-F238E27FC236}">
                <a16:creationId xmlns:a16="http://schemas.microsoft.com/office/drawing/2014/main" id="{FBF0C72D-9A4A-2A49-B363-B2C415C80BA7}"/>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Tree>
    <p:extLst>
      <p:ext uri="{BB962C8B-B14F-4D97-AF65-F5344CB8AC3E}">
        <p14:creationId xmlns:p14="http://schemas.microsoft.com/office/powerpoint/2010/main" val="3232041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lumns content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Title Placeholder 1">
            <a:extLst>
              <a:ext uri="{FF2B5EF4-FFF2-40B4-BE49-F238E27FC236}">
                <a16:creationId xmlns:a16="http://schemas.microsoft.com/office/drawing/2014/main" id="{CB971B7F-1741-9A4A-B925-11E1F5B352C4}"/>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9" name="Content Placeholder 2">
            <a:extLst>
              <a:ext uri="{FF2B5EF4-FFF2-40B4-BE49-F238E27FC236}">
                <a16:creationId xmlns:a16="http://schemas.microsoft.com/office/drawing/2014/main" id="{F32FC316-43A0-314E-884C-19A6592161FA}"/>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0" name="Content Placeholder 3">
            <a:extLst>
              <a:ext uri="{FF2B5EF4-FFF2-40B4-BE49-F238E27FC236}">
                <a16:creationId xmlns:a16="http://schemas.microsoft.com/office/drawing/2014/main" id="{AB32E208-AE39-D149-A2EC-87102F8C0C21}"/>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3850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 text with title and sub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Text Placeholder 2">
            <a:extLst>
              <a:ext uri="{FF2B5EF4-FFF2-40B4-BE49-F238E27FC236}">
                <a16:creationId xmlns:a16="http://schemas.microsoft.com/office/drawing/2014/main" id="{DF5D3C69-508E-E343-82E0-194270BE750D}"/>
              </a:ext>
            </a:extLst>
          </p:cNvPr>
          <p:cNvSpPr>
            <a:spLocks noGrp="1"/>
          </p:cNvSpPr>
          <p:nvPr>
            <p:ph type="body" idx="26" hasCustomPrompt="1"/>
          </p:nvPr>
        </p:nvSpPr>
        <p:spPr>
          <a:xfrm>
            <a:off x="494053" y="1642768"/>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0" name="Text Placeholder 2">
            <a:extLst>
              <a:ext uri="{FF2B5EF4-FFF2-40B4-BE49-F238E27FC236}">
                <a16:creationId xmlns:a16="http://schemas.microsoft.com/office/drawing/2014/main" id="{9B9A5ACD-B447-8F44-9065-AD7D1222E29D}"/>
              </a:ext>
            </a:extLst>
          </p:cNvPr>
          <p:cNvSpPr>
            <a:spLocks noGrp="1"/>
          </p:cNvSpPr>
          <p:nvPr>
            <p:ph type="body" idx="27" hasCustomPrompt="1"/>
          </p:nvPr>
        </p:nvSpPr>
        <p:spPr>
          <a:xfrm>
            <a:off x="326816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1" name="Text Placeholder 2">
            <a:extLst>
              <a:ext uri="{FF2B5EF4-FFF2-40B4-BE49-F238E27FC236}">
                <a16:creationId xmlns:a16="http://schemas.microsoft.com/office/drawing/2014/main" id="{E35FDE71-5828-1A47-B218-9FF0C40675E7}"/>
              </a:ext>
            </a:extLst>
          </p:cNvPr>
          <p:cNvSpPr>
            <a:spLocks noGrp="1"/>
          </p:cNvSpPr>
          <p:nvPr>
            <p:ph type="body" idx="28" hasCustomPrompt="1"/>
          </p:nvPr>
        </p:nvSpPr>
        <p:spPr>
          <a:xfrm>
            <a:off x="604719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2220727"/>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2962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 text with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1475653"/>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0132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 text, small title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E732-3AEB-2446-A6FA-5AFFBB873A20}"/>
              </a:ext>
            </a:extLst>
          </p:cNvPr>
          <p:cNvSpPr>
            <a:spLocks noGrp="1"/>
          </p:cNvSpPr>
          <p:nvPr>
            <p:ph type="title" hasCustomPrompt="1"/>
          </p:nvPr>
        </p:nvSpPr>
        <p:spPr>
          <a:xfrm>
            <a:off x="334611" y="732519"/>
            <a:ext cx="8564210" cy="599516"/>
          </a:xfrm>
        </p:spPr>
        <p:txBody>
          <a:bodyPr/>
          <a:lstStyle>
            <a:lvl1pPr>
              <a:defRPr sz="2400"/>
            </a:lvl1pPr>
          </a:lstStyle>
          <a:p>
            <a:r>
              <a:rPr lang="en-US" dirty="0"/>
              <a:t>Click to edit title</a:t>
            </a:r>
          </a:p>
        </p:txBody>
      </p:sp>
      <p:sp>
        <p:nvSpPr>
          <p:cNvPr id="3" name="Content Placeholder 2">
            <a:extLst>
              <a:ext uri="{FF2B5EF4-FFF2-40B4-BE49-F238E27FC236}">
                <a16:creationId xmlns:a16="http://schemas.microsoft.com/office/drawing/2014/main" id="{4453B807-26A2-0B44-917E-DCCFEF7EB298}"/>
              </a:ext>
            </a:extLst>
          </p:cNvPr>
          <p:cNvSpPr>
            <a:spLocks noGrp="1"/>
          </p:cNvSpPr>
          <p:nvPr>
            <p:ph sz="half" idx="1" hasCustomPrompt="1"/>
          </p:nvPr>
        </p:nvSpPr>
        <p:spPr>
          <a:xfrm>
            <a:off x="334612" y="1368208"/>
            <a:ext cx="8564209" cy="4370442"/>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4" name="Date Placeholder 3">
            <a:extLst>
              <a:ext uri="{FF2B5EF4-FFF2-40B4-BE49-F238E27FC236}">
                <a16:creationId xmlns:a16="http://schemas.microsoft.com/office/drawing/2014/main" id="{E616611C-9122-E049-912F-ABF2154EE879}"/>
              </a:ext>
            </a:extLst>
          </p:cNvPr>
          <p:cNvSpPr>
            <a:spLocks noGrp="1"/>
          </p:cNvSpPr>
          <p:nvPr>
            <p:ph type="dt" sz="half" idx="10"/>
          </p:nvPr>
        </p:nvSpPr>
        <p:spPr/>
        <p:txBody>
          <a:bodyPr/>
          <a:lstStyle/>
          <a:p>
            <a:fld id="{C49B2F53-3D81-4CF7-81AE-806EBBEB9C3C}" type="datetimeFigureOut">
              <a:rPr lang="en-US" smtClean="0"/>
              <a:pPr/>
              <a:t>02-Sep-25</a:t>
            </a:fld>
            <a:endParaRPr lang="en-CA"/>
          </a:p>
        </p:txBody>
      </p:sp>
      <p:sp>
        <p:nvSpPr>
          <p:cNvPr id="5" name="Footer Placeholder 4">
            <a:extLst>
              <a:ext uri="{FF2B5EF4-FFF2-40B4-BE49-F238E27FC236}">
                <a16:creationId xmlns:a16="http://schemas.microsoft.com/office/drawing/2014/main" id="{3A1A17CA-2218-B242-BA20-69CBB4C51E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D4A38B-A490-B042-9C4F-4C94FD393F54}"/>
              </a:ext>
            </a:extLst>
          </p:cNvPr>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121137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053" y="365125"/>
            <a:ext cx="8155896" cy="111052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4053" y="1475653"/>
            <a:ext cx="8155896" cy="43134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88535" y="6097825"/>
            <a:ext cx="1190065" cy="331991"/>
          </a:xfrm>
          <a:prstGeom prst="rect">
            <a:avLst/>
          </a:prstGeom>
        </p:spPr>
        <p:txBody>
          <a:bodyPr vert="horz" lIns="91440" tIns="45720" rIns="91440" bIns="45720" rtlCol="0" anchor="ctr"/>
          <a:lstStyle>
            <a:lvl1pPr algn="l">
              <a:defRPr sz="1000">
                <a:solidFill>
                  <a:schemeClr val="tx1">
                    <a:lumMod val="85000"/>
                  </a:schemeClr>
                </a:solidFill>
              </a:defRPr>
            </a:lvl1pPr>
          </a:lstStyle>
          <a:p>
            <a:fld id="{C49B2F53-3D81-4CF7-81AE-806EBBEB9C3C}" type="datetimeFigureOut">
              <a:rPr lang="en-US" smtClean="0"/>
              <a:pPr/>
              <a:t>02-Sep-25</a:t>
            </a:fld>
            <a:endParaRPr lang="en-CA"/>
          </a:p>
        </p:txBody>
      </p:sp>
      <p:sp>
        <p:nvSpPr>
          <p:cNvPr id="5" name="Footer Placeholder 4"/>
          <p:cNvSpPr>
            <a:spLocks noGrp="1"/>
          </p:cNvSpPr>
          <p:nvPr>
            <p:ph type="ftr" sz="quarter" idx="3"/>
          </p:nvPr>
        </p:nvSpPr>
        <p:spPr>
          <a:xfrm>
            <a:off x="4713196" y="6093719"/>
            <a:ext cx="3086100" cy="336096"/>
          </a:xfrm>
          <a:prstGeom prst="rect">
            <a:avLst/>
          </a:prstGeom>
        </p:spPr>
        <p:txBody>
          <a:bodyPr vert="horz" lIns="91440" tIns="45720" rIns="91440" bIns="45720" rtlCol="0" anchor="ctr"/>
          <a:lstStyle>
            <a:lvl1pPr algn="ctr">
              <a:defRPr sz="1000">
                <a:solidFill>
                  <a:schemeClr val="tx1">
                    <a:lumMod val="85000"/>
                  </a:schemeClr>
                </a:solidFill>
              </a:defRPr>
            </a:lvl1pPr>
          </a:lstStyle>
          <a:p>
            <a:endParaRPr lang="en-CA"/>
          </a:p>
        </p:txBody>
      </p:sp>
      <p:sp>
        <p:nvSpPr>
          <p:cNvPr id="6" name="Slide Number Placeholder 5"/>
          <p:cNvSpPr>
            <a:spLocks noGrp="1"/>
          </p:cNvSpPr>
          <p:nvPr>
            <p:ph type="sldNum" sz="quarter" idx="4"/>
          </p:nvPr>
        </p:nvSpPr>
        <p:spPr>
          <a:xfrm>
            <a:off x="7933893" y="6097825"/>
            <a:ext cx="716056" cy="331991"/>
          </a:xfrm>
          <a:prstGeom prst="rect">
            <a:avLst/>
          </a:prstGeom>
        </p:spPr>
        <p:txBody>
          <a:bodyPr vert="horz" lIns="91440" tIns="45720" rIns="91440" bIns="45720" rtlCol="0" anchor="ctr"/>
          <a:lstStyle>
            <a:lvl1pPr algn="r">
              <a:defRPr sz="1000">
                <a:solidFill>
                  <a:schemeClr val="tx1">
                    <a:lumMod val="85000"/>
                  </a:schemeClr>
                </a:solidFill>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2694411930"/>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Lst>
  <p:txStyles>
    <p:titleStyle>
      <a:lvl1pPr algn="l" defTabSz="761985" rtl="0" eaLnBrk="1" latinLnBrk="0" hangingPunct="1">
        <a:lnSpc>
          <a:spcPct val="100000"/>
        </a:lnSpc>
        <a:spcBef>
          <a:spcPct val="0"/>
        </a:spcBef>
        <a:buNone/>
        <a:defRPr sz="3200" b="0" i="0" kern="1200">
          <a:solidFill>
            <a:schemeClr val="bg1"/>
          </a:solidFill>
          <a:latin typeface="Montserrat Medium" pitchFamily="2" charset="77"/>
          <a:ea typeface="+mj-ea"/>
          <a:cs typeface="Montserrat Medium" pitchFamily="2" charset="77"/>
        </a:defRPr>
      </a:lvl1pPr>
    </p:titleStyle>
    <p:bodyStyle>
      <a:lvl1pPr marL="0" indent="0" algn="l" defTabSz="761985" rtl="0" eaLnBrk="1" latinLnBrk="0" hangingPunct="1">
        <a:lnSpc>
          <a:spcPct val="100000"/>
        </a:lnSpc>
        <a:spcBef>
          <a:spcPts val="600"/>
        </a:spcBef>
        <a:spcAft>
          <a:spcPts val="600"/>
        </a:spcAft>
        <a:buFont typeface="Arial" panose="020B0604020202020204" pitchFamily="34" charset="0"/>
        <a:buNone/>
        <a:defRPr sz="2800" b="0" i="0" kern="1200">
          <a:solidFill>
            <a:srgbClr val="646469"/>
          </a:solidFill>
          <a:latin typeface="Montserrat Medium" pitchFamily="2" charset="77"/>
          <a:ea typeface="+mn-ea"/>
          <a:cs typeface="Montserrat Medium" pitchFamily="2" charset="77"/>
        </a:defRPr>
      </a:lvl1pPr>
      <a:lvl2pPr marL="571489" indent="-36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400" b="0" i="0" kern="1200">
          <a:solidFill>
            <a:srgbClr val="646469"/>
          </a:solidFill>
          <a:latin typeface="Montserrat Medium" pitchFamily="2" charset="77"/>
          <a:ea typeface="+mn-ea"/>
          <a:cs typeface="Montserrat Medium" pitchFamily="2" charset="77"/>
        </a:defRPr>
      </a:lvl2pPr>
      <a:lvl3pPr marL="952480" indent="-27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000" b="0" i="0" kern="1200">
          <a:solidFill>
            <a:srgbClr val="646469"/>
          </a:solidFill>
          <a:latin typeface="Montserrat Medium" pitchFamily="2" charset="77"/>
          <a:ea typeface="+mn-ea"/>
          <a:cs typeface="Montserrat Medium" pitchFamily="2" charset="77"/>
        </a:defRPr>
      </a:lvl3pPr>
      <a:lvl4pPr marL="1333473" indent="-234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800" b="0" i="0" kern="1200">
          <a:solidFill>
            <a:srgbClr val="646469"/>
          </a:solidFill>
          <a:latin typeface="Montserrat Medium" pitchFamily="2" charset="77"/>
          <a:ea typeface="+mn-ea"/>
          <a:cs typeface="Montserrat Medium" pitchFamily="2" charset="77"/>
        </a:defRPr>
      </a:lvl4pPr>
      <a:lvl5pPr marL="1714466" indent="-190496"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600" b="0" i="0" kern="1200">
          <a:solidFill>
            <a:srgbClr val="646469"/>
          </a:solidFill>
          <a:latin typeface="Montserrat Medium" pitchFamily="2" charset="77"/>
          <a:ea typeface="+mn-ea"/>
          <a:cs typeface="Montserrat Medium" pitchFamily="2" charset="77"/>
        </a:defRPr>
      </a:lvl5pPr>
      <a:lvl6pPr marL="2095458"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51"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443"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435"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85" rtl="0" eaLnBrk="1" latinLnBrk="0" hangingPunct="1">
        <a:defRPr sz="1500" kern="1200">
          <a:solidFill>
            <a:schemeClr val="tx1"/>
          </a:solidFill>
          <a:latin typeface="+mn-lt"/>
          <a:ea typeface="+mn-ea"/>
          <a:cs typeface="+mn-cs"/>
        </a:defRPr>
      </a:lvl1pPr>
      <a:lvl2pPr marL="380992" algn="l" defTabSz="761985" rtl="0" eaLnBrk="1" latinLnBrk="0" hangingPunct="1">
        <a:defRPr sz="1500" kern="1200">
          <a:solidFill>
            <a:schemeClr val="tx1"/>
          </a:solidFill>
          <a:latin typeface="+mn-lt"/>
          <a:ea typeface="+mn-ea"/>
          <a:cs typeface="+mn-cs"/>
        </a:defRPr>
      </a:lvl2pPr>
      <a:lvl3pPr marL="761985" algn="l" defTabSz="761985" rtl="0" eaLnBrk="1" latinLnBrk="0" hangingPunct="1">
        <a:defRPr sz="1500" kern="1200">
          <a:solidFill>
            <a:schemeClr val="tx1"/>
          </a:solidFill>
          <a:latin typeface="+mn-lt"/>
          <a:ea typeface="+mn-ea"/>
          <a:cs typeface="+mn-cs"/>
        </a:defRPr>
      </a:lvl3pPr>
      <a:lvl4pPr marL="1142977" algn="l" defTabSz="761985" rtl="0" eaLnBrk="1" latinLnBrk="0" hangingPunct="1">
        <a:defRPr sz="1500" kern="1200">
          <a:solidFill>
            <a:schemeClr val="tx1"/>
          </a:solidFill>
          <a:latin typeface="+mn-lt"/>
          <a:ea typeface="+mn-ea"/>
          <a:cs typeface="+mn-cs"/>
        </a:defRPr>
      </a:lvl4pPr>
      <a:lvl5pPr marL="1523970" algn="l" defTabSz="761985" rtl="0" eaLnBrk="1" latinLnBrk="0" hangingPunct="1">
        <a:defRPr sz="1500" kern="1200">
          <a:solidFill>
            <a:schemeClr val="tx1"/>
          </a:solidFill>
          <a:latin typeface="+mn-lt"/>
          <a:ea typeface="+mn-ea"/>
          <a:cs typeface="+mn-cs"/>
        </a:defRPr>
      </a:lvl5pPr>
      <a:lvl6pPr marL="1904962" algn="l" defTabSz="761985" rtl="0" eaLnBrk="1" latinLnBrk="0" hangingPunct="1">
        <a:defRPr sz="1500" kern="1200">
          <a:solidFill>
            <a:schemeClr val="tx1"/>
          </a:solidFill>
          <a:latin typeface="+mn-lt"/>
          <a:ea typeface="+mn-ea"/>
          <a:cs typeface="+mn-cs"/>
        </a:defRPr>
      </a:lvl6pPr>
      <a:lvl7pPr marL="2285954" algn="l" defTabSz="761985" rtl="0" eaLnBrk="1" latinLnBrk="0" hangingPunct="1">
        <a:defRPr sz="1500" kern="1200">
          <a:solidFill>
            <a:schemeClr val="tx1"/>
          </a:solidFill>
          <a:latin typeface="+mn-lt"/>
          <a:ea typeface="+mn-ea"/>
          <a:cs typeface="+mn-cs"/>
        </a:defRPr>
      </a:lvl7pPr>
      <a:lvl8pPr marL="2666947" algn="l" defTabSz="761985" rtl="0" eaLnBrk="1" latinLnBrk="0" hangingPunct="1">
        <a:defRPr sz="1500" kern="1200">
          <a:solidFill>
            <a:schemeClr val="tx1"/>
          </a:solidFill>
          <a:latin typeface="+mn-lt"/>
          <a:ea typeface="+mn-ea"/>
          <a:cs typeface="+mn-cs"/>
        </a:defRPr>
      </a:lvl8pPr>
      <a:lvl9pPr marL="3047940" algn="l" defTabSz="761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INFO-3142</a:t>
            </a:r>
            <a:endParaRPr lang="en-CA" dirty="0"/>
          </a:p>
        </p:txBody>
      </p:sp>
      <p:sp>
        <p:nvSpPr>
          <p:cNvPr id="5" name="Subtitle 4">
            <a:extLst>
              <a:ext uri="{FF2B5EF4-FFF2-40B4-BE49-F238E27FC236}">
                <a16:creationId xmlns:a16="http://schemas.microsoft.com/office/drawing/2014/main" id="{A50D7D29-835A-44AD-68D5-A86FF44570EB}"/>
              </a:ext>
            </a:extLst>
          </p:cNvPr>
          <p:cNvSpPr>
            <a:spLocks noGrp="1"/>
          </p:cNvSpPr>
          <p:nvPr>
            <p:ph type="subTitle" idx="1"/>
          </p:nvPr>
        </p:nvSpPr>
        <p:spPr/>
        <p:txBody>
          <a:bodyPr>
            <a:normAutofit/>
          </a:bodyPr>
          <a:lstStyle/>
          <a:p>
            <a:r>
              <a:rPr lang="en-US" sz="2400"/>
              <a:t>Lists Tuples and Sets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sorted() function</a:t>
            </a:r>
          </a:p>
        </p:txBody>
      </p:sp>
      <p:sp>
        <p:nvSpPr>
          <p:cNvPr id="3" name="Content Placeholder 2"/>
          <p:cNvSpPr>
            <a:spLocks noGrp="1"/>
          </p:cNvSpPr>
          <p:nvPr>
            <p:ph idx="1"/>
          </p:nvPr>
        </p:nvSpPr>
        <p:spPr/>
        <p:txBody>
          <a:bodyPr>
            <a:normAutofit/>
          </a:bodyPr>
          <a:lstStyle/>
          <a:p>
            <a:r>
              <a:rPr lang="en-US" sz="1800" b="0" i="0" dirty="0">
                <a:solidFill>
                  <a:srgbClr val="262626"/>
                </a:solidFill>
                <a:effectLst/>
                <a:latin typeface="Arial" panose="020B0604020202020204" pitchFamily="34" charset="0"/>
                <a:cs typeface="Arial" panose="020B0604020202020204" pitchFamily="34" charset="0"/>
              </a:rPr>
              <a:t>Lists have a built-in method to sort themselves, but other </a:t>
            </a:r>
            <a:r>
              <a:rPr lang="en-US" sz="1800" b="0" i="0" dirty="0" err="1">
                <a:solidFill>
                  <a:srgbClr val="262626"/>
                </a:solidFill>
                <a:effectLst/>
                <a:latin typeface="Arial" panose="020B0604020202020204" pitchFamily="34" charset="0"/>
                <a:cs typeface="Arial" panose="020B0604020202020204" pitchFamily="34" charset="0"/>
              </a:rPr>
              <a:t>iterables</a:t>
            </a:r>
            <a:r>
              <a:rPr lang="en-US" sz="1800" b="0" i="0" dirty="0">
                <a:solidFill>
                  <a:srgbClr val="262626"/>
                </a:solidFill>
                <a:effectLst/>
                <a:latin typeface="Arial" panose="020B0604020202020204" pitchFamily="34" charset="0"/>
                <a:cs typeface="Arial" panose="020B0604020202020204" pitchFamily="34" charset="0"/>
              </a:rPr>
              <a:t> in Python, such as the keys of a dictionary, don’t have a sort method</a:t>
            </a:r>
          </a:p>
          <a:p>
            <a:r>
              <a:rPr lang="en-US" sz="1800" b="0" i="0" dirty="0">
                <a:solidFill>
                  <a:srgbClr val="262626"/>
                </a:solidFill>
                <a:effectLst/>
                <a:latin typeface="Arial" panose="020B0604020202020204" pitchFamily="34" charset="0"/>
                <a:cs typeface="Arial" panose="020B0604020202020204" pitchFamily="34" charset="0"/>
              </a:rPr>
              <a:t>Python also has the built-in function sorted(), which returns a sorted list from any </a:t>
            </a:r>
            <a:r>
              <a:rPr lang="en-US" sz="1800" b="0" i="0" dirty="0" err="1">
                <a:solidFill>
                  <a:srgbClr val="262626"/>
                </a:solidFill>
                <a:effectLst/>
                <a:latin typeface="Arial" panose="020B0604020202020204" pitchFamily="34" charset="0"/>
                <a:cs typeface="Arial" panose="020B0604020202020204" pitchFamily="34" charset="0"/>
              </a:rPr>
              <a:t>iterable</a:t>
            </a:r>
            <a:endParaRPr lang="en-US" sz="1800" dirty="0">
              <a:solidFill>
                <a:srgbClr val="262626"/>
              </a:solidFill>
              <a:latin typeface="Arial" panose="020B0604020202020204" pitchFamily="34" charset="0"/>
              <a:cs typeface="Arial" panose="020B0604020202020204" pitchFamily="34" charset="0"/>
            </a:endParaRPr>
          </a:p>
          <a:p>
            <a:r>
              <a:rPr lang="en-US" sz="1800" b="0" i="0" dirty="0">
                <a:solidFill>
                  <a:srgbClr val="262626"/>
                </a:solidFill>
                <a:effectLst/>
                <a:latin typeface="Arial" panose="020B0604020202020204" pitchFamily="34" charset="0"/>
                <a:cs typeface="Arial" panose="020B0604020202020204" pitchFamily="34" charset="0"/>
              </a:rPr>
              <a:t>sorted() uses the same key and reverse parameters as the sort method:</a:t>
            </a:r>
          </a:p>
          <a:p>
            <a:pPr marL="0" indent="0">
              <a:buNone/>
            </a:pPr>
            <a:br>
              <a:rPr lang="en-US" sz="1600" dirty="0"/>
            </a:br>
            <a:endParaRPr lang="en-US" sz="2000" dirty="0"/>
          </a:p>
        </p:txBody>
      </p:sp>
    </p:spTree>
    <p:extLst>
      <p:ext uri="{BB962C8B-B14F-4D97-AF65-F5344CB8AC3E}">
        <p14:creationId xmlns:p14="http://schemas.microsoft.com/office/powerpoint/2010/main" val="304524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Common List Operations</a:t>
            </a:r>
          </a:p>
        </p:txBody>
      </p:sp>
      <p:sp>
        <p:nvSpPr>
          <p:cNvPr id="3" name="Content Placeholder 2"/>
          <p:cNvSpPr>
            <a:spLocks noGrp="1"/>
          </p:cNvSpPr>
          <p:nvPr>
            <p:ph idx="1"/>
          </p:nvPr>
        </p:nvSpPr>
        <p:spPr/>
        <p:txBody>
          <a:bodyPr>
            <a:normAutofit/>
          </a:bodyPr>
          <a:lstStyle/>
          <a:p>
            <a:r>
              <a:rPr lang="en-US" sz="1800" b="0" i="0" dirty="0">
                <a:solidFill>
                  <a:srgbClr val="262626"/>
                </a:solidFill>
                <a:effectLst/>
                <a:latin typeface="Arial" panose="020B0604020202020204" pitchFamily="34" charset="0"/>
                <a:cs typeface="Arial" panose="020B0604020202020204" pitchFamily="34" charset="0"/>
              </a:rPr>
              <a:t>List membership with the in operator</a:t>
            </a:r>
          </a:p>
          <a:p>
            <a:r>
              <a:rPr lang="en-US" sz="1800" dirty="0">
                <a:solidFill>
                  <a:srgbClr val="262626"/>
                </a:solidFill>
                <a:latin typeface="Arial" panose="020B0604020202020204" pitchFamily="34" charset="0"/>
                <a:cs typeface="Arial" panose="020B0604020202020204" pitchFamily="34" charset="0"/>
              </a:rPr>
              <a:t>List concatenation with the + operator</a:t>
            </a:r>
          </a:p>
          <a:p>
            <a:r>
              <a:rPr lang="en-US" sz="1800" dirty="0">
                <a:solidFill>
                  <a:srgbClr val="262626"/>
                </a:solidFill>
                <a:latin typeface="Arial" panose="020B0604020202020204" pitchFamily="34" charset="0"/>
                <a:cs typeface="Arial" panose="020B0604020202020204" pitchFamily="34" charset="0"/>
              </a:rPr>
              <a:t>List initialization with the * operator</a:t>
            </a:r>
          </a:p>
          <a:p>
            <a:r>
              <a:rPr lang="en-US" sz="1800" dirty="0">
                <a:solidFill>
                  <a:srgbClr val="262626"/>
                </a:solidFill>
                <a:latin typeface="Arial" panose="020B0604020202020204" pitchFamily="34" charset="0"/>
                <a:cs typeface="Arial" panose="020B0604020202020204" pitchFamily="34" charset="0"/>
              </a:rPr>
              <a:t>List minimum or maximum with min and max</a:t>
            </a:r>
          </a:p>
          <a:p>
            <a:r>
              <a:rPr lang="en-US" sz="1800" dirty="0">
                <a:solidFill>
                  <a:srgbClr val="262626"/>
                </a:solidFill>
                <a:latin typeface="Arial" panose="020B0604020202020204" pitchFamily="34" charset="0"/>
                <a:cs typeface="Arial" panose="020B0604020202020204" pitchFamily="34" charset="0"/>
              </a:rPr>
              <a:t>List search with index</a:t>
            </a:r>
          </a:p>
          <a:p>
            <a:r>
              <a:rPr lang="en-US" sz="1800" dirty="0">
                <a:solidFill>
                  <a:srgbClr val="262626"/>
                </a:solidFill>
                <a:latin typeface="Arial" panose="020B0604020202020204" pitchFamily="34" charset="0"/>
                <a:cs typeface="Arial" panose="020B0604020202020204" pitchFamily="34" charset="0"/>
              </a:rPr>
              <a:t>List matches with count</a:t>
            </a:r>
          </a:p>
          <a:p>
            <a:endParaRPr lang="en-US" sz="1800" dirty="0">
              <a:solidFill>
                <a:srgbClr val="262626"/>
              </a:solidFill>
              <a:latin typeface="Arial" panose="020B0604020202020204" pitchFamily="34" charset="0"/>
              <a:cs typeface="Arial" panose="020B0604020202020204" pitchFamily="34" charset="0"/>
            </a:endParaRPr>
          </a:p>
          <a:p>
            <a:r>
              <a:rPr lang="en-US" sz="1800" dirty="0">
                <a:solidFill>
                  <a:srgbClr val="262626"/>
                </a:solidFill>
                <a:latin typeface="Arial" panose="020B0604020202020204" pitchFamily="34" charset="0"/>
                <a:cs typeface="Arial" panose="020B0604020202020204" pitchFamily="34" charset="0"/>
              </a:rPr>
              <a:t>… see code examples</a:t>
            </a:r>
            <a:br>
              <a:rPr lang="en-US" sz="1600" dirty="0"/>
            </a:br>
            <a:endParaRPr lang="en-US" sz="2000" dirty="0"/>
          </a:p>
        </p:txBody>
      </p:sp>
    </p:spTree>
    <p:extLst>
      <p:ext uri="{BB962C8B-B14F-4D97-AF65-F5344CB8AC3E}">
        <p14:creationId xmlns:p14="http://schemas.microsoft.com/office/powerpoint/2010/main" val="190687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 of List Operations</a:t>
            </a:r>
          </a:p>
        </p:txBody>
      </p:sp>
      <p:pic>
        <p:nvPicPr>
          <p:cNvPr id="7" name="Picture 6">
            <a:extLst>
              <a:ext uri="{FF2B5EF4-FFF2-40B4-BE49-F238E27FC236}">
                <a16:creationId xmlns:a16="http://schemas.microsoft.com/office/drawing/2014/main" id="{771A8696-30BA-41D2-DEDB-0CE39A31A811}"/>
              </a:ext>
            </a:extLst>
          </p:cNvPr>
          <p:cNvPicPr>
            <a:picLocks noChangeAspect="1"/>
          </p:cNvPicPr>
          <p:nvPr/>
        </p:nvPicPr>
        <p:blipFill>
          <a:blip r:embed="rId2"/>
          <a:stretch>
            <a:fillRect/>
          </a:stretch>
        </p:blipFill>
        <p:spPr>
          <a:xfrm>
            <a:off x="1439652" y="1268760"/>
            <a:ext cx="6264696" cy="4788110"/>
          </a:xfrm>
          <a:prstGeom prst="rect">
            <a:avLst/>
          </a:prstGeom>
        </p:spPr>
      </p:pic>
    </p:spTree>
    <p:extLst>
      <p:ext uri="{BB962C8B-B14F-4D97-AF65-F5344CB8AC3E}">
        <p14:creationId xmlns:p14="http://schemas.microsoft.com/office/powerpoint/2010/main" val="394823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 of List Operations…</a:t>
            </a:r>
          </a:p>
        </p:txBody>
      </p:sp>
      <p:pic>
        <p:nvPicPr>
          <p:cNvPr id="4" name="Picture 3">
            <a:extLst>
              <a:ext uri="{FF2B5EF4-FFF2-40B4-BE49-F238E27FC236}">
                <a16:creationId xmlns:a16="http://schemas.microsoft.com/office/drawing/2014/main" id="{EEEBCB1D-62C8-7A91-F3A3-8197D5BEAC15}"/>
              </a:ext>
            </a:extLst>
          </p:cNvPr>
          <p:cNvPicPr>
            <a:picLocks noChangeAspect="1"/>
          </p:cNvPicPr>
          <p:nvPr/>
        </p:nvPicPr>
        <p:blipFill>
          <a:blip r:embed="rId2"/>
          <a:stretch>
            <a:fillRect/>
          </a:stretch>
        </p:blipFill>
        <p:spPr>
          <a:xfrm>
            <a:off x="1104874" y="2886071"/>
            <a:ext cx="6934251" cy="1085858"/>
          </a:xfrm>
          <a:prstGeom prst="rect">
            <a:avLst/>
          </a:prstGeom>
        </p:spPr>
      </p:pic>
    </p:spTree>
    <p:extLst>
      <p:ext uri="{BB962C8B-B14F-4D97-AF65-F5344CB8AC3E}">
        <p14:creationId xmlns:p14="http://schemas.microsoft.com/office/powerpoint/2010/main" val="56725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Tuples</a:t>
            </a:r>
          </a:p>
        </p:txBody>
      </p:sp>
      <p:sp>
        <p:nvSpPr>
          <p:cNvPr id="3" name="Content Placeholder 2"/>
          <p:cNvSpPr>
            <a:spLocks noGrp="1"/>
          </p:cNvSpPr>
          <p:nvPr>
            <p:ph idx="1"/>
          </p:nvPr>
        </p:nvSpPr>
        <p:spPr/>
        <p:txBody>
          <a:bodyPr>
            <a:normAutofit/>
          </a:bodyPr>
          <a:lstStyle/>
          <a:p>
            <a:r>
              <a:rPr lang="en-US" sz="2400" b="0" dirty="0">
                <a:solidFill>
                  <a:srgbClr val="262626"/>
                </a:solidFill>
                <a:effectLst/>
                <a:latin typeface="Arial" panose="020B0604020202020204" pitchFamily="34" charset="0"/>
                <a:cs typeface="Arial" panose="020B0604020202020204" pitchFamily="34" charset="0"/>
              </a:rPr>
              <a:t>Tuples are data structures that are very similar to lists, but they can’t be modified; they can only be created</a:t>
            </a:r>
          </a:p>
          <a:p>
            <a:r>
              <a:rPr lang="en-US" sz="2400" b="0" dirty="0">
                <a:solidFill>
                  <a:srgbClr val="262626"/>
                </a:solidFill>
                <a:effectLst/>
                <a:latin typeface="Arial" panose="020B0604020202020204" pitchFamily="34" charset="0"/>
                <a:cs typeface="Arial" panose="020B0604020202020204" pitchFamily="34" charset="0"/>
              </a:rPr>
              <a:t>Tuples are so much like lists that you may wonder why Python bothers to include them</a:t>
            </a:r>
          </a:p>
          <a:p>
            <a:r>
              <a:rPr lang="en-US" sz="2400" b="0" dirty="0">
                <a:solidFill>
                  <a:srgbClr val="262626"/>
                </a:solidFill>
                <a:effectLst/>
                <a:latin typeface="Arial" panose="020B0604020202020204" pitchFamily="34" charset="0"/>
                <a:cs typeface="Arial" panose="020B0604020202020204" pitchFamily="34" charset="0"/>
              </a:rPr>
              <a:t>The reason is that tuples have important roles that can’t be efficiently filled by lists, such as keys for dictionaries</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en-US" sz="1600" dirty="0"/>
            </a:br>
            <a:endParaRPr lang="en-US" sz="2000" dirty="0"/>
          </a:p>
        </p:txBody>
      </p:sp>
    </p:spTree>
    <p:extLst>
      <p:ext uri="{BB962C8B-B14F-4D97-AF65-F5344CB8AC3E}">
        <p14:creationId xmlns:p14="http://schemas.microsoft.com/office/powerpoint/2010/main" val="241062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Tuple Basics</a:t>
            </a:r>
          </a:p>
        </p:txBody>
      </p:sp>
      <p:sp>
        <p:nvSpPr>
          <p:cNvPr id="3" name="Content Placeholder 2"/>
          <p:cNvSpPr>
            <a:spLocks noGrp="1"/>
          </p:cNvSpPr>
          <p:nvPr>
            <p:ph idx="1"/>
          </p:nvPr>
        </p:nvSpPr>
        <p:spPr/>
        <p:txBody>
          <a:bodyPr>
            <a:noAutofit/>
          </a:bodyPr>
          <a:lstStyle/>
          <a:p>
            <a:pPr marL="0" indent="0">
              <a:buNone/>
            </a:pPr>
            <a:r>
              <a:rPr lang="en-US" sz="1400" dirty="0">
                <a:latin typeface="Cascadia Mono" panose="020B0609020000020004" pitchFamily="49" charset="0"/>
              </a:rPr>
              <a:t>x = ('a', 'b', 'c')   </a:t>
            </a:r>
          </a:p>
          <a:p>
            <a:pPr marL="0" indent="0">
              <a:buNone/>
            </a:pPr>
            <a:r>
              <a:rPr lang="en-US" sz="1400" dirty="0">
                <a:latin typeface="Cascadia Mono" panose="020B0609020000020004" pitchFamily="49" charset="0"/>
              </a:rPr>
              <a:t>print(x[2])</a:t>
            </a:r>
          </a:p>
          <a:p>
            <a:pPr marL="0" indent="0">
              <a:buNone/>
            </a:pPr>
            <a:r>
              <a:rPr lang="en-US" sz="1400" dirty="0">
                <a:latin typeface="Cascadia Mono" panose="020B0609020000020004" pitchFamily="49" charset="0"/>
              </a:rPr>
              <a:t>#'c'</a:t>
            </a:r>
          </a:p>
          <a:p>
            <a:pPr marL="0" indent="0">
              <a:buNone/>
            </a:pPr>
            <a:r>
              <a:rPr lang="en-US" sz="1400" dirty="0">
                <a:latin typeface="Cascadia Mono" panose="020B0609020000020004" pitchFamily="49" charset="0"/>
              </a:rPr>
              <a:t>print(x[1:])</a:t>
            </a:r>
          </a:p>
          <a:p>
            <a:pPr marL="0" indent="0">
              <a:buNone/>
            </a:pPr>
            <a:r>
              <a:rPr lang="en-US" sz="1400" dirty="0">
                <a:latin typeface="Cascadia Mono" panose="020B0609020000020004" pitchFamily="49" charset="0"/>
              </a:rPr>
              <a:t>#('b', 'c')</a:t>
            </a:r>
          </a:p>
          <a:p>
            <a:pPr marL="0" indent="0">
              <a:buNone/>
            </a:pPr>
            <a:r>
              <a:rPr lang="en-US" sz="1400" dirty="0">
                <a:latin typeface="Cascadia Mono" panose="020B0609020000020004" pitchFamily="49" charset="0"/>
              </a:rPr>
              <a:t>print(</a:t>
            </a:r>
            <a:r>
              <a:rPr lang="en-US" sz="1400" dirty="0" err="1">
                <a:latin typeface="Cascadia Mono" panose="020B0609020000020004" pitchFamily="49" charset="0"/>
              </a:rPr>
              <a:t>len</a:t>
            </a:r>
            <a:r>
              <a:rPr lang="en-US" sz="1400" dirty="0">
                <a:latin typeface="Cascadia Mono" panose="020B0609020000020004" pitchFamily="49" charset="0"/>
              </a:rPr>
              <a:t>(x))</a:t>
            </a:r>
          </a:p>
          <a:p>
            <a:pPr marL="0" indent="0">
              <a:buNone/>
            </a:pPr>
            <a:r>
              <a:rPr lang="en-US" sz="1400" dirty="0">
                <a:latin typeface="Cascadia Mono" panose="020B0609020000020004" pitchFamily="49" charset="0"/>
              </a:rPr>
              <a:t>#3</a:t>
            </a:r>
          </a:p>
          <a:p>
            <a:pPr marL="0" indent="0">
              <a:buNone/>
            </a:pPr>
            <a:r>
              <a:rPr lang="en-US" sz="1400" dirty="0">
                <a:latin typeface="Cascadia Mono" panose="020B0609020000020004" pitchFamily="49" charset="0"/>
              </a:rPr>
              <a:t>print(max(x))</a:t>
            </a:r>
          </a:p>
          <a:p>
            <a:pPr marL="0" indent="0">
              <a:buNone/>
            </a:pPr>
            <a:r>
              <a:rPr lang="en-US" sz="1400" dirty="0">
                <a:latin typeface="Cascadia Mono" panose="020B0609020000020004" pitchFamily="49" charset="0"/>
              </a:rPr>
              <a:t>#'c'</a:t>
            </a:r>
          </a:p>
          <a:p>
            <a:pPr marL="0" indent="0">
              <a:buNone/>
            </a:pPr>
            <a:r>
              <a:rPr lang="en-US" sz="1400" dirty="0">
                <a:latin typeface="Cascadia Mono" panose="020B0609020000020004" pitchFamily="49" charset="0"/>
              </a:rPr>
              <a:t>print(min(x))</a:t>
            </a:r>
          </a:p>
          <a:p>
            <a:pPr marL="0" indent="0">
              <a:buNone/>
            </a:pPr>
            <a:r>
              <a:rPr lang="en-US" sz="1400" dirty="0">
                <a:latin typeface="Cascadia Mono" panose="020B0609020000020004" pitchFamily="49" charset="0"/>
              </a:rPr>
              <a:t>#'a'</a:t>
            </a:r>
          </a:p>
          <a:p>
            <a:pPr marL="0" indent="0">
              <a:buNone/>
            </a:pPr>
            <a:r>
              <a:rPr lang="en-US" sz="1400" dirty="0">
                <a:latin typeface="Cascadia Mono" panose="020B0609020000020004" pitchFamily="49" charset="0"/>
              </a:rPr>
              <a:t>print(5 in x)</a:t>
            </a:r>
          </a:p>
          <a:p>
            <a:pPr marL="0" indent="0">
              <a:buNone/>
            </a:pPr>
            <a:r>
              <a:rPr lang="en-US" sz="1400" dirty="0">
                <a:latin typeface="Cascadia Mono" panose="020B0609020000020004" pitchFamily="49" charset="0"/>
              </a:rPr>
              <a:t>#False</a:t>
            </a:r>
          </a:p>
          <a:p>
            <a:pPr marL="0" indent="0">
              <a:buNone/>
            </a:pPr>
            <a:r>
              <a:rPr lang="en-US" sz="1400" dirty="0">
                <a:latin typeface="Cascadia Mono" panose="020B0609020000020004" pitchFamily="49" charset="0"/>
              </a:rPr>
              <a:t>print(5 not in x)</a:t>
            </a:r>
          </a:p>
          <a:p>
            <a:pPr marL="0" indent="0">
              <a:buNone/>
            </a:pPr>
            <a:r>
              <a:rPr lang="en-US" sz="1400" dirty="0">
                <a:latin typeface="Cascadia Mono" panose="020B0609020000020004" pitchFamily="49" charset="0"/>
              </a:rPr>
              <a:t>#True</a:t>
            </a:r>
            <a:endParaRPr lang="en-US" sz="1400" dirty="0"/>
          </a:p>
        </p:txBody>
      </p:sp>
    </p:spTree>
    <p:extLst>
      <p:ext uri="{BB962C8B-B14F-4D97-AF65-F5344CB8AC3E}">
        <p14:creationId xmlns:p14="http://schemas.microsoft.com/office/powerpoint/2010/main" val="341454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One-element Tuples</a:t>
            </a:r>
          </a:p>
        </p:txBody>
      </p:sp>
      <p:sp>
        <p:nvSpPr>
          <p:cNvPr id="3" name="Content Placeholder 2"/>
          <p:cNvSpPr>
            <a:spLocks noGrp="1"/>
          </p:cNvSpPr>
          <p:nvPr>
            <p:ph idx="1"/>
          </p:nvPr>
        </p:nvSpPr>
        <p:spPr/>
        <p:txBody>
          <a:bodyPr>
            <a:noAutofit/>
          </a:bodyPr>
          <a:lstStyle/>
          <a:p>
            <a:pPr marL="0" indent="0">
              <a:buNone/>
            </a:pPr>
            <a:r>
              <a:rPr lang="en-US" sz="1800" dirty="0">
                <a:latin typeface="Cascadia Mono" panose="020B0609020000020004" pitchFamily="49" charset="0"/>
              </a:rPr>
              <a:t>x = 3</a:t>
            </a:r>
          </a:p>
          <a:p>
            <a:pPr marL="0" indent="0">
              <a:buNone/>
            </a:pPr>
            <a:r>
              <a:rPr lang="en-US" sz="1800" dirty="0">
                <a:latin typeface="Cascadia Mono" panose="020B0609020000020004" pitchFamily="49" charset="0"/>
              </a:rPr>
              <a:t>y = 4</a:t>
            </a:r>
          </a:p>
          <a:p>
            <a:pPr marL="0" indent="0">
              <a:buNone/>
            </a:pPr>
            <a:r>
              <a:rPr lang="en-US" sz="1800" dirty="0">
                <a:latin typeface="Cascadia Mono" panose="020B0609020000020004" pitchFamily="49" charset="0"/>
              </a:rPr>
              <a:t>print((x + y))   # This adds x and y</a:t>
            </a:r>
          </a:p>
          <a:p>
            <a:pPr marL="0" indent="0">
              <a:buNone/>
            </a:pPr>
            <a:r>
              <a:rPr lang="en-US" sz="1800" dirty="0">
                <a:latin typeface="Cascadia Mono" panose="020B0609020000020004" pitchFamily="49" charset="0"/>
              </a:rPr>
              <a:t>#7</a:t>
            </a:r>
          </a:p>
          <a:p>
            <a:pPr marL="0" indent="0">
              <a:buNone/>
            </a:pPr>
            <a:r>
              <a:rPr lang="en-US" sz="1800" dirty="0">
                <a:latin typeface="Cascadia Mono" panose="020B0609020000020004" pitchFamily="49" charset="0"/>
              </a:rPr>
              <a:t>print((x + y,))  # Including a comma indicates the parentheses denote a tuple.</a:t>
            </a:r>
          </a:p>
          <a:p>
            <a:pPr marL="0" indent="0">
              <a:buNone/>
            </a:pPr>
            <a:r>
              <a:rPr lang="en-US" sz="1800" dirty="0">
                <a:latin typeface="Cascadia Mono" panose="020B0609020000020004" pitchFamily="49" charset="0"/>
              </a:rPr>
              <a:t>#(7,)</a:t>
            </a:r>
          </a:p>
          <a:p>
            <a:pPr marL="0" indent="0">
              <a:buNone/>
            </a:pPr>
            <a:r>
              <a:rPr lang="en-US" sz="1800" dirty="0">
                <a:latin typeface="Cascadia Mono" panose="020B0609020000020004" pitchFamily="49" charset="0"/>
              </a:rPr>
              <a:t>print(())        # To create an empty tuple, use an empty pair of parentheses.</a:t>
            </a:r>
          </a:p>
          <a:p>
            <a:pPr marL="0" indent="0">
              <a:buNone/>
            </a:pPr>
            <a:r>
              <a:rPr lang="en-US" sz="1800" dirty="0">
                <a:latin typeface="Cascadia Mono" panose="020B0609020000020004" pitchFamily="49" charset="0"/>
              </a:rPr>
              <a:t>()</a:t>
            </a:r>
            <a:endParaRPr lang="en-US" sz="1400" dirty="0"/>
          </a:p>
        </p:txBody>
      </p:sp>
    </p:spTree>
    <p:extLst>
      <p:ext uri="{BB962C8B-B14F-4D97-AF65-F5344CB8AC3E}">
        <p14:creationId xmlns:p14="http://schemas.microsoft.com/office/powerpoint/2010/main" val="186932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Packing and Unpacking Tuples</a:t>
            </a:r>
          </a:p>
        </p:txBody>
      </p:sp>
      <p:sp>
        <p:nvSpPr>
          <p:cNvPr id="3" name="Content Placeholder 2"/>
          <p:cNvSpPr>
            <a:spLocks noGrp="1"/>
          </p:cNvSpPr>
          <p:nvPr>
            <p:ph idx="1"/>
          </p:nvPr>
        </p:nvSpPr>
        <p:spPr/>
        <p:txBody>
          <a:bodyPr>
            <a:noAutofit/>
          </a:bodyPr>
          <a:lstStyle/>
          <a:p>
            <a:r>
              <a:rPr lang="en-US" sz="2000" b="0" i="0" dirty="0">
                <a:solidFill>
                  <a:srgbClr val="262626"/>
                </a:solidFill>
                <a:effectLst/>
                <a:latin typeface="Arial" panose="020B0604020202020204" pitchFamily="34" charset="0"/>
                <a:cs typeface="Arial" panose="020B0604020202020204" pitchFamily="34" charset="0"/>
              </a:rPr>
              <a:t>As a convenience, Python permits tuples to appear on the left side of an assignment operator, in which case variables in the tuple receive the corresponding values from the tuple on the right side of the assignment operator</a:t>
            </a:r>
            <a:r>
              <a:rPr lang="en-US" sz="2000" dirty="0">
                <a:latin typeface="Arial" panose="020B0604020202020204" pitchFamily="34" charset="0"/>
                <a:cs typeface="Arial" panose="020B0604020202020204" pitchFamily="34" charset="0"/>
              </a:rPr>
              <a:t> </a:t>
            </a:r>
            <a:br>
              <a:rPr lang="en-US" sz="1400" dirty="0"/>
            </a:br>
            <a:endParaRPr lang="en-US" sz="1800" dirty="0">
              <a:latin typeface="Cascadia Mono" panose="020B0609020000020004" pitchFamily="49" charset="0"/>
            </a:endParaRPr>
          </a:p>
          <a:p>
            <a:pPr marL="0" indent="0">
              <a:buNone/>
            </a:pPr>
            <a:r>
              <a:rPr lang="en-US" sz="1800" dirty="0">
                <a:latin typeface="Cascadia Mono" panose="020B0609020000020004" pitchFamily="49" charset="0"/>
              </a:rPr>
              <a:t>(one, two, three, four) =  (1, 2, 3, 4)</a:t>
            </a:r>
          </a:p>
          <a:p>
            <a:pPr marL="0" indent="0">
              <a:buNone/>
            </a:pPr>
            <a:r>
              <a:rPr lang="en-US" sz="1800" dirty="0">
                <a:latin typeface="Cascadia Mono" panose="020B0609020000020004" pitchFamily="49" charset="0"/>
              </a:rPr>
              <a:t>print(one)</a:t>
            </a:r>
          </a:p>
          <a:p>
            <a:pPr marL="0" indent="0">
              <a:buNone/>
            </a:pPr>
            <a:r>
              <a:rPr lang="en-US" sz="1800" dirty="0">
                <a:latin typeface="Cascadia Mono" panose="020B0609020000020004" pitchFamily="49" charset="0"/>
              </a:rPr>
              <a:t>#1</a:t>
            </a:r>
          </a:p>
          <a:p>
            <a:pPr marL="0" indent="0">
              <a:buNone/>
            </a:pPr>
            <a:r>
              <a:rPr lang="en-US" sz="1800" dirty="0">
                <a:latin typeface="Cascadia Mono" panose="020B0609020000020004" pitchFamily="49" charset="0"/>
              </a:rPr>
              <a:t>print(two)</a:t>
            </a:r>
          </a:p>
          <a:p>
            <a:pPr marL="0" indent="0">
              <a:buNone/>
            </a:pPr>
            <a:r>
              <a:rPr lang="en-US" sz="1800" dirty="0">
                <a:latin typeface="Cascadia Mono" panose="020B0609020000020004" pitchFamily="49" charset="0"/>
              </a:rPr>
              <a:t>#2</a:t>
            </a:r>
          </a:p>
          <a:p>
            <a:pPr marL="0" indent="0">
              <a:buNone/>
            </a:pPr>
            <a:endParaRPr lang="en-US" sz="1800" dirty="0">
              <a:latin typeface="Cascadia Mono" panose="020B0609020000020004" pitchFamily="49" charset="0"/>
            </a:endParaRPr>
          </a:p>
          <a:p>
            <a:pPr marL="0" indent="0">
              <a:buNone/>
            </a:pPr>
            <a:r>
              <a:rPr lang="en-US" sz="1800" dirty="0">
                <a:latin typeface="Cascadia Mono" panose="020B0609020000020004" pitchFamily="49" charset="0"/>
              </a:rPr>
              <a:t>one, two, three, four = 1, 2, 3, 4</a:t>
            </a:r>
            <a:endParaRPr lang="en-US" sz="1400" dirty="0"/>
          </a:p>
        </p:txBody>
      </p:sp>
    </p:spTree>
    <p:extLst>
      <p:ext uri="{BB962C8B-B14F-4D97-AF65-F5344CB8AC3E}">
        <p14:creationId xmlns:p14="http://schemas.microsoft.com/office/powerpoint/2010/main" val="276266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Converting Between Lists and Tuples</a:t>
            </a:r>
          </a:p>
        </p:txBody>
      </p:sp>
      <p:sp>
        <p:nvSpPr>
          <p:cNvPr id="3" name="Content Placeholder 2"/>
          <p:cNvSpPr>
            <a:spLocks noGrp="1"/>
          </p:cNvSpPr>
          <p:nvPr>
            <p:ph idx="1"/>
          </p:nvPr>
        </p:nvSpPr>
        <p:spPr/>
        <p:txBody>
          <a:bodyPr>
            <a:noAutofit/>
          </a:bodyPr>
          <a:lstStyle/>
          <a:p>
            <a:r>
              <a:rPr lang="en-US" sz="2000" b="0" i="0" dirty="0">
                <a:solidFill>
                  <a:srgbClr val="262626"/>
                </a:solidFill>
                <a:effectLst/>
                <a:latin typeface="Arial" panose="020B0604020202020204" pitchFamily="34" charset="0"/>
                <a:cs typeface="Arial" panose="020B0604020202020204" pitchFamily="34" charset="0"/>
              </a:rPr>
              <a:t>Tuples can be easily converted to lists with the list function, which takes any sequence as an argument and produces a new list with the same elements as the original sequence</a:t>
            </a:r>
          </a:p>
          <a:p>
            <a:r>
              <a:rPr lang="en-US" sz="2000" b="0" i="0" dirty="0">
                <a:solidFill>
                  <a:srgbClr val="262626"/>
                </a:solidFill>
                <a:effectLst/>
                <a:latin typeface="Arial" panose="020B0604020202020204" pitchFamily="34" charset="0"/>
                <a:cs typeface="Arial" panose="020B0604020202020204" pitchFamily="34" charset="0"/>
              </a:rPr>
              <a:t>Similarly, lists can be converted to tuples with the tuple function, which does the same thing but produces a new tuple instead of a new list</a:t>
            </a:r>
            <a:r>
              <a:rPr lang="en-US" sz="2000" dirty="0">
                <a:latin typeface="Arial" panose="020B0604020202020204" pitchFamily="34" charset="0"/>
                <a:cs typeface="Arial" panose="020B0604020202020204" pitchFamily="34" charset="0"/>
              </a:rPr>
              <a:t> </a:t>
            </a:r>
            <a:br>
              <a:rPr lang="en-US" sz="1600" dirty="0"/>
            </a:br>
            <a:br>
              <a:rPr lang="en-US" sz="1400" dirty="0"/>
            </a:br>
            <a:r>
              <a:rPr lang="en-US" sz="1800" dirty="0">
                <a:latin typeface="Cascadia Mono" panose="020B0609020000020004" pitchFamily="49" charset="0"/>
              </a:rPr>
              <a:t>print(list((1, 2, 3, 4)))</a:t>
            </a:r>
          </a:p>
          <a:p>
            <a:pPr marL="0" indent="0">
              <a:buNone/>
            </a:pPr>
            <a:r>
              <a:rPr lang="en-US" sz="1800" dirty="0">
                <a:latin typeface="Cascadia Mono" panose="020B0609020000020004" pitchFamily="49" charset="0"/>
              </a:rPr>
              <a:t>#[1, 2, 3, 4]</a:t>
            </a:r>
          </a:p>
          <a:p>
            <a:pPr marL="0" indent="0">
              <a:buNone/>
            </a:pPr>
            <a:r>
              <a:rPr lang="en-US" sz="1800" dirty="0">
                <a:latin typeface="Cascadia Mono" panose="020B0609020000020004" pitchFamily="49" charset="0"/>
              </a:rPr>
              <a:t>print(tuple([1, 2, 3, 4]))</a:t>
            </a:r>
          </a:p>
          <a:p>
            <a:pPr marL="0" indent="0">
              <a:buNone/>
            </a:pPr>
            <a:r>
              <a:rPr lang="en-US" sz="1800" dirty="0">
                <a:latin typeface="Cascadia Mono" panose="020B0609020000020004" pitchFamily="49" charset="0"/>
              </a:rPr>
              <a:t>#(1, 2, 3, 4)</a:t>
            </a:r>
          </a:p>
          <a:p>
            <a:pPr marL="0" indent="0">
              <a:buNone/>
            </a:pPr>
            <a:endParaRPr lang="en-US" sz="1800" dirty="0">
              <a:latin typeface="Cascadia Mono" panose="020B0609020000020004" pitchFamily="49" charset="0"/>
            </a:endParaRPr>
          </a:p>
          <a:p>
            <a:pPr marL="0" indent="0">
              <a:buNone/>
            </a:pPr>
            <a:r>
              <a:rPr lang="en-US" sz="1800" dirty="0">
                <a:latin typeface="Cascadia Mono" panose="020B0609020000020004" pitchFamily="49" charset="0"/>
              </a:rPr>
              <a:t>print(list("Hello"))</a:t>
            </a:r>
          </a:p>
          <a:p>
            <a:pPr marL="0" indent="0">
              <a:buNone/>
            </a:pPr>
            <a:r>
              <a:rPr lang="it-IT" sz="1800" dirty="0">
                <a:latin typeface="Cascadia Mono" panose="020B0609020000020004" pitchFamily="49" charset="0"/>
              </a:rPr>
              <a:t>#['H', 'e', 'l', 'l', 'o']</a:t>
            </a:r>
            <a:endParaRPr lang="en-US" sz="1800" dirty="0">
              <a:latin typeface="Cascadia Mono" panose="020B0609020000020004" pitchFamily="49" charset="0"/>
            </a:endParaRPr>
          </a:p>
        </p:txBody>
      </p:sp>
    </p:spTree>
    <p:extLst>
      <p:ext uri="{BB962C8B-B14F-4D97-AF65-F5344CB8AC3E}">
        <p14:creationId xmlns:p14="http://schemas.microsoft.com/office/powerpoint/2010/main" val="414449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Sets</a:t>
            </a:r>
          </a:p>
        </p:txBody>
      </p:sp>
      <p:sp>
        <p:nvSpPr>
          <p:cNvPr id="3" name="Content Placeholder 2"/>
          <p:cNvSpPr>
            <a:spLocks noGrp="1"/>
          </p:cNvSpPr>
          <p:nvPr>
            <p:ph idx="1"/>
          </p:nvPr>
        </p:nvSpPr>
        <p:spPr>
          <a:xfrm>
            <a:off x="494053" y="1268760"/>
            <a:ext cx="8155896" cy="4752528"/>
          </a:xfrm>
        </p:spPr>
        <p:txBody>
          <a:bodyPr>
            <a:noAutofit/>
          </a:bodyPr>
          <a:lstStyle/>
          <a:p>
            <a:r>
              <a:rPr lang="en-US" sz="1800" b="0" i="0" dirty="0">
                <a:solidFill>
                  <a:srgbClr val="262626"/>
                </a:solidFill>
                <a:effectLst/>
                <a:latin typeface="Arial" panose="020B0604020202020204" pitchFamily="34" charset="0"/>
                <a:cs typeface="Arial" panose="020B0604020202020204" pitchFamily="34" charset="0"/>
              </a:rPr>
              <a:t>A </a:t>
            </a:r>
            <a:r>
              <a:rPr lang="en-US" sz="1800" b="0" i="1" dirty="0">
                <a:solidFill>
                  <a:srgbClr val="262626"/>
                </a:solidFill>
                <a:effectLst/>
                <a:latin typeface="Arial" panose="020B0604020202020204" pitchFamily="34" charset="0"/>
                <a:cs typeface="Arial" panose="020B0604020202020204" pitchFamily="34" charset="0"/>
              </a:rPr>
              <a:t>set </a:t>
            </a:r>
            <a:r>
              <a:rPr lang="en-US" sz="1800" b="0" i="0" dirty="0">
                <a:solidFill>
                  <a:srgbClr val="262626"/>
                </a:solidFill>
                <a:effectLst/>
                <a:latin typeface="Arial" panose="020B0604020202020204" pitchFamily="34" charset="0"/>
                <a:cs typeface="Arial" panose="020B0604020202020204" pitchFamily="34" charset="0"/>
              </a:rPr>
              <a:t>in Python is an unordered collection of objects used when membership and uniqueness in the set are the main things you need to know about that object</a:t>
            </a:r>
          </a:p>
          <a:p>
            <a:r>
              <a:rPr lang="en-US" sz="1800" dirty="0">
                <a:solidFill>
                  <a:srgbClr val="262626"/>
                </a:solidFill>
                <a:latin typeface="Arial" panose="020B0604020202020204" pitchFamily="34" charset="0"/>
                <a:cs typeface="Arial" panose="020B0604020202020204" pitchFamily="34" charset="0"/>
              </a:rPr>
              <a:t>T</a:t>
            </a:r>
            <a:r>
              <a:rPr lang="en-US" sz="1800" b="0" i="0" dirty="0">
                <a:solidFill>
                  <a:srgbClr val="262626"/>
                </a:solidFill>
                <a:effectLst/>
                <a:latin typeface="Arial" panose="020B0604020202020204" pitchFamily="34" charset="0"/>
                <a:cs typeface="Arial" panose="020B0604020202020204" pitchFamily="34" charset="0"/>
              </a:rPr>
              <a:t>he items in a set must be immutable and </a:t>
            </a:r>
            <a:r>
              <a:rPr lang="en-US" sz="1800" b="0" i="0" dirty="0" err="1">
                <a:solidFill>
                  <a:srgbClr val="262626"/>
                </a:solidFill>
                <a:effectLst/>
                <a:latin typeface="Arial" panose="020B0604020202020204" pitchFamily="34" charset="0"/>
                <a:cs typeface="Arial" panose="020B0604020202020204" pitchFamily="34" charset="0"/>
              </a:rPr>
              <a:t>hashable</a:t>
            </a:r>
            <a:endParaRPr lang="en-US" sz="1800" dirty="0">
              <a:solidFill>
                <a:srgbClr val="262626"/>
              </a:solidFill>
              <a:latin typeface="Arial" panose="020B0604020202020204" pitchFamily="34" charset="0"/>
              <a:cs typeface="Arial" panose="020B0604020202020204" pitchFamily="34" charset="0"/>
            </a:endParaRPr>
          </a:p>
          <a:p>
            <a:pPr marL="0" indent="0">
              <a:buNone/>
            </a:pPr>
            <a:r>
              <a:rPr lang="en-US" sz="1800" b="0" i="0" dirty="0">
                <a:solidFill>
                  <a:srgbClr val="262626"/>
                </a:solidFill>
                <a:effectLst/>
                <a:latin typeface="Arial" panose="020B0604020202020204" pitchFamily="34" charset="0"/>
                <a:cs typeface="Arial" panose="020B0604020202020204" pitchFamily="34" charset="0"/>
              </a:rPr>
              <a:t>This means that </a:t>
            </a:r>
            <a:r>
              <a:rPr lang="en-US" sz="1800" b="0" i="0" dirty="0" err="1">
                <a:solidFill>
                  <a:srgbClr val="262626"/>
                </a:solidFill>
                <a:effectLst/>
                <a:latin typeface="Arial" panose="020B0604020202020204" pitchFamily="34" charset="0"/>
                <a:cs typeface="Arial" panose="020B0604020202020204" pitchFamily="34" charset="0"/>
              </a:rPr>
              <a:t>ints</a:t>
            </a:r>
            <a:r>
              <a:rPr lang="en-US" sz="1800" b="0" i="0" dirty="0">
                <a:solidFill>
                  <a:srgbClr val="262626"/>
                </a:solidFill>
                <a:effectLst/>
                <a:latin typeface="Arial" panose="020B0604020202020204" pitchFamily="34" charset="0"/>
                <a:cs typeface="Arial" panose="020B0604020202020204" pitchFamily="34" charset="0"/>
              </a:rPr>
              <a:t>, floats, strings, and tuples can be members of a set, but lists, dictionaries, and sets themselves can’t</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1800" dirty="0"/>
            </a:br>
            <a:r>
              <a:rPr lang="da-DK" sz="1800" dirty="0">
                <a:latin typeface="Cascadia Mono" panose="020B0609020000020004" pitchFamily="49" charset="0"/>
              </a:rPr>
              <a:t>x = set([1, 2, 3, 1, 3, 5])     </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#{1, 2, 3, 5}                       </a:t>
            </a:r>
          </a:p>
          <a:p>
            <a:pPr marL="0" indent="0">
              <a:buNone/>
            </a:pPr>
            <a:r>
              <a:rPr lang="en-US" sz="1800" dirty="0" err="1">
                <a:latin typeface="Cascadia Mono" panose="020B0609020000020004" pitchFamily="49" charset="0"/>
              </a:rPr>
              <a:t>x.add</a:t>
            </a:r>
            <a:r>
              <a:rPr lang="en-US" sz="1800" dirty="0">
                <a:latin typeface="Cascadia Mono" panose="020B0609020000020004" pitchFamily="49" charset="0"/>
              </a:rPr>
              <a:t>(6)      </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#{1, 2, 3, 5, 6}</a:t>
            </a:r>
          </a:p>
        </p:txBody>
      </p:sp>
    </p:spTree>
    <p:extLst>
      <p:ext uri="{BB962C8B-B14F-4D97-AF65-F5344CB8AC3E}">
        <p14:creationId xmlns:p14="http://schemas.microsoft.com/office/powerpoint/2010/main" val="312186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Lists are Like Arrays</a:t>
            </a:r>
          </a:p>
        </p:txBody>
      </p:sp>
      <p:sp>
        <p:nvSpPr>
          <p:cNvPr id="3" name="Content Placeholder 2"/>
          <p:cNvSpPr>
            <a:spLocks noGrp="1"/>
          </p:cNvSpPr>
          <p:nvPr>
            <p:ph idx="1"/>
          </p:nvPr>
        </p:nvSpPr>
        <p:spPr/>
        <p:txBody>
          <a:bodyPr>
            <a:normAutofit/>
          </a:bodyPr>
          <a:lstStyle/>
          <a:p>
            <a:pPr defTabSz="761985">
              <a:lnSpc>
                <a:spcPct val="90000"/>
              </a:lnSpc>
              <a:buFont typeface="Arial" panose="020B0604020202020204" pitchFamily="34" charset="0"/>
            </a:pPr>
            <a:r>
              <a:rPr lang="en-US" sz="2000" b="0" i="0" dirty="0">
                <a:solidFill>
                  <a:srgbClr val="262626"/>
                </a:solidFill>
                <a:effectLst/>
                <a:latin typeface="Arial" panose="020B0604020202020204" pitchFamily="34" charset="0"/>
                <a:cs typeface="Arial" panose="020B0604020202020204" pitchFamily="34" charset="0"/>
              </a:rPr>
              <a:t>A list in Python is much the same thing as an array in Java or C or any other language; it’s an ordered collection of objects</a:t>
            </a:r>
          </a:p>
          <a:p>
            <a:pPr defTabSz="761985">
              <a:lnSpc>
                <a:spcPct val="90000"/>
              </a:lnSpc>
              <a:buFont typeface="Arial" panose="020B0604020202020204" pitchFamily="34" charset="0"/>
            </a:pPr>
            <a:r>
              <a:rPr lang="en-US" sz="2000" b="0" i="0" dirty="0">
                <a:solidFill>
                  <a:srgbClr val="262626"/>
                </a:solidFill>
                <a:effectLst/>
                <a:latin typeface="Arial" panose="020B0604020202020204" pitchFamily="34" charset="0"/>
                <a:cs typeface="Arial" panose="020B0604020202020204" pitchFamily="34" charset="0"/>
              </a:rPr>
              <a:t>You create a list by enclosing a comma-separated list of elements in square brackets:</a:t>
            </a:r>
          </a:p>
          <a:p>
            <a:pPr marL="0" indent="0">
              <a:buNone/>
            </a:pPr>
            <a:endParaRPr lang="en-US" sz="1800" dirty="0">
              <a:solidFill>
                <a:srgbClr val="000000"/>
              </a:solidFill>
              <a:latin typeface="Cascadia Mono" panose="020B0609020000020004" pitchFamily="49" charset="0"/>
            </a:endParaRPr>
          </a:p>
          <a:p>
            <a:pPr marL="0" indent="0">
              <a:buNone/>
            </a:pPr>
            <a:r>
              <a:rPr lang="en-US" sz="2400" dirty="0">
                <a:latin typeface="Cascadia Mono" panose="020B0609020000020004" pitchFamily="49" charset="0"/>
              </a:rPr>
              <a:t>x = [2, "two", [1, 2, 3]]</a:t>
            </a:r>
          </a:p>
          <a:p>
            <a:pPr marL="0" indent="0">
              <a:buNone/>
            </a:pPr>
            <a:r>
              <a:rPr lang="en-US" sz="2400" dirty="0">
                <a:latin typeface="Cascadia Mono" panose="020B0609020000020004" pitchFamily="49" charset="0"/>
              </a:rPr>
              <a:t>print(</a:t>
            </a:r>
            <a:r>
              <a:rPr lang="en-US" sz="2400" dirty="0" err="1">
                <a:latin typeface="Cascadia Mono" panose="020B0609020000020004" pitchFamily="49" charset="0"/>
              </a:rPr>
              <a:t>len</a:t>
            </a:r>
            <a:r>
              <a:rPr lang="en-US" sz="2400" dirty="0">
                <a:latin typeface="Cascadia Mono" panose="020B0609020000020004" pitchFamily="49" charset="0"/>
              </a:rPr>
              <a:t>(x))</a:t>
            </a:r>
          </a:p>
          <a:p>
            <a:pPr marL="0" indent="0">
              <a:buNone/>
            </a:pPr>
            <a:r>
              <a:rPr lang="en-US" sz="2400" dirty="0">
                <a:latin typeface="Cascadia Mono" panose="020B0609020000020004" pitchFamily="49" charset="0"/>
              </a:rPr>
              <a:t>#3</a:t>
            </a:r>
            <a:br>
              <a:rPr lang="en-US" sz="2000" dirty="0"/>
            </a:b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Frozensets</a:t>
            </a:r>
            <a:endParaRPr lang="en-CA" dirty="0"/>
          </a:p>
        </p:txBody>
      </p:sp>
      <p:sp>
        <p:nvSpPr>
          <p:cNvPr id="3" name="Content Placeholder 2"/>
          <p:cNvSpPr>
            <a:spLocks noGrp="1"/>
          </p:cNvSpPr>
          <p:nvPr>
            <p:ph idx="1"/>
          </p:nvPr>
        </p:nvSpPr>
        <p:spPr/>
        <p:txBody>
          <a:bodyPr>
            <a:noAutofit/>
          </a:bodyPr>
          <a:lstStyle/>
          <a:p>
            <a:r>
              <a:rPr lang="en-US" sz="2000" b="0" i="0" dirty="0">
                <a:solidFill>
                  <a:srgbClr val="262626"/>
                </a:solidFill>
                <a:effectLst/>
                <a:latin typeface="Arial" panose="020B0604020202020204" pitchFamily="34" charset="0"/>
                <a:cs typeface="Arial" panose="020B0604020202020204" pitchFamily="34" charset="0"/>
              </a:rPr>
              <a:t>Because sets aren’t immutable and </a:t>
            </a:r>
            <a:r>
              <a:rPr lang="en-US" sz="2000" b="0" i="0" dirty="0" err="1">
                <a:solidFill>
                  <a:srgbClr val="262626"/>
                </a:solidFill>
                <a:effectLst/>
                <a:latin typeface="Arial" panose="020B0604020202020204" pitchFamily="34" charset="0"/>
                <a:cs typeface="Arial" panose="020B0604020202020204" pitchFamily="34" charset="0"/>
              </a:rPr>
              <a:t>hashable</a:t>
            </a:r>
            <a:r>
              <a:rPr lang="en-US" sz="2000" b="0" i="0" dirty="0">
                <a:solidFill>
                  <a:srgbClr val="262626"/>
                </a:solidFill>
                <a:effectLst/>
                <a:latin typeface="Arial" panose="020B0604020202020204" pitchFamily="34" charset="0"/>
                <a:cs typeface="Arial" panose="020B0604020202020204" pitchFamily="34" charset="0"/>
              </a:rPr>
              <a:t>, they can’t belong to other sets</a:t>
            </a:r>
          </a:p>
          <a:p>
            <a:r>
              <a:rPr lang="en-US" sz="2000" b="0" i="0" dirty="0">
                <a:solidFill>
                  <a:srgbClr val="262626"/>
                </a:solidFill>
                <a:effectLst/>
                <a:latin typeface="Arial" panose="020B0604020202020204" pitchFamily="34" charset="0"/>
                <a:cs typeface="Arial" panose="020B0604020202020204" pitchFamily="34" charset="0"/>
              </a:rPr>
              <a:t>To remedy that situation, Python has another set type, </a:t>
            </a:r>
            <a:r>
              <a:rPr lang="en-US" sz="2000" b="0" i="0" dirty="0" err="1">
                <a:solidFill>
                  <a:srgbClr val="262626"/>
                </a:solidFill>
                <a:effectLst/>
                <a:latin typeface="Arial" panose="020B0604020202020204" pitchFamily="34" charset="0"/>
                <a:cs typeface="Arial" panose="020B0604020202020204" pitchFamily="34" charset="0"/>
              </a:rPr>
              <a:t>frozenset</a:t>
            </a:r>
            <a:r>
              <a:rPr lang="en-US" sz="2000" b="0" i="0" dirty="0">
                <a:solidFill>
                  <a:srgbClr val="262626"/>
                </a:solidFill>
                <a:effectLst/>
                <a:latin typeface="Arial" panose="020B0604020202020204" pitchFamily="34" charset="0"/>
                <a:cs typeface="Arial" panose="020B0604020202020204" pitchFamily="34" charset="0"/>
              </a:rPr>
              <a:t>, which is just like a set but</a:t>
            </a:r>
            <a:r>
              <a:rPr lang="en-US" sz="2000" dirty="0">
                <a:latin typeface="Arial" panose="020B0604020202020204" pitchFamily="34" charset="0"/>
                <a:cs typeface="Arial" panose="020B0604020202020204" pitchFamily="34" charset="0"/>
              </a:rPr>
              <a:t> </a:t>
            </a:r>
            <a:r>
              <a:rPr lang="en-US" sz="2000" b="0" i="0" dirty="0">
                <a:solidFill>
                  <a:srgbClr val="262626"/>
                </a:solidFill>
                <a:effectLst/>
                <a:latin typeface="Arial" panose="020B0604020202020204" pitchFamily="34" charset="0"/>
                <a:cs typeface="Arial" panose="020B0604020202020204" pitchFamily="34" charset="0"/>
              </a:rPr>
              <a:t>can’t be changed after creation</a:t>
            </a:r>
          </a:p>
          <a:p>
            <a:r>
              <a:rPr lang="en-US" sz="2000" b="0" i="0" dirty="0">
                <a:solidFill>
                  <a:srgbClr val="262626"/>
                </a:solidFill>
                <a:effectLst/>
                <a:latin typeface="Arial" panose="020B0604020202020204" pitchFamily="34" charset="0"/>
                <a:cs typeface="Arial" panose="020B0604020202020204" pitchFamily="34" charset="0"/>
              </a:rPr>
              <a:t>Because </a:t>
            </a:r>
            <a:r>
              <a:rPr lang="en-US" sz="2000" b="0" i="0" dirty="0" err="1">
                <a:solidFill>
                  <a:srgbClr val="262626"/>
                </a:solidFill>
                <a:effectLst/>
                <a:latin typeface="Arial" panose="020B0604020202020204" pitchFamily="34" charset="0"/>
                <a:cs typeface="Arial" panose="020B0604020202020204" pitchFamily="34" charset="0"/>
              </a:rPr>
              <a:t>frozensets</a:t>
            </a:r>
            <a:r>
              <a:rPr lang="en-US" sz="2000" b="0" i="0" dirty="0">
                <a:solidFill>
                  <a:srgbClr val="262626"/>
                </a:solidFill>
                <a:effectLst/>
                <a:latin typeface="Arial" panose="020B0604020202020204" pitchFamily="34" charset="0"/>
                <a:cs typeface="Arial" panose="020B0604020202020204" pitchFamily="34" charset="0"/>
              </a:rPr>
              <a:t> are immutable and </a:t>
            </a:r>
            <a:r>
              <a:rPr lang="en-US" sz="2000" b="0" i="0" dirty="0" err="1">
                <a:solidFill>
                  <a:srgbClr val="262626"/>
                </a:solidFill>
                <a:effectLst/>
                <a:latin typeface="Arial" panose="020B0604020202020204" pitchFamily="34" charset="0"/>
                <a:cs typeface="Arial" panose="020B0604020202020204" pitchFamily="34" charset="0"/>
              </a:rPr>
              <a:t>hashable</a:t>
            </a:r>
            <a:r>
              <a:rPr lang="en-US" sz="2000" b="0" i="0" dirty="0">
                <a:solidFill>
                  <a:srgbClr val="262626"/>
                </a:solidFill>
                <a:effectLst/>
                <a:latin typeface="Arial" panose="020B0604020202020204" pitchFamily="34" charset="0"/>
                <a:cs typeface="Arial" panose="020B0604020202020204" pitchFamily="34" charset="0"/>
              </a:rPr>
              <a:t>, they can be members of other sets</a:t>
            </a:r>
            <a:r>
              <a:rPr lang="en-US" sz="2000" dirty="0">
                <a:latin typeface="Arial" panose="020B0604020202020204" pitchFamily="34" charset="0"/>
                <a:cs typeface="Arial" panose="020B0604020202020204" pitchFamily="34" charset="0"/>
              </a:rPr>
              <a:t> </a:t>
            </a:r>
            <a:br>
              <a:rPr lang="en-US" sz="1200" dirty="0"/>
            </a:br>
            <a:endParaRPr lang="en-US" sz="1600" dirty="0"/>
          </a:p>
          <a:p>
            <a:pPr marL="0" indent="0">
              <a:buNone/>
            </a:pPr>
            <a:r>
              <a:rPr lang="da-DK" sz="1800" dirty="0">
                <a:latin typeface="Cascadia Mono" panose="020B0609020000020004" pitchFamily="49" charset="0"/>
              </a:rPr>
              <a:t>x = set([1, 2, 3, 1, 3, 5]) </a:t>
            </a:r>
          </a:p>
          <a:p>
            <a:pPr marL="0" indent="0">
              <a:buNone/>
            </a:pPr>
            <a:r>
              <a:rPr lang="en-US" sz="1800" dirty="0">
                <a:latin typeface="Cascadia Mono" panose="020B0609020000020004" pitchFamily="49" charset="0"/>
              </a:rPr>
              <a:t>z = </a:t>
            </a:r>
            <a:r>
              <a:rPr lang="en-US" sz="1800" dirty="0" err="1">
                <a:latin typeface="Cascadia Mono" panose="020B0609020000020004" pitchFamily="49" charset="0"/>
              </a:rPr>
              <a:t>frozenset</a:t>
            </a:r>
            <a:r>
              <a:rPr lang="en-US" sz="1800" dirty="0">
                <a:latin typeface="Cascadia Mono" panose="020B0609020000020004" pitchFamily="49" charset="0"/>
              </a:rPr>
              <a:t>(x)</a:t>
            </a:r>
          </a:p>
          <a:p>
            <a:pPr marL="0" indent="0">
              <a:buNone/>
            </a:pPr>
            <a:r>
              <a:rPr lang="en-US" sz="1800" dirty="0">
                <a:latin typeface="Cascadia Mono" panose="020B0609020000020004" pitchFamily="49" charset="0"/>
              </a:rPr>
              <a:t>print(z)</a:t>
            </a:r>
          </a:p>
          <a:p>
            <a:pPr marL="0" indent="0">
              <a:buNone/>
            </a:pPr>
            <a:r>
              <a:rPr lang="de-DE" sz="1800" dirty="0">
                <a:latin typeface="Cascadia Mono" panose="020B0609020000020004" pitchFamily="49" charset="0"/>
              </a:rPr>
              <a:t>frozenset({1, 2, 3, 5})</a:t>
            </a:r>
            <a:endParaRPr lang="en-US" sz="1800" dirty="0">
              <a:latin typeface="Cascadia Mono" panose="020B0609020000020004" pitchFamily="49" charset="0"/>
            </a:endParaRPr>
          </a:p>
        </p:txBody>
      </p:sp>
    </p:spTree>
    <p:extLst>
      <p:ext uri="{BB962C8B-B14F-4D97-AF65-F5344CB8AC3E}">
        <p14:creationId xmlns:p14="http://schemas.microsoft.com/office/powerpoint/2010/main" val="141930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List Indices</a:t>
            </a:r>
          </a:p>
        </p:txBody>
      </p:sp>
      <p:sp>
        <p:nvSpPr>
          <p:cNvPr id="3" name="Content Placeholder 2"/>
          <p:cNvSpPr>
            <a:spLocks noGrp="1"/>
          </p:cNvSpPr>
          <p:nvPr>
            <p:ph idx="1"/>
          </p:nvPr>
        </p:nvSpPr>
        <p:spPr/>
        <p:txBody>
          <a:bodyPr>
            <a:normAutofit/>
          </a:bodyPr>
          <a:lstStyle/>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Elements can be extracted from a Python list by using a notation like C’s array indexing</a:t>
            </a:r>
          </a:p>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Like C and many other languages, Python starts counting from 0; asking for element 0 returns the first element of the list, asking for element 1 returns the second element, etc.</a:t>
            </a:r>
          </a:p>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But Python indexing is more flexible than C indexing</a:t>
            </a:r>
          </a:p>
          <a:p>
            <a:pPr defTabSz="761985">
              <a:lnSpc>
                <a:spcPct val="90000"/>
              </a:lnSpc>
              <a:buFont typeface="Arial" panose="020B0604020202020204" pitchFamily="34" charset="0"/>
            </a:pPr>
            <a:r>
              <a:rPr lang="en-US" sz="2400" b="0" i="0" dirty="0">
                <a:solidFill>
                  <a:srgbClr val="262626"/>
                </a:solidFill>
                <a:effectLst/>
                <a:latin typeface="Arial" panose="020B0604020202020204" pitchFamily="34" charset="0"/>
                <a:cs typeface="Arial" panose="020B0604020202020204" pitchFamily="34" charset="0"/>
              </a:rPr>
              <a:t>If indices are negative numbers, they indicate positions counting from the end of the list, with –1 being the last position in the list, –2 being the second-to-last position, etc.</a:t>
            </a:r>
            <a:br>
              <a:rPr lang="en-US" sz="2400" dirty="0">
                <a:latin typeface="Arial" panose="020B0604020202020204" pitchFamily="34" charset="0"/>
                <a:cs typeface="Arial" panose="020B0604020202020204" pitchFamily="34" charset="0"/>
              </a:rPr>
            </a:br>
            <a:r>
              <a:rPr lang="en-US" sz="1600" dirty="0"/>
              <a:t> </a:t>
            </a:r>
            <a:br>
              <a:rPr lang="en-US" sz="1600" dirty="0"/>
            </a:br>
            <a:br>
              <a:rPr lang="en-US" sz="2000" dirty="0"/>
            </a:br>
            <a:endParaRPr lang="en-US" sz="2400" dirty="0"/>
          </a:p>
        </p:txBody>
      </p:sp>
    </p:spTree>
    <p:extLst>
      <p:ext uri="{BB962C8B-B14F-4D97-AF65-F5344CB8AC3E}">
        <p14:creationId xmlns:p14="http://schemas.microsoft.com/office/powerpoint/2010/main" val="319381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Modifying Lists</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You can use list index notation to modify a list as well as to extract an element from it</a:t>
            </a:r>
          </a:p>
          <a:p>
            <a:r>
              <a:rPr lang="en-US" sz="2400" b="0" i="0" dirty="0">
                <a:solidFill>
                  <a:srgbClr val="262626"/>
                </a:solidFill>
                <a:effectLst/>
                <a:latin typeface="Arial" panose="020B0604020202020204" pitchFamily="34" charset="0"/>
                <a:cs typeface="Arial" panose="020B0604020202020204" pitchFamily="34" charset="0"/>
              </a:rPr>
              <a:t>Put the index on the left side of the assignment operator</a:t>
            </a:r>
          </a:p>
          <a:p>
            <a:pPr marL="0" indent="0">
              <a:buNone/>
            </a:pPr>
            <a:br>
              <a:rPr lang="en-US" sz="1100" dirty="0"/>
            </a:br>
            <a:r>
              <a:rPr lang="en-US" sz="1800" dirty="0">
                <a:latin typeface="Cascadia Mono" panose="020B0609020000020004" pitchFamily="49" charset="0"/>
              </a:rPr>
              <a:t>x = [1, 2, 3, 4]</a:t>
            </a:r>
          </a:p>
          <a:p>
            <a:pPr marL="0" indent="0">
              <a:buNone/>
            </a:pPr>
            <a:r>
              <a:rPr lang="en-US" sz="1800" dirty="0">
                <a:latin typeface="Cascadia Mono" panose="020B0609020000020004" pitchFamily="49" charset="0"/>
              </a:rPr>
              <a:t>x[1] = "two"</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#[1, 'two', 3, 4]</a:t>
            </a:r>
            <a:br>
              <a:rPr lang="en-US" sz="2000" dirty="0"/>
            </a:br>
            <a:endParaRPr lang="en-US" sz="2400" dirty="0"/>
          </a:p>
        </p:txBody>
      </p:sp>
    </p:spTree>
    <p:extLst>
      <p:ext uri="{BB962C8B-B14F-4D97-AF65-F5344CB8AC3E}">
        <p14:creationId xmlns:p14="http://schemas.microsoft.com/office/powerpoint/2010/main" val="208549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Modifying Lists</a:t>
            </a:r>
          </a:p>
        </p:txBody>
      </p:sp>
      <p:sp>
        <p:nvSpPr>
          <p:cNvPr id="3" name="Content Placeholder 2"/>
          <p:cNvSpPr>
            <a:spLocks noGrp="1"/>
          </p:cNvSpPr>
          <p:nvPr>
            <p:ph idx="1"/>
          </p:nvPr>
        </p:nvSpPr>
        <p:spPr/>
        <p:txBody>
          <a:bodyPr>
            <a:normAutofit/>
          </a:bodyPr>
          <a:lstStyle/>
          <a:p>
            <a:r>
              <a:rPr lang="en-US" sz="2000" b="0" i="0" dirty="0">
                <a:solidFill>
                  <a:srgbClr val="262626"/>
                </a:solidFill>
                <a:effectLst/>
                <a:latin typeface="Arial" panose="020B0604020202020204" pitchFamily="34" charset="0"/>
                <a:cs typeface="Arial" panose="020B0604020202020204" pitchFamily="34" charset="0"/>
              </a:rPr>
              <a:t>Slice notation can be used here too</a:t>
            </a:r>
          </a:p>
          <a:p>
            <a:r>
              <a:rPr lang="en-US" sz="2000" b="0" i="0" dirty="0">
                <a:solidFill>
                  <a:srgbClr val="262626"/>
                </a:solidFill>
                <a:effectLst/>
                <a:latin typeface="Arial" panose="020B0604020202020204" pitchFamily="34" charset="0"/>
                <a:cs typeface="Arial" panose="020B0604020202020204" pitchFamily="34" charset="0"/>
              </a:rPr>
              <a:t>Saying something like </a:t>
            </a:r>
            <a:r>
              <a:rPr lang="en-US" sz="2000" b="0" i="0" dirty="0" err="1">
                <a:solidFill>
                  <a:srgbClr val="262626"/>
                </a:solidFill>
                <a:effectLst/>
                <a:latin typeface="Arial" panose="020B0604020202020204" pitchFamily="34" charset="0"/>
                <a:cs typeface="Arial" panose="020B0604020202020204" pitchFamily="34" charset="0"/>
              </a:rPr>
              <a:t>lista</a:t>
            </a:r>
            <a:r>
              <a:rPr lang="en-US" sz="2000" b="0" i="0" dirty="0">
                <a:solidFill>
                  <a:srgbClr val="262626"/>
                </a:solidFill>
                <a:effectLst/>
                <a:latin typeface="Arial" panose="020B0604020202020204" pitchFamily="34" charset="0"/>
                <a:cs typeface="Arial" panose="020B0604020202020204" pitchFamily="34" charset="0"/>
              </a:rPr>
              <a:t>[index1:index2] = </a:t>
            </a:r>
            <a:r>
              <a:rPr lang="en-US" sz="2000" b="0" i="0" dirty="0" err="1">
                <a:solidFill>
                  <a:srgbClr val="262626"/>
                </a:solidFill>
                <a:effectLst/>
                <a:latin typeface="Arial" panose="020B0604020202020204" pitchFamily="34" charset="0"/>
                <a:cs typeface="Arial" panose="020B0604020202020204" pitchFamily="34" charset="0"/>
              </a:rPr>
              <a:t>listb</a:t>
            </a:r>
            <a:r>
              <a:rPr lang="en-US" sz="2000" b="0" i="0" dirty="0">
                <a:solidFill>
                  <a:srgbClr val="262626"/>
                </a:solidFill>
                <a:effectLst/>
                <a:latin typeface="Arial" panose="020B0604020202020204" pitchFamily="34" charset="0"/>
                <a:cs typeface="Arial" panose="020B0604020202020204" pitchFamily="34" charset="0"/>
              </a:rPr>
              <a:t> causes all elements of </a:t>
            </a:r>
            <a:r>
              <a:rPr lang="en-US" sz="2000" b="0" i="0" dirty="0" err="1">
                <a:solidFill>
                  <a:srgbClr val="262626"/>
                </a:solidFill>
                <a:effectLst/>
                <a:latin typeface="Arial" panose="020B0604020202020204" pitchFamily="34" charset="0"/>
                <a:cs typeface="Arial" panose="020B0604020202020204" pitchFamily="34" charset="0"/>
              </a:rPr>
              <a:t>lista</a:t>
            </a:r>
            <a:r>
              <a:rPr lang="en-US" sz="2000" b="0" i="0" dirty="0">
                <a:solidFill>
                  <a:srgbClr val="262626"/>
                </a:solidFill>
                <a:effectLst/>
                <a:latin typeface="Arial" panose="020B0604020202020204" pitchFamily="34" charset="0"/>
                <a:cs typeface="Arial" panose="020B0604020202020204" pitchFamily="34" charset="0"/>
              </a:rPr>
              <a:t> between index1 and index2 to be replaced by the elements in </a:t>
            </a:r>
            <a:r>
              <a:rPr lang="en-US" sz="2000" b="0" i="0" dirty="0" err="1">
                <a:solidFill>
                  <a:srgbClr val="262626"/>
                </a:solidFill>
                <a:effectLst/>
                <a:latin typeface="Arial" panose="020B0604020202020204" pitchFamily="34" charset="0"/>
                <a:cs typeface="Arial" panose="020B0604020202020204" pitchFamily="34" charset="0"/>
              </a:rPr>
              <a:t>listb</a:t>
            </a:r>
            <a:endParaRPr lang="en-US" sz="2000" dirty="0">
              <a:solidFill>
                <a:srgbClr val="262626"/>
              </a:solidFill>
              <a:latin typeface="Arial" panose="020B0604020202020204" pitchFamily="34" charset="0"/>
              <a:cs typeface="Arial" panose="020B0604020202020204" pitchFamily="34" charset="0"/>
            </a:endParaRPr>
          </a:p>
          <a:p>
            <a:r>
              <a:rPr lang="en-US" sz="2000" b="0" i="0" dirty="0" err="1">
                <a:solidFill>
                  <a:srgbClr val="262626"/>
                </a:solidFill>
                <a:effectLst/>
                <a:latin typeface="Arial" panose="020B0604020202020204" pitchFamily="34" charset="0"/>
                <a:cs typeface="Arial" panose="020B0604020202020204" pitchFamily="34" charset="0"/>
              </a:rPr>
              <a:t>listb</a:t>
            </a:r>
            <a:r>
              <a:rPr lang="en-US" sz="2000" b="0" i="0" dirty="0">
                <a:solidFill>
                  <a:srgbClr val="262626"/>
                </a:solidFill>
                <a:effectLst/>
                <a:latin typeface="Arial" panose="020B0604020202020204" pitchFamily="34" charset="0"/>
                <a:cs typeface="Arial" panose="020B0604020202020204" pitchFamily="34" charset="0"/>
              </a:rPr>
              <a:t> can have more or fewer elements than are removed from </a:t>
            </a:r>
            <a:r>
              <a:rPr lang="en-US" sz="2000" b="0" i="0" dirty="0" err="1">
                <a:solidFill>
                  <a:srgbClr val="262626"/>
                </a:solidFill>
                <a:effectLst/>
                <a:latin typeface="Arial" panose="020B0604020202020204" pitchFamily="34" charset="0"/>
                <a:cs typeface="Arial" panose="020B0604020202020204" pitchFamily="34" charset="0"/>
              </a:rPr>
              <a:t>lista</a:t>
            </a:r>
            <a:r>
              <a:rPr lang="en-US" sz="2000" b="0" i="0" dirty="0">
                <a:solidFill>
                  <a:srgbClr val="262626"/>
                </a:solidFill>
                <a:effectLst/>
                <a:latin typeface="Arial" panose="020B0604020202020204" pitchFamily="34" charset="0"/>
                <a:cs typeface="Arial" panose="020B0604020202020204" pitchFamily="34" charset="0"/>
              </a:rPr>
              <a:t>, in which case the length of </a:t>
            </a:r>
            <a:r>
              <a:rPr lang="en-US" sz="2000" b="0" i="0" dirty="0" err="1">
                <a:solidFill>
                  <a:srgbClr val="262626"/>
                </a:solidFill>
                <a:effectLst/>
                <a:latin typeface="Arial" panose="020B0604020202020204" pitchFamily="34" charset="0"/>
                <a:cs typeface="Arial" panose="020B0604020202020204" pitchFamily="34" charset="0"/>
              </a:rPr>
              <a:t>lista</a:t>
            </a:r>
            <a:r>
              <a:rPr lang="en-US" sz="2000" b="0" i="0" dirty="0">
                <a:solidFill>
                  <a:srgbClr val="262626"/>
                </a:solidFill>
                <a:effectLst/>
                <a:latin typeface="Arial" panose="020B0604020202020204" pitchFamily="34" charset="0"/>
                <a:cs typeface="Arial" panose="020B0604020202020204" pitchFamily="34" charset="0"/>
              </a:rPr>
              <a:t> is altered</a:t>
            </a:r>
          </a:p>
          <a:p>
            <a:pPr marL="0" indent="0">
              <a:buNone/>
            </a:pPr>
            <a:br>
              <a:rPr lang="en-US" sz="2000" dirty="0"/>
            </a:br>
            <a:br>
              <a:rPr lang="en-US" sz="1100" dirty="0"/>
            </a:br>
            <a:r>
              <a:rPr lang="en-US" sz="1800" dirty="0">
                <a:latin typeface="Cascadia Mono" panose="020B0609020000020004" pitchFamily="49" charset="0"/>
              </a:rPr>
              <a:t>x = [1, 2, 3, 4]</a:t>
            </a:r>
          </a:p>
          <a:p>
            <a:pPr marL="0" indent="0">
              <a:buNone/>
            </a:pPr>
            <a:r>
              <a:rPr lang="en-US" sz="1800" dirty="0">
                <a:latin typeface="Cascadia Mono" panose="020B0609020000020004" pitchFamily="49" charset="0"/>
              </a:rPr>
              <a:t>x[</a:t>
            </a:r>
            <a:r>
              <a:rPr lang="en-US" sz="1800" dirty="0" err="1">
                <a:latin typeface="Cascadia Mono" panose="020B0609020000020004" pitchFamily="49" charset="0"/>
              </a:rPr>
              <a:t>len</a:t>
            </a:r>
            <a:r>
              <a:rPr lang="en-US" sz="1800" dirty="0">
                <a:latin typeface="Cascadia Mono" panose="020B0609020000020004" pitchFamily="49" charset="0"/>
              </a:rPr>
              <a:t>(x):] = [5, 6, 7]                </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#[1, 2, 3, 4, 5, 6, 7]</a:t>
            </a:r>
            <a:br>
              <a:rPr lang="en-US" sz="2000" dirty="0"/>
            </a:br>
            <a:endParaRPr lang="en-US" sz="2400" dirty="0"/>
          </a:p>
        </p:txBody>
      </p:sp>
    </p:spTree>
    <p:extLst>
      <p:ext uri="{BB962C8B-B14F-4D97-AF65-F5344CB8AC3E}">
        <p14:creationId xmlns:p14="http://schemas.microsoft.com/office/powerpoint/2010/main" val="305114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Modifying Lists</a:t>
            </a:r>
          </a:p>
        </p:txBody>
      </p:sp>
      <p:sp>
        <p:nvSpPr>
          <p:cNvPr id="3" name="Content Placeholder 2"/>
          <p:cNvSpPr>
            <a:spLocks noGrp="1"/>
          </p:cNvSpPr>
          <p:nvPr>
            <p:ph idx="1"/>
          </p:nvPr>
        </p:nvSpPr>
        <p:spPr/>
        <p:txBody>
          <a:bodyPr>
            <a:normAutofit/>
          </a:bodyPr>
          <a:lstStyle/>
          <a:p>
            <a:pPr marL="0" indent="0">
              <a:buNone/>
            </a:pPr>
            <a:r>
              <a:rPr lang="en-US" sz="1800" dirty="0">
                <a:latin typeface="Cascadia Mono" panose="020B0609020000020004" pitchFamily="49" charset="0"/>
              </a:rPr>
              <a:t>x[:0] = [-1, 0]                       </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#[-1, 0, 1, 2, 3, 4, 5, 6, 7]</a:t>
            </a:r>
          </a:p>
          <a:p>
            <a:pPr marL="0" indent="0">
              <a:buNone/>
            </a:pPr>
            <a:r>
              <a:rPr lang="en-US" sz="1800" dirty="0">
                <a:latin typeface="Cascadia Mono" panose="020B0609020000020004" pitchFamily="49" charset="0"/>
              </a:rPr>
              <a:t>x[1:-1] = []                           </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#[-1, 7]</a:t>
            </a:r>
          </a:p>
          <a:p>
            <a:pPr marL="0" indent="0">
              <a:buNone/>
            </a:pPr>
            <a:endParaRPr lang="en-US" sz="1800" dirty="0">
              <a:latin typeface="Cascadia Mono" panose="020B0609020000020004" pitchFamily="49" charset="0"/>
            </a:endParaRPr>
          </a:p>
          <a:p>
            <a:pPr marL="0" indent="0">
              <a:buNone/>
            </a:pPr>
            <a:r>
              <a:rPr lang="en-US" sz="1800" dirty="0">
                <a:latin typeface="Cascadia Mono" panose="020B0609020000020004" pitchFamily="49" charset="0"/>
              </a:rPr>
              <a:t>x = [1, 2, 3]</a:t>
            </a:r>
          </a:p>
          <a:p>
            <a:pPr marL="0" indent="0">
              <a:buNone/>
            </a:pPr>
            <a:r>
              <a:rPr lang="en-US" sz="1800" dirty="0" err="1">
                <a:latin typeface="Cascadia Mono" panose="020B0609020000020004" pitchFamily="49" charset="0"/>
              </a:rPr>
              <a:t>x.append</a:t>
            </a:r>
            <a:r>
              <a:rPr lang="en-US" sz="1800" dirty="0">
                <a:latin typeface="Cascadia Mono" panose="020B0609020000020004" pitchFamily="49" charset="0"/>
              </a:rPr>
              <a:t>("four")</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#[1, 2, 3, 'four']</a:t>
            </a:r>
            <a:endParaRPr lang="en-US" sz="2400" dirty="0"/>
          </a:p>
        </p:txBody>
      </p:sp>
    </p:spTree>
    <p:extLst>
      <p:ext uri="{BB962C8B-B14F-4D97-AF65-F5344CB8AC3E}">
        <p14:creationId xmlns:p14="http://schemas.microsoft.com/office/powerpoint/2010/main" val="20650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Sorting Lists</a:t>
            </a:r>
          </a:p>
        </p:txBody>
      </p:sp>
      <p:sp>
        <p:nvSpPr>
          <p:cNvPr id="3" name="Content Placeholder 2"/>
          <p:cNvSpPr>
            <a:spLocks noGrp="1"/>
          </p:cNvSpPr>
          <p:nvPr>
            <p:ph idx="1"/>
          </p:nvPr>
        </p:nvSpPr>
        <p:spPr/>
        <p:txBody>
          <a:bodyPr>
            <a:noAutofit/>
          </a:bodyPr>
          <a:lstStyle/>
          <a:p>
            <a:pPr marL="0" indent="0">
              <a:buNone/>
            </a:pPr>
            <a:r>
              <a:rPr lang="en-US" sz="1400" dirty="0">
                <a:latin typeface="Cascadia Mono" panose="020B0609020000020004" pitchFamily="49" charset="0"/>
              </a:rPr>
              <a:t>x = [3, 8, 4, 0, 2, 1]</a:t>
            </a:r>
          </a:p>
          <a:p>
            <a:pPr marL="0" indent="0">
              <a:buNone/>
            </a:pPr>
            <a:r>
              <a:rPr lang="en-US" sz="1400" dirty="0" err="1">
                <a:latin typeface="Cascadia Mono" panose="020B0609020000020004" pitchFamily="49" charset="0"/>
              </a:rPr>
              <a:t>x.sort</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print(x)</a:t>
            </a:r>
          </a:p>
          <a:p>
            <a:pPr marL="0" indent="0">
              <a:buNone/>
            </a:pPr>
            <a:r>
              <a:rPr lang="en-US" sz="1400" dirty="0">
                <a:latin typeface="Cascadia Mono" panose="020B0609020000020004" pitchFamily="49" charset="0"/>
              </a:rPr>
              <a:t>#[0, 1, 2, 3, 4, 8]</a:t>
            </a:r>
          </a:p>
          <a:p>
            <a:pPr marL="0" indent="0">
              <a:buNone/>
            </a:pPr>
            <a:endParaRPr lang="en-US" sz="1400" dirty="0">
              <a:latin typeface="Cascadia Mono" panose="020B0609020000020004" pitchFamily="49" charset="0"/>
            </a:endParaRPr>
          </a:p>
          <a:p>
            <a:pPr marL="0" indent="0">
              <a:buNone/>
            </a:pPr>
            <a:r>
              <a:rPr lang="en-US" sz="1400" dirty="0">
                <a:latin typeface="Cascadia Mono" panose="020B0609020000020004" pitchFamily="49" charset="0"/>
              </a:rPr>
              <a:t>x = [2, 4, 1, 3]</a:t>
            </a:r>
          </a:p>
          <a:p>
            <a:pPr marL="0" indent="0">
              <a:buNone/>
            </a:pPr>
            <a:r>
              <a:rPr lang="en-US" sz="1400" dirty="0">
                <a:latin typeface="Cascadia Mono" panose="020B0609020000020004" pitchFamily="49" charset="0"/>
              </a:rPr>
              <a:t>y = x[:]</a:t>
            </a:r>
          </a:p>
          <a:p>
            <a:pPr marL="0" indent="0">
              <a:buNone/>
            </a:pPr>
            <a:r>
              <a:rPr lang="en-US" sz="1400" dirty="0" err="1">
                <a:latin typeface="Cascadia Mono" panose="020B0609020000020004" pitchFamily="49" charset="0"/>
              </a:rPr>
              <a:t>y.sort</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print(y)</a:t>
            </a:r>
          </a:p>
          <a:p>
            <a:pPr marL="0" indent="0">
              <a:buNone/>
            </a:pPr>
            <a:r>
              <a:rPr lang="en-US" sz="1400" dirty="0">
                <a:latin typeface="Cascadia Mono" panose="020B0609020000020004" pitchFamily="49" charset="0"/>
              </a:rPr>
              <a:t>#[1, 2, 3, 4]</a:t>
            </a:r>
          </a:p>
          <a:p>
            <a:pPr marL="0" indent="0">
              <a:buNone/>
            </a:pPr>
            <a:r>
              <a:rPr lang="en-US" sz="1400" dirty="0">
                <a:latin typeface="Cascadia Mono" panose="020B0609020000020004" pitchFamily="49" charset="0"/>
              </a:rPr>
              <a:t>print(x)</a:t>
            </a:r>
          </a:p>
          <a:p>
            <a:pPr marL="0" indent="0">
              <a:buNone/>
            </a:pPr>
            <a:r>
              <a:rPr lang="en-US" sz="1400" dirty="0">
                <a:latin typeface="Cascadia Mono" panose="020B0609020000020004" pitchFamily="49" charset="0"/>
              </a:rPr>
              <a:t>#[2, 4, 1, 3]</a:t>
            </a:r>
            <a:endParaRPr lang="en-US" sz="1400" dirty="0"/>
          </a:p>
        </p:txBody>
      </p:sp>
    </p:spTree>
    <p:extLst>
      <p:ext uri="{BB962C8B-B14F-4D97-AF65-F5344CB8AC3E}">
        <p14:creationId xmlns:p14="http://schemas.microsoft.com/office/powerpoint/2010/main" val="348789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Sorting</a:t>
            </a:r>
          </a:p>
        </p:txBody>
      </p:sp>
      <p:sp>
        <p:nvSpPr>
          <p:cNvPr id="3" name="Content Placeholder 2"/>
          <p:cNvSpPr>
            <a:spLocks noGrp="1"/>
          </p:cNvSpPr>
          <p:nvPr>
            <p:ph idx="1"/>
          </p:nvPr>
        </p:nvSpPr>
        <p:spPr/>
        <p:txBody>
          <a:bodyPr>
            <a:normAutofit/>
          </a:bodyPr>
          <a:lstStyle/>
          <a:p>
            <a:r>
              <a:rPr lang="en-US" sz="2000" b="0" i="0" dirty="0">
                <a:solidFill>
                  <a:srgbClr val="262626"/>
                </a:solidFill>
                <a:effectLst/>
                <a:latin typeface="Arial" panose="020B0604020202020204" pitchFamily="34" charset="0"/>
                <a:cs typeface="Arial" panose="020B0604020202020204" pitchFamily="34" charset="0"/>
              </a:rPr>
              <a:t>To use custom sorting, you need to be able to define functions—something not yet talked about:</a:t>
            </a:r>
          </a:p>
          <a:p>
            <a:endParaRPr lang="en-US" sz="2000" dirty="0">
              <a:solidFill>
                <a:srgbClr val="262626"/>
              </a:solidFill>
              <a:latin typeface="Arial" panose="020B0604020202020204" pitchFamily="34" charset="0"/>
              <a:cs typeface="Arial" panose="020B0604020202020204" pitchFamily="34" charset="0"/>
            </a:endParaRPr>
          </a:p>
          <a:p>
            <a:pPr marL="0" indent="0">
              <a:buNone/>
            </a:pPr>
            <a:r>
              <a:rPr lang="en-US" sz="1800" dirty="0">
                <a:latin typeface="Cascadia Mono" panose="020B0609020000020004" pitchFamily="49" charset="0"/>
              </a:rPr>
              <a:t>def </a:t>
            </a:r>
            <a:r>
              <a:rPr lang="en-US" sz="1800" dirty="0" err="1">
                <a:latin typeface="Cascadia Mono" panose="020B0609020000020004" pitchFamily="49" charset="0"/>
              </a:rPr>
              <a:t>compare_num_of_chars</a:t>
            </a:r>
            <a:r>
              <a:rPr lang="en-US" sz="1800" dirty="0">
                <a:latin typeface="Cascadia Mono" panose="020B0609020000020004" pitchFamily="49" charset="0"/>
              </a:rPr>
              <a:t>(string1):</a:t>
            </a:r>
          </a:p>
          <a:p>
            <a:pPr marL="0" indent="0">
              <a:buNone/>
            </a:pPr>
            <a:r>
              <a:rPr lang="en-US" sz="1800" dirty="0">
                <a:latin typeface="Cascadia Mono" panose="020B0609020000020004" pitchFamily="49" charset="0"/>
              </a:rPr>
              <a:t>    return </a:t>
            </a:r>
            <a:r>
              <a:rPr lang="en-US" sz="1800" dirty="0" err="1">
                <a:latin typeface="Cascadia Mono" panose="020B0609020000020004" pitchFamily="49" charset="0"/>
              </a:rPr>
              <a:t>len</a:t>
            </a:r>
            <a:r>
              <a:rPr lang="en-US" sz="1800" dirty="0">
                <a:latin typeface="Cascadia Mono" panose="020B0609020000020004" pitchFamily="49" charset="0"/>
              </a:rPr>
              <a:t>(string1)</a:t>
            </a:r>
          </a:p>
          <a:p>
            <a:pPr marL="0" indent="0">
              <a:buNone/>
            </a:pPr>
            <a:endParaRPr lang="en-US" sz="1800" dirty="0">
              <a:latin typeface="Cascadia Mono" panose="020B0609020000020004" pitchFamily="49" charset="0"/>
            </a:endParaRPr>
          </a:p>
          <a:p>
            <a:pPr marL="0" indent="0">
              <a:buNone/>
            </a:pPr>
            <a:r>
              <a:rPr lang="en-US" sz="1800" dirty="0">
                <a:latin typeface="Cascadia Mono" panose="020B0609020000020004" pitchFamily="49" charset="0"/>
              </a:rPr>
              <a:t>def </a:t>
            </a:r>
            <a:r>
              <a:rPr lang="en-US" sz="1800" dirty="0" err="1">
                <a:latin typeface="Cascadia Mono" panose="020B0609020000020004" pitchFamily="49" charset="0"/>
              </a:rPr>
              <a:t>compare_num_of_chars</a:t>
            </a:r>
            <a:r>
              <a:rPr lang="en-US" sz="1800" dirty="0">
                <a:latin typeface="Cascadia Mono" panose="020B0609020000020004" pitchFamily="49" charset="0"/>
              </a:rPr>
              <a:t>(string1):</a:t>
            </a:r>
          </a:p>
          <a:p>
            <a:pPr marL="0" indent="0">
              <a:buNone/>
            </a:pPr>
            <a:r>
              <a:rPr lang="en-US" sz="1800" dirty="0">
                <a:latin typeface="Cascadia Mono" panose="020B0609020000020004" pitchFamily="49" charset="0"/>
              </a:rPr>
              <a:t>    return </a:t>
            </a:r>
            <a:r>
              <a:rPr lang="en-US" sz="1800" dirty="0" err="1">
                <a:latin typeface="Cascadia Mono" panose="020B0609020000020004" pitchFamily="49" charset="0"/>
              </a:rPr>
              <a:t>len</a:t>
            </a:r>
            <a:r>
              <a:rPr lang="en-US" sz="1800" dirty="0">
                <a:latin typeface="Cascadia Mono" panose="020B0609020000020004" pitchFamily="49" charset="0"/>
              </a:rPr>
              <a:t>(string1)</a:t>
            </a:r>
            <a:r>
              <a:rPr lang="en-US" sz="2000" dirty="0">
                <a:latin typeface="Arial" panose="020B0604020202020204" pitchFamily="34" charset="0"/>
                <a:cs typeface="Arial" panose="020B0604020202020204" pitchFamily="34" charset="0"/>
              </a:rPr>
              <a:t> </a:t>
            </a:r>
            <a:br>
              <a:rPr lang="en-US" sz="1400" dirty="0"/>
            </a:br>
            <a:endParaRPr lang="en-US" sz="2400" dirty="0"/>
          </a:p>
        </p:txBody>
      </p:sp>
    </p:spTree>
    <p:extLst>
      <p:ext uri="{BB962C8B-B14F-4D97-AF65-F5344CB8AC3E}">
        <p14:creationId xmlns:p14="http://schemas.microsoft.com/office/powerpoint/2010/main" val="393016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 Sorting</a:t>
            </a:r>
          </a:p>
        </p:txBody>
      </p:sp>
      <p:sp>
        <p:nvSpPr>
          <p:cNvPr id="3" name="Content Placeholder 2"/>
          <p:cNvSpPr>
            <a:spLocks noGrp="1"/>
          </p:cNvSpPr>
          <p:nvPr>
            <p:ph idx="1"/>
          </p:nvPr>
        </p:nvSpPr>
        <p:spPr/>
        <p:txBody>
          <a:bodyPr>
            <a:normAutofit/>
          </a:bodyPr>
          <a:lstStyle/>
          <a:p>
            <a:pPr marL="0" indent="0">
              <a:buNone/>
            </a:pPr>
            <a:r>
              <a:rPr lang="en-US" sz="2000" dirty="0" err="1">
                <a:latin typeface="Cascadia Mono" panose="020B0609020000020004" pitchFamily="49" charset="0"/>
              </a:rPr>
              <a:t>word_list</a:t>
            </a:r>
            <a:r>
              <a:rPr lang="en-US" sz="2000" dirty="0">
                <a:latin typeface="Cascadia Mono" panose="020B0609020000020004" pitchFamily="49" charset="0"/>
              </a:rPr>
              <a:t> = ['Python', 'is', 'better', 'than', 'C']</a:t>
            </a:r>
          </a:p>
          <a:p>
            <a:pPr marL="0" indent="0">
              <a:buNone/>
            </a:pPr>
            <a:r>
              <a:rPr lang="en-US" sz="2000" dirty="0" err="1">
                <a:latin typeface="Cascadia Mono" panose="020B0609020000020004" pitchFamily="49" charset="0"/>
              </a:rPr>
              <a:t>word_list.sort</a:t>
            </a:r>
            <a:r>
              <a:rPr lang="en-US" sz="2000" dirty="0">
                <a:latin typeface="Cascadia Mono" panose="020B0609020000020004" pitchFamily="49" charset="0"/>
              </a:rPr>
              <a:t>()</a:t>
            </a:r>
          </a:p>
          <a:p>
            <a:pPr marL="0" indent="0">
              <a:buNone/>
            </a:pPr>
            <a:r>
              <a:rPr lang="en-US" sz="2000" dirty="0">
                <a:latin typeface="Cascadia Mono" panose="020B0609020000020004" pitchFamily="49" charset="0"/>
              </a:rPr>
              <a:t>print(</a:t>
            </a:r>
            <a:r>
              <a:rPr lang="en-US" sz="2000" dirty="0" err="1">
                <a:latin typeface="Cascadia Mono" panose="020B0609020000020004" pitchFamily="49" charset="0"/>
              </a:rPr>
              <a:t>word_list</a:t>
            </a:r>
            <a:r>
              <a:rPr lang="en-US" sz="2000" dirty="0">
                <a:latin typeface="Cascadia Mono" panose="020B0609020000020004" pitchFamily="49" charset="0"/>
              </a:rPr>
              <a:t>)</a:t>
            </a:r>
          </a:p>
          <a:p>
            <a:pPr marL="0" indent="0">
              <a:buNone/>
            </a:pPr>
            <a:r>
              <a:rPr lang="en-US" sz="2000" dirty="0">
                <a:latin typeface="Cascadia Mono" panose="020B0609020000020004" pitchFamily="49" charset="0"/>
              </a:rPr>
              <a:t>#['C', 'Python', 'better', 'is', 'than']</a:t>
            </a:r>
          </a:p>
          <a:p>
            <a:pPr marL="0" indent="0">
              <a:buNone/>
            </a:pPr>
            <a:r>
              <a:rPr lang="en-US" sz="2000" dirty="0" err="1">
                <a:latin typeface="Cascadia Mono" panose="020B0609020000020004" pitchFamily="49" charset="0"/>
              </a:rPr>
              <a:t>word_list</a:t>
            </a:r>
            <a:r>
              <a:rPr lang="en-US" sz="2000" dirty="0">
                <a:latin typeface="Cascadia Mono" panose="020B0609020000020004" pitchFamily="49" charset="0"/>
              </a:rPr>
              <a:t> = ['Python', 'is', 'better', 'than', 'C']</a:t>
            </a:r>
          </a:p>
          <a:p>
            <a:pPr marL="0" indent="0">
              <a:buNone/>
            </a:pPr>
            <a:r>
              <a:rPr lang="en-US" sz="2000" dirty="0" err="1">
                <a:latin typeface="Cascadia Mono" panose="020B0609020000020004" pitchFamily="49" charset="0"/>
              </a:rPr>
              <a:t>word_list.sort</a:t>
            </a:r>
            <a:r>
              <a:rPr lang="en-US" sz="2000" dirty="0">
                <a:latin typeface="Cascadia Mono" panose="020B0609020000020004" pitchFamily="49" charset="0"/>
              </a:rPr>
              <a:t>(key=</a:t>
            </a:r>
            <a:r>
              <a:rPr lang="en-US" sz="2000" dirty="0" err="1">
                <a:latin typeface="Cascadia Mono" panose="020B0609020000020004" pitchFamily="49" charset="0"/>
              </a:rPr>
              <a:t>compare_num_of_chars</a:t>
            </a:r>
            <a:r>
              <a:rPr lang="en-US" sz="2000" dirty="0">
                <a:latin typeface="Cascadia Mono" panose="020B0609020000020004" pitchFamily="49" charset="0"/>
              </a:rPr>
              <a:t>)</a:t>
            </a:r>
          </a:p>
          <a:p>
            <a:pPr marL="0" indent="0">
              <a:buNone/>
            </a:pPr>
            <a:r>
              <a:rPr lang="en-US" sz="2000" dirty="0">
                <a:latin typeface="Cascadia Mono" panose="020B0609020000020004" pitchFamily="49" charset="0"/>
              </a:rPr>
              <a:t>print(</a:t>
            </a:r>
            <a:r>
              <a:rPr lang="en-US" sz="2000" dirty="0" err="1">
                <a:latin typeface="Cascadia Mono" panose="020B0609020000020004" pitchFamily="49" charset="0"/>
              </a:rPr>
              <a:t>word_list</a:t>
            </a:r>
            <a:r>
              <a:rPr lang="en-US" sz="2000" dirty="0">
                <a:latin typeface="Cascadia Mono" panose="020B0609020000020004" pitchFamily="49" charset="0"/>
              </a:rPr>
              <a:t>)</a:t>
            </a:r>
          </a:p>
          <a:p>
            <a:pPr marL="0" indent="0">
              <a:buNone/>
            </a:pPr>
            <a:r>
              <a:rPr lang="en-US" sz="2000" dirty="0">
                <a:latin typeface="Cascadia Mono" panose="020B0609020000020004" pitchFamily="49" charset="0"/>
              </a:rPr>
              <a:t>#['C', 'is', 'than', 'Python', 'better']</a:t>
            </a:r>
            <a:endParaRPr lang="en-US" sz="2000" dirty="0"/>
          </a:p>
        </p:txBody>
      </p:sp>
    </p:spTree>
    <p:extLst>
      <p:ext uri="{BB962C8B-B14F-4D97-AF65-F5344CB8AC3E}">
        <p14:creationId xmlns:p14="http://schemas.microsoft.com/office/powerpoint/2010/main" val="792997772"/>
      </p:ext>
    </p:extLst>
  </p:cSld>
  <p:clrMapOvr>
    <a:masterClrMapping/>
  </p:clrMapOvr>
</p:sld>
</file>

<file path=ppt/theme/theme1.xml><?xml version="1.0" encoding="utf-8"?>
<a:theme xmlns:a="http://schemas.openxmlformats.org/drawingml/2006/main" name="Fanshawe_Theme">
  <a:themeElements>
    <a:clrScheme name="Custom 1">
      <a:dk1>
        <a:srgbClr val="000000"/>
      </a:dk1>
      <a:lt1>
        <a:srgbClr val="FFFFFF"/>
      </a:lt1>
      <a:dk2>
        <a:srgbClr val="636369"/>
      </a:dk2>
      <a:lt2>
        <a:srgbClr val="DEDEDE"/>
      </a:lt2>
      <a:accent1>
        <a:srgbClr val="E12319"/>
      </a:accent1>
      <a:accent2>
        <a:srgbClr val="E12319"/>
      </a:accent2>
      <a:accent3>
        <a:srgbClr val="B2272C"/>
      </a:accent3>
      <a:accent4>
        <a:srgbClr val="A02B2F"/>
      </a:accent4>
      <a:accent5>
        <a:srgbClr val="636369"/>
      </a:accent5>
      <a:accent6>
        <a:srgbClr val="636369"/>
      </a:accent6>
      <a:hlink>
        <a:srgbClr val="E12319"/>
      </a:hlink>
      <a:folHlink>
        <a:srgbClr val="B2272C"/>
      </a:folHlink>
    </a:clrScheme>
    <a:fontScheme name="Test">
      <a:majorFont>
        <a:latin typeface="Montserrat"/>
        <a:ea typeface=""/>
        <a:cs typeface=""/>
      </a:majorFont>
      <a:minorFont>
        <a:latin typeface="Montserra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_Theme" id="{2AB755E2-F30A-4603-8A1A-32DAE8137AE7}" vid="{AABFD89F-415E-4566-8E83-047AA5154A64}"/>
    </a:ext>
  </a:extLst>
</a:theme>
</file>

<file path=docProps/app.xml><?xml version="1.0" encoding="utf-8"?>
<Properties xmlns="http://schemas.openxmlformats.org/officeDocument/2006/extended-properties" xmlns:vt="http://schemas.openxmlformats.org/officeDocument/2006/docPropsVTypes">
  <Template>Fanshawe_Theme</Template>
  <TotalTime>3096</TotalTime>
  <Words>1396</Words>
  <Application>Microsoft Office PowerPoint</Application>
  <PresentationFormat>On-screen Show (4:3)</PresentationFormat>
  <Paragraphs>151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Cascadia Mono</vt:lpstr>
      <vt:lpstr>Montserrat</vt:lpstr>
      <vt:lpstr>Montserrat Medium</vt:lpstr>
      <vt:lpstr>Fanshawe_Theme</vt:lpstr>
      <vt:lpstr>INFO-3142</vt:lpstr>
      <vt:lpstr>Lists are Like Arrays</vt:lpstr>
      <vt:lpstr>List Indices</vt:lpstr>
      <vt:lpstr>Modifying Lists</vt:lpstr>
      <vt:lpstr>Modifying Lists</vt:lpstr>
      <vt:lpstr>Modifying Lists</vt:lpstr>
      <vt:lpstr>Sorting Lists</vt:lpstr>
      <vt:lpstr>Custom Sorting</vt:lpstr>
      <vt:lpstr>Custom Sorting</vt:lpstr>
      <vt:lpstr>The sorted() function</vt:lpstr>
      <vt:lpstr>Other Common List Operations</vt:lpstr>
      <vt:lpstr>Summary of List Operations</vt:lpstr>
      <vt:lpstr>Summary of List Operations…</vt:lpstr>
      <vt:lpstr>Tuples</vt:lpstr>
      <vt:lpstr>Tuple Basics</vt:lpstr>
      <vt:lpstr>One-element Tuples</vt:lpstr>
      <vt:lpstr>Packing and Unpacking Tuples</vt:lpstr>
      <vt:lpstr>Converting Between Lists and Tuples</vt:lpstr>
      <vt:lpstr>Sets</vt:lpstr>
      <vt:lpstr>Frozensets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6143</dc:title>
  <dc:creator>Jim</dc:creator>
  <cp:lastModifiedBy>Jim Cooper</cp:lastModifiedBy>
  <cp:revision>383</cp:revision>
  <dcterms:created xsi:type="dcterms:W3CDTF">2010-01-05T18:25:55Z</dcterms:created>
  <dcterms:modified xsi:type="dcterms:W3CDTF">2025-09-02T17:22:16Z</dcterms:modified>
</cp:coreProperties>
</file>