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189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37832" y="1895301"/>
            <a:ext cx="7477518" cy="1789774"/>
          </a:xfrm>
        </p:spPr>
        <p:txBody>
          <a:bodyPr wrap="none" anchor="b">
            <a:noAutofit/>
          </a:bodyPr>
          <a:lstStyle>
            <a:lvl1pPr algn="r">
              <a:defRPr sz="4800" b="1" i="0" spc="0" baseline="0">
                <a:solidFill>
                  <a:schemeClr val="tx1"/>
                </a:solidFill>
                <a:effectLst/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7832" y="3694377"/>
            <a:ext cx="7477518" cy="852688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  <a:latin typeface="Montserrat" pitchFamily="2" charset="77"/>
                <a:cs typeface="Montserrat" pitchFamily="2" charset="77"/>
              </a:defRPr>
            </a:lvl1pPr>
            <a:lvl2pPr marL="380992" indent="0" algn="ctr">
              <a:buNone/>
              <a:defRPr sz="1667"/>
            </a:lvl2pPr>
            <a:lvl3pPr marL="761985" indent="0" algn="ctr">
              <a:buNone/>
              <a:defRPr sz="1500"/>
            </a:lvl3pPr>
            <a:lvl4pPr marL="1142977" indent="0" algn="ctr">
              <a:buNone/>
              <a:defRPr sz="1333"/>
            </a:lvl4pPr>
            <a:lvl5pPr marL="1523970" indent="0" algn="ctr">
              <a:buNone/>
              <a:defRPr sz="1333"/>
            </a:lvl5pPr>
            <a:lvl6pPr marL="1904962" indent="0" algn="ctr">
              <a:buNone/>
              <a:defRPr sz="1333"/>
            </a:lvl6pPr>
            <a:lvl7pPr marL="2285954" indent="0" algn="ctr">
              <a:buNone/>
              <a:defRPr sz="1333"/>
            </a:lvl7pPr>
            <a:lvl8pPr marL="2666947" indent="0" algn="ctr">
              <a:buNone/>
              <a:defRPr sz="1333"/>
            </a:lvl8pPr>
            <a:lvl9pPr marL="3047940" indent="0" algn="ctr">
              <a:buNone/>
              <a:defRPr sz="1333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688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s and right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4B78269-2564-3649-96BA-0374B26733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4" y="365125"/>
            <a:ext cx="4708569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76752-A6BF-1643-A2FD-29A57B1BBD0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4051" y="1475651"/>
            <a:ext cx="4708570" cy="4262998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62AAE-DA19-E14B-B2DB-6EB985073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06459" y="1033111"/>
            <a:ext cx="2943489" cy="51206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0965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s and left imag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4B78269-2564-3649-96BA-0374B26733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81" y="365125"/>
            <a:ext cx="4708569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76752-A6BF-1643-A2FD-29A57B1BBD0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941379" y="1475651"/>
            <a:ext cx="4708570" cy="4628758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62AAE-DA19-E14B-B2DB-6EB985073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836" y="895797"/>
            <a:ext cx="2986976" cy="542302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202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2-imag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F3F504F-3A41-DC4B-BEE1-47D0E19E9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24842C3-42B5-9C43-9E2C-66DDA1C83A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8667" y="1475651"/>
            <a:ext cx="3978520" cy="4111650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89EA318-93EB-D34A-957B-D0D443FDB6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4052" y="1475650"/>
            <a:ext cx="3978520" cy="4111650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4028737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with title and cap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4053" y="5173302"/>
            <a:ext cx="2606277" cy="56755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94055" y="1653166"/>
            <a:ext cx="2606278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76604" y="1653166"/>
            <a:ext cx="2597833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0708" y="1653166"/>
            <a:ext cx="2599241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290758" y="5173302"/>
            <a:ext cx="2583678" cy="567559"/>
          </a:xfrm>
        </p:spPr>
        <p:txBody>
          <a:bodyPr anchor="b">
            <a:no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064865" y="5162904"/>
            <a:ext cx="2583677" cy="56755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8341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image with caption and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29841" y="987427"/>
            <a:ext cx="7886700" cy="4101059"/>
          </a:xfr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85000"/>
                  </a:schemeClr>
                </a:solidFill>
              </a:defRPr>
            </a:lvl1pPr>
            <a:lvl2pPr marL="380992" indent="0">
              <a:buNone/>
              <a:defRPr sz="2333"/>
            </a:lvl2pPr>
            <a:lvl3pPr marL="761985" indent="0">
              <a:buNone/>
              <a:defRPr sz="2000"/>
            </a:lvl3pPr>
            <a:lvl4pPr marL="1142977" indent="0">
              <a:buNone/>
              <a:defRPr sz="1667"/>
            </a:lvl4pPr>
            <a:lvl5pPr marL="1523970" indent="0">
              <a:buNone/>
              <a:defRPr sz="1667"/>
            </a:lvl5pPr>
            <a:lvl6pPr marL="1904962" indent="0">
              <a:buNone/>
              <a:defRPr sz="1667"/>
            </a:lvl6pPr>
            <a:lvl7pPr marL="2285954" indent="0">
              <a:buNone/>
              <a:defRPr sz="1667"/>
            </a:lvl7pPr>
            <a:lvl8pPr marL="2666947" indent="0">
              <a:buNone/>
              <a:defRPr sz="1667"/>
            </a:lvl8pPr>
            <a:lvl9pPr marL="3047940" indent="0">
              <a:buNone/>
              <a:defRPr sz="1667"/>
            </a:lvl9pPr>
          </a:lstStyle>
          <a:p>
            <a:r>
              <a:rPr lang="en-US" dirty="0"/>
              <a:t>Click icon to add picture – remember to add alt tag(s)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5" y="5186524"/>
            <a:ext cx="7885509" cy="682472"/>
          </a:xfrm>
        </p:spPr>
        <p:txBody>
          <a:bodyPr>
            <a:noAutofit/>
          </a:bodyPr>
          <a:lstStyle>
            <a:lvl1pPr marL="0" indent="0" algn="r">
              <a:buNone/>
              <a:defRPr sz="1778">
                <a:solidFill>
                  <a:schemeClr val="bg1"/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290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5A12D9-12AA-7842-877B-BA9346E2CE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15" y="491492"/>
            <a:ext cx="8903970" cy="6167864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271516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5A12D9-12AA-7842-877B-BA9346E2CE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79309"/>
            <a:ext cx="9144000" cy="6857999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2971201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caption and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5" y="5186524"/>
            <a:ext cx="7885509" cy="682472"/>
          </a:xfrm>
        </p:spPr>
        <p:txBody>
          <a:bodyPr>
            <a:noAutofit/>
          </a:bodyPr>
          <a:lstStyle>
            <a:lvl1pPr marL="0" indent="0" algn="r">
              <a:buNone/>
              <a:defRPr sz="1778">
                <a:solidFill>
                  <a:schemeClr val="bg1"/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15E10ABA-6733-4542-AEE4-B1A0C2E01AA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30239" y="988696"/>
            <a:ext cx="7885115" cy="4109084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021904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61EB3D43-4BB5-A644-A0D1-F886600C067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068508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1" y="365132"/>
            <a:ext cx="6977064" cy="4692448"/>
          </a:xfrm>
        </p:spPr>
        <p:txBody>
          <a:bodyPr anchor="ctr"/>
          <a:lstStyle>
            <a:lvl1pPr>
              <a:defRPr sz="3556" b="1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290484" y="5157092"/>
            <a:ext cx="6564224" cy="548968"/>
          </a:xfrm>
        </p:spPr>
        <p:txBody>
          <a:bodyPr anchor="t">
            <a:noAutofit/>
          </a:bodyPr>
          <a:lstStyle>
            <a:lvl1pPr marL="0" indent="0" algn="r">
              <a:buNone/>
              <a:defRPr sz="1778" i="1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284" y="98862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452255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35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02466" y="1765738"/>
            <a:ext cx="7539071" cy="1708022"/>
          </a:xfrm>
        </p:spPr>
        <p:txBody>
          <a:bodyPr wrap="none" anchor="t">
            <a:noAutofit/>
          </a:bodyPr>
          <a:lstStyle>
            <a:lvl1pPr algn="r">
              <a:defRPr sz="4800" b="1" i="0" spc="0" baseline="0">
                <a:solidFill>
                  <a:schemeClr val="tx1"/>
                </a:solidFill>
                <a:effectLst/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2466" y="979920"/>
            <a:ext cx="7539071" cy="784586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  <a:latin typeface="Montserrat" pitchFamily="2" charset="77"/>
                <a:cs typeface="Montserrat" pitchFamily="2" charset="77"/>
              </a:defRPr>
            </a:lvl1pPr>
            <a:lvl2pPr marL="380992" indent="0" algn="ctr">
              <a:buNone/>
              <a:defRPr sz="1667"/>
            </a:lvl2pPr>
            <a:lvl3pPr marL="761985" indent="0" algn="ctr">
              <a:buNone/>
              <a:defRPr sz="1500"/>
            </a:lvl3pPr>
            <a:lvl4pPr marL="1142977" indent="0" algn="ctr">
              <a:buNone/>
              <a:defRPr sz="1333"/>
            </a:lvl4pPr>
            <a:lvl5pPr marL="1523970" indent="0" algn="ctr">
              <a:buNone/>
              <a:defRPr sz="1333"/>
            </a:lvl5pPr>
            <a:lvl6pPr marL="1904962" indent="0" algn="ctr">
              <a:buNone/>
              <a:defRPr sz="1333"/>
            </a:lvl6pPr>
            <a:lvl7pPr marL="2285954" indent="0" algn="ctr">
              <a:buNone/>
              <a:defRPr sz="1333"/>
            </a:lvl7pPr>
            <a:lvl8pPr marL="2666947" indent="0" algn="ctr">
              <a:buNone/>
              <a:defRPr sz="1333"/>
            </a:lvl8pPr>
            <a:lvl9pPr marL="3047940" indent="0" algn="ctr">
              <a:buNone/>
              <a:defRPr sz="1333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65061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1" y="365131"/>
            <a:ext cx="6977064" cy="2992904"/>
          </a:xfrm>
        </p:spPr>
        <p:txBody>
          <a:bodyPr anchor="ctr"/>
          <a:lstStyle>
            <a:lvl1pPr>
              <a:defRPr sz="3556" b="1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290484" y="3365558"/>
            <a:ext cx="6564224" cy="548968"/>
          </a:xfrm>
        </p:spPr>
        <p:txBody>
          <a:bodyPr anchor="t">
            <a:noAutofit/>
          </a:bodyPr>
          <a:lstStyle>
            <a:lvl1pPr marL="0" indent="0" algn="r">
              <a:buNone/>
              <a:defRPr sz="1778" i="1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4" y="4399983"/>
            <a:ext cx="7884318" cy="1489496"/>
          </a:xfrm>
        </p:spPr>
        <p:txBody>
          <a:bodyPr anchor="ctr">
            <a:noAutofit/>
          </a:bodyPr>
          <a:lstStyle>
            <a:lvl1pPr marL="0" indent="0">
              <a:buNone/>
              <a:defRPr sz="1778" baseline="0"/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283" y="786827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569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F3F504F-3A41-DC4B-BEE1-47D0E19E9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160180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63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449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347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465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377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55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94052" y="4756291"/>
            <a:ext cx="8155896" cy="705994"/>
          </a:xfrm>
        </p:spPr>
        <p:txBody>
          <a:bodyPr anchor="t">
            <a:noAutofit/>
          </a:bodyPr>
          <a:lstStyle>
            <a:lvl1pPr marL="0" indent="0">
              <a:buNone/>
              <a:defRPr sz="1778"/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AE61BF-3763-0E4A-999B-8924DFBF3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2" y="3147144"/>
            <a:ext cx="8155896" cy="1609147"/>
          </a:xfrm>
        </p:spPr>
        <p:txBody>
          <a:bodyPr anchor="b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843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6A6C647-8D61-1F4E-99D1-2AB4ED068F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1196F0-56A5-0A49-AD87-3B487F49514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4349" y="1476377"/>
            <a:ext cx="8155305" cy="407289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04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CE862F-2DE8-F94F-9079-91AF022976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4053" y="1497701"/>
            <a:ext cx="3989661" cy="4072255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482732F-316B-FD4C-A0B3-A1EF01C545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0287" y="1497702"/>
            <a:ext cx="3989662" cy="4072256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BF0C72D-9A4A-2A49-B363-B2C415C80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68483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 content with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B971B7F-1741-9A4A-B925-11E1F5B352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2FC316-43A0-314E-884C-19A6592161F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4053" y="1497701"/>
            <a:ext cx="3989661" cy="4072255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B32E208-AE39-D149-A2EC-87102F8C0C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0287" y="1497702"/>
            <a:ext cx="3989662" cy="4072256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587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with title and sub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5D3C69-508E-E343-82E0-194270BE750D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94053" y="1642768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9A5ACD-B447-8F44-9065-AD7D1222E29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268160" y="1653166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35FDE71-5828-1A47-B218-9FF0C40675E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047190" y="1653166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284AE9-8724-F345-B285-3794B6E9352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490534" y="2231124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98B590-CBBB-E946-9667-816B3FD224E8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3270621" y="2220727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29763F-CBDB-6441-8283-079979A86EC9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6043673" y="2231124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1106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with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284AE9-8724-F345-B285-3794B6E9352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490534" y="1486051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98B590-CBBB-E946-9667-816B3FD224E8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3270621" y="1475653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29763F-CBDB-6441-8283-079979A86EC9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6043673" y="1486051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667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, small title with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E732-3AEB-2446-A6FA-5AFFBB873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611" y="732519"/>
            <a:ext cx="8564210" cy="599516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B807-26A2-0B44-917E-DCCFEF7EB29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612" y="1368208"/>
            <a:ext cx="8564209" cy="437044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611C-9122-E049-912F-ABF2154E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17CA-2218-B242-BA20-69CBB4C5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A38B-A490-B042-9C4F-4C94FD39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31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053" y="1475653"/>
            <a:ext cx="8155896" cy="431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8535" y="6097825"/>
            <a:ext cx="1190065" cy="3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3196" y="6093719"/>
            <a:ext cx="3086100" cy="33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3893" y="6097825"/>
            <a:ext cx="716056" cy="3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119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</p:sldLayoutIdLst>
  <p:txStyles>
    <p:titleStyle>
      <a:lvl1pPr algn="l" defTabSz="761985" rtl="0" eaLnBrk="1" latinLnBrk="0" hangingPunct="1">
        <a:lnSpc>
          <a:spcPct val="100000"/>
        </a:lnSpc>
        <a:spcBef>
          <a:spcPct val="0"/>
        </a:spcBef>
        <a:buNone/>
        <a:defRPr sz="3200" b="0" i="0" kern="1200">
          <a:solidFill>
            <a:schemeClr val="bg1"/>
          </a:solidFill>
          <a:latin typeface="Montserrat Medium" pitchFamily="2" charset="77"/>
          <a:ea typeface="+mj-ea"/>
          <a:cs typeface="Montserrat Medium" pitchFamily="2" charset="77"/>
        </a:defRPr>
      </a:lvl1pPr>
    </p:titleStyle>
    <p:bodyStyle>
      <a:lvl1pPr marL="0" indent="0" algn="l" defTabSz="761985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8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1pPr>
      <a:lvl2pPr marL="571489" indent="-360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24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2pPr>
      <a:lvl3pPr marL="952480" indent="-270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20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3pPr>
      <a:lvl4pPr marL="1333473" indent="-234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18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4pPr>
      <a:lvl5pPr marL="1714466" indent="-190496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16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5pPr>
      <a:lvl6pPr marL="2095458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51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3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5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85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6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54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4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4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INFO-3142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0D7D29-835A-44AD-68D5-A86FF4457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Strings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of the Python string methods are built into the standard Python string class, so all string objects have them automatically</a:t>
            </a:r>
          </a:p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standard string module also contains some useful constants</a:t>
            </a:r>
          </a:p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string methods are attached to the string object they operate on by a dot (.), as in </a:t>
            </a:r>
            <a:r>
              <a:rPr lang="en-US" sz="24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x.upper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strings are immutable, the string methods are used only to obtain their return value and don’t modify the string object they’re attached to in any way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/>
            </a:br>
            <a:endParaRPr lang="en-US" sz="18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9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.split and .join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print(" ".join(["join", "puts", "spaces", "between", "elements"]))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#'join puts spaces between elements'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print("::".join(["Separated", "with", "colons"]))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#'Separated::with::colons'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print("".join(["Separated", "by", "nothing"]))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#'Separatedbynothing'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x = "You\t\t can have tabs\t\n \t and newlines \n\n mixed in"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</a:t>
            </a:r>
            <a:r>
              <a:rPr lang="en-US" sz="1400" dirty="0" err="1">
                <a:latin typeface="Cascadia Mono" panose="020B0609020000020004" pitchFamily="49" charset="0"/>
              </a:rPr>
              <a:t>x.split</a:t>
            </a:r>
            <a:r>
              <a:rPr lang="en-US" sz="14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#['You', 'can', 'have', 'tabs', 'and', 'newlines', 'mixed', 'in']</a:t>
            </a:r>
            <a:br>
              <a:rPr lang="en-US" sz="1400" dirty="0"/>
            </a:b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1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.split and .join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x = "Mississippi"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</a:t>
            </a:r>
            <a:r>
              <a:rPr lang="en-US" sz="1200" dirty="0" err="1">
                <a:latin typeface="Cascadia Mono" panose="020B0609020000020004" pitchFamily="49" charset="0"/>
              </a:rPr>
              <a:t>x.split</a:t>
            </a:r>
            <a:r>
              <a:rPr lang="en-US" sz="1200" dirty="0">
                <a:latin typeface="Cascadia Mono" panose="020B0609020000020004" pitchFamily="49" charset="0"/>
              </a:rPr>
              <a:t>("ss"))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#['Mi', '</a:t>
            </a:r>
            <a:r>
              <a:rPr lang="en-US" sz="1200" dirty="0" err="1">
                <a:latin typeface="Cascadia Mono" panose="020B0609020000020004" pitchFamily="49" charset="0"/>
              </a:rPr>
              <a:t>i</a:t>
            </a:r>
            <a:r>
              <a:rPr lang="en-US" sz="1200" dirty="0">
                <a:latin typeface="Cascadia Mono" panose="020B0609020000020004" pitchFamily="49" charset="0"/>
              </a:rPr>
              <a:t>', '</a:t>
            </a:r>
            <a:r>
              <a:rPr lang="en-US" sz="1200" dirty="0" err="1">
                <a:latin typeface="Cascadia Mono" panose="020B0609020000020004" pitchFamily="49" charset="0"/>
              </a:rPr>
              <a:t>ippi</a:t>
            </a:r>
            <a:r>
              <a:rPr lang="en-US" sz="1200" dirty="0">
                <a:latin typeface="Cascadia Mono" panose="020B0609020000020004" pitchFamily="49" charset="0"/>
              </a:rPr>
              <a:t>']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ascadia Mono" panose="020B0609020000020004" pitchFamily="49" charset="0"/>
              </a:rPr>
              <a:t>x = 'a b c d'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</a:t>
            </a:r>
            <a:r>
              <a:rPr lang="en-US" sz="1200" dirty="0" err="1">
                <a:latin typeface="Cascadia Mono" panose="020B0609020000020004" pitchFamily="49" charset="0"/>
              </a:rPr>
              <a:t>x.split</a:t>
            </a:r>
            <a:r>
              <a:rPr lang="en-US" sz="1200" dirty="0">
                <a:latin typeface="Cascadia Mono" panose="020B0609020000020004" pitchFamily="49" charset="0"/>
              </a:rPr>
              <a:t>(' ', 1))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#['a', 'b c d']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</a:t>
            </a:r>
            <a:r>
              <a:rPr lang="en-US" sz="1200" dirty="0" err="1">
                <a:latin typeface="Cascadia Mono" panose="020B0609020000020004" pitchFamily="49" charset="0"/>
              </a:rPr>
              <a:t>x.split</a:t>
            </a:r>
            <a:r>
              <a:rPr lang="en-US" sz="1200" dirty="0">
                <a:latin typeface="Cascadia Mono" panose="020B0609020000020004" pitchFamily="49" charset="0"/>
              </a:rPr>
              <a:t>(' ', 2))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#['a', 'b', 'c d']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</a:t>
            </a:r>
            <a:r>
              <a:rPr lang="en-US" sz="1200" dirty="0" err="1">
                <a:latin typeface="Cascadia Mono" panose="020B0609020000020004" pitchFamily="49" charset="0"/>
              </a:rPr>
              <a:t>x.split</a:t>
            </a:r>
            <a:r>
              <a:rPr lang="en-US" sz="1200" dirty="0">
                <a:latin typeface="Cascadia Mono" panose="020B0609020000020004" pitchFamily="49" charset="0"/>
              </a:rPr>
              <a:t>(' ', 9))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#['a', 'b', 'c', 'd']</a:t>
            </a:r>
            <a:br>
              <a:rPr lang="en-US" sz="1200" dirty="0"/>
            </a:br>
            <a:endParaRPr lang="en-US" sz="12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1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strings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use the functions int and float to convert strings to integer or floating-point numbers, respectively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they’re passed a string that can’t be interpreted as a number of the given type, these functions raise a </a:t>
            </a:r>
            <a:r>
              <a:rPr lang="en-US" sz="24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ValueError</a:t>
            </a: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exception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200" dirty="0"/>
            </a:b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7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strings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print(float('123.456'))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#123.456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#print(float('xxyy'))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#Traceback (innermost last):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 File "&lt;stdin&gt;", line 1, in ?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#ValueError: could not convert string to float: '</a:t>
            </a:r>
            <a:r>
              <a:rPr lang="en-US" sz="1800" dirty="0" err="1">
                <a:latin typeface="Cascadia Mono" panose="020B0609020000020004" pitchFamily="49" charset="0"/>
              </a:rPr>
              <a:t>xxyy</a:t>
            </a:r>
            <a:r>
              <a:rPr lang="en-US" sz="1800" dirty="0">
                <a:latin typeface="Cascadia Mono" panose="020B0609020000020004" pitchFamily="49" charset="0"/>
              </a:rPr>
              <a:t>'</a:t>
            </a: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7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strings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print(int('3333'))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#3333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#print(int('123.456'))                       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#Traceback (innermost last):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 File "&lt;stdin&gt;", line 1, in ?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#ValueError: invalid literal for int() with base 10: '123.456'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print(int('10000', 8))                   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#4096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print(int('101', 2))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109963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strings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print(int('ff', 16))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#255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#print(int('123456', 6))             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#Traceback (innermost last):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 File "&lt;stdin&gt;", line 1, in ?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#ValueError: invalid literal for int() with base 6: '123456'</a:t>
            </a:r>
            <a:endParaRPr lang="en-US" sz="16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0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Rid of Extra 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x = "  Hello,    World\t\t "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print(</a:t>
            </a:r>
            <a:r>
              <a:rPr lang="en-US" sz="1000" dirty="0" err="1">
                <a:latin typeface="Cascadia Mono" panose="020B0609020000020004" pitchFamily="49" charset="0"/>
              </a:rPr>
              <a:t>x.strip</a:t>
            </a:r>
            <a:r>
              <a:rPr lang="en-US" sz="10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#'Hello,    World'</a:t>
            </a:r>
          </a:p>
          <a:p>
            <a:pPr marL="0" indent="0">
              <a:buNone/>
            </a:pPr>
            <a:endParaRPr lang="en-US" sz="10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print(</a:t>
            </a:r>
            <a:r>
              <a:rPr lang="en-US" sz="1000" dirty="0" err="1">
                <a:latin typeface="Cascadia Mono" panose="020B0609020000020004" pitchFamily="49" charset="0"/>
              </a:rPr>
              <a:t>x.lstrip</a:t>
            </a:r>
            <a:r>
              <a:rPr lang="en-US" sz="10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#'Hello,    World\t\t '</a:t>
            </a:r>
          </a:p>
          <a:p>
            <a:pPr marL="0" indent="0">
              <a:buNone/>
            </a:pPr>
            <a:endParaRPr lang="en-US" sz="10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print(</a:t>
            </a:r>
            <a:r>
              <a:rPr lang="en-US" sz="1000" dirty="0" err="1">
                <a:latin typeface="Cascadia Mono" panose="020B0609020000020004" pitchFamily="49" charset="0"/>
              </a:rPr>
              <a:t>x.rstrip</a:t>
            </a:r>
            <a:r>
              <a:rPr lang="en-US" sz="10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#'  Hello,    World'</a:t>
            </a:r>
          </a:p>
          <a:p>
            <a:pPr marL="0" indent="0">
              <a:buNone/>
            </a:pPr>
            <a:endParaRPr lang="en-US" sz="10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import string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print(</a:t>
            </a:r>
            <a:r>
              <a:rPr lang="en-US" sz="1000" dirty="0" err="1">
                <a:latin typeface="Cascadia Mono" panose="020B0609020000020004" pitchFamily="49" charset="0"/>
              </a:rPr>
              <a:t>string.whitespace</a:t>
            </a:r>
            <a:r>
              <a:rPr lang="en-US" sz="10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000" dirty="0">
                <a:latin typeface="Cascadia Mono" panose="020B0609020000020004" pitchFamily="49" charset="0"/>
              </a:rPr>
              <a:t>#' \t\n\r\x0b\x0c'</a:t>
            </a:r>
          </a:p>
          <a:p>
            <a:pPr marL="0" indent="0">
              <a:buNone/>
            </a:pPr>
            <a:r>
              <a:rPr lang="pt-BR" sz="1000" dirty="0">
                <a:latin typeface="Cascadia Mono" panose="020B0609020000020004" pitchFamily="49" charset="0"/>
              </a:rPr>
              <a:t>#" \t\n\r\v\f"</a:t>
            </a:r>
          </a:p>
          <a:p>
            <a:pPr marL="0" indent="0">
              <a:buNone/>
            </a:pPr>
            <a:r>
              <a:rPr lang="pt-BR" sz="1000" dirty="0">
                <a:latin typeface="Cascadia Mono" panose="020B0609020000020004" pitchFamily="49" charset="0"/>
              </a:rPr>
              <a:t>#' \t\n\r\x0b\x0c'</a:t>
            </a:r>
            <a:endParaRPr lang="en-US" sz="10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3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Rid of Extra 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"www.python.org"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x.strip</a:t>
            </a:r>
            <a:r>
              <a:rPr lang="en-US" sz="1800" dirty="0">
                <a:latin typeface="Cascadia Mono" panose="020B0609020000020004" pitchFamily="49" charset="0"/>
              </a:rPr>
              <a:t>("w"))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#'.python.org'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x.strip</a:t>
            </a:r>
            <a:r>
              <a:rPr lang="en-US" sz="1800" dirty="0">
                <a:latin typeface="Cascadia Mono" panose="020B0609020000020004" pitchFamily="49" charset="0"/>
              </a:rPr>
              <a:t>("</a:t>
            </a:r>
            <a:r>
              <a:rPr lang="en-US" sz="1800" dirty="0" err="1">
                <a:latin typeface="Cascadia Mono" panose="020B0609020000020004" pitchFamily="49" charset="0"/>
              </a:rPr>
              <a:t>gor</a:t>
            </a:r>
            <a:r>
              <a:rPr lang="en-US" sz="1800" dirty="0">
                <a:latin typeface="Cascadia Mono" panose="020B06090200000200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#'www.python.'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x.strip</a:t>
            </a:r>
            <a:r>
              <a:rPr lang="en-US" sz="1800" dirty="0">
                <a:latin typeface="Cascadia Mono" panose="020B0609020000020004" pitchFamily="49" charset="0"/>
              </a:rPr>
              <a:t>(".</a:t>
            </a:r>
            <a:r>
              <a:rPr lang="en-US" sz="1800" dirty="0" err="1">
                <a:latin typeface="Cascadia Mono" panose="020B0609020000020004" pitchFamily="49" charset="0"/>
              </a:rPr>
              <a:t>gorw</a:t>
            </a:r>
            <a:r>
              <a:rPr lang="en-US" sz="1800" dirty="0">
                <a:latin typeface="Cascadia Mono" panose="020B06090200000200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#'python'</a:t>
            </a: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69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four basic string-searching methods are similar: find, </a:t>
            </a:r>
            <a:r>
              <a:rPr lang="en-US" sz="20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rfind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index, and </a:t>
            </a:r>
            <a:r>
              <a:rPr lang="en-US" sz="20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rindex</a:t>
            </a:r>
            <a:endParaRPr lang="en-US" sz="20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related method, count, counts how many times a substring can be found in another string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x = "Mississippi"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</a:t>
            </a:r>
            <a:r>
              <a:rPr lang="en-US" sz="1200" dirty="0" err="1">
                <a:latin typeface="Cascadia Mono" panose="020B0609020000020004" pitchFamily="49" charset="0"/>
              </a:rPr>
              <a:t>x.find</a:t>
            </a:r>
            <a:r>
              <a:rPr lang="en-US" sz="1200" dirty="0">
                <a:latin typeface="Cascadia Mono" panose="020B0609020000020004" pitchFamily="49" charset="0"/>
              </a:rPr>
              <a:t>("ss"))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#2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</a:t>
            </a:r>
            <a:r>
              <a:rPr lang="en-US" sz="1200" dirty="0" err="1">
                <a:latin typeface="Cascadia Mono" panose="020B0609020000020004" pitchFamily="49" charset="0"/>
              </a:rPr>
              <a:t>x.find</a:t>
            </a:r>
            <a:r>
              <a:rPr lang="en-US" sz="1200" dirty="0">
                <a:latin typeface="Cascadia Mono" panose="020B0609020000020004" pitchFamily="49" charset="0"/>
              </a:rPr>
              <a:t>("</a:t>
            </a:r>
            <a:r>
              <a:rPr lang="en-US" sz="1200" dirty="0" err="1">
                <a:latin typeface="Cascadia Mono" panose="020B0609020000020004" pitchFamily="49" charset="0"/>
              </a:rPr>
              <a:t>zz</a:t>
            </a:r>
            <a:r>
              <a:rPr lang="en-US" sz="1200" dirty="0">
                <a:latin typeface="Cascadia Mono" panose="020B06090200000200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#-1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x = "Mississippi"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</a:t>
            </a:r>
            <a:r>
              <a:rPr lang="en-US" sz="1200" dirty="0" err="1">
                <a:latin typeface="Cascadia Mono" panose="020B0609020000020004" pitchFamily="49" charset="0"/>
              </a:rPr>
              <a:t>x.find</a:t>
            </a:r>
            <a:r>
              <a:rPr lang="en-US" sz="1200" dirty="0">
                <a:latin typeface="Cascadia Mono" panose="020B0609020000020004" pitchFamily="49" charset="0"/>
              </a:rPr>
              <a:t>("ss", 3))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7722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Strings as Sequences of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761985">
              <a:lnSpc>
                <a:spcPct val="90000"/>
              </a:lnSpc>
              <a:buFont typeface="Arial" panose="020B0604020202020204" pitchFamily="34" charset="0"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purposes of extracting characters and substrings, strings can be considered to be sequences of characters, which means that you can use index or slice notation: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"Hello"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print(x[0])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#'H'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print(x[-1])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#'o'</a:t>
            </a:r>
            <a:br>
              <a:rPr lang="en-US" sz="20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x.find</a:t>
            </a:r>
            <a:r>
              <a:rPr lang="en-US" sz="1800" dirty="0">
                <a:latin typeface="Cascadia Mono" panose="020B0609020000020004" pitchFamily="49" charset="0"/>
              </a:rPr>
              <a:t>("ss", 0, 3))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#-1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"Mississippi"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x.rfind</a:t>
            </a:r>
            <a:r>
              <a:rPr lang="en-US" sz="1800" dirty="0">
                <a:latin typeface="Cascadia Mono" panose="020B0609020000020004" pitchFamily="49" charset="0"/>
              </a:rPr>
              <a:t>("ss"))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#5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"Mississippi"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x.count</a:t>
            </a:r>
            <a:r>
              <a:rPr lang="en-US" sz="1800" dirty="0">
                <a:latin typeface="Cascadia Mono" panose="020B0609020000020004" pitchFamily="49" charset="0"/>
              </a:rPr>
              <a:t>("ss"))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#2</a:t>
            </a: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760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x = "Mississippi"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</a:t>
            </a:r>
            <a:r>
              <a:rPr lang="en-US" sz="1400" dirty="0" err="1">
                <a:latin typeface="Cascadia Mono" panose="020B0609020000020004" pitchFamily="49" charset="0"/>
              </a:rPr>
              <a:t>x.startswith</a:t>
            </a:r>
            <a:r>
              <a:rPr lang="en-US" sz="1400" dirty="0">
                <a:latin typeface="Cascadia Mono" panose="020B0609020000020004" pitchFamily="49" charset="0"/>
              </a:rPr>
              <a:t>("Miss"))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#True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</a:t>
            </a:r>
            <a:r>
              <a:rPr lang="en-US" sz="1400" dirty="0" err="1">
                <a:latin typeface="Cascadia Mono" panose="020B0609020000020004" pitchFamily="49" charset="0"/>
              </a:rPr>
              <a:t>x.startswith</a:t>
            </a:r>
            <a:r>
              <a:rPr lang="en-US" sz="1400" dirty="0">
                <a:latin typeface="Cascadia Mono" panose="020B0609020000020004" pitchFamily="49" charset="0"/>
              </a:rPr>
              <a:t>("Mist"))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</a:t>
            </a:r>
            <a:r>
              <a:rPr lang="en-US" sz="1400" dirty="0" err="1">
                <a:latin typeface="Cascadia Mono" panose="020B0609020000020004" pitchFamily="49" charset="0"/>
              </a:rPr>
              <a:t>x.endswith</a:t>
            </a:r>
            <a:r>
              <a:rPr lang="en-US" sz="1400" dirty="0">
                <a:latin typeface="Cascadia Mono" panose="020B0609020000020004" pitchFamily="49" charset="0"/>
              </a:rPr>
              <a:t>("pi"))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#True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</a:t>
            </a:r>
            <a:r>
              <a:rPr lang="en-US" sz="1400" dirty="0" err="1">
                <a:latin typeface="Cascadia Mono" panose="020B0609020000020004" pitchFamily="49" charset="0"/>
              </a:rPr>
              <a:t>x.endswith</a:t>
            </a:r>
            <a:r>
              <a:rPr lang="en-US" sz="1400" dirty="0">
                <a:latin typeface="Cascadia Mono" panose="020B0609020000020004" pitchFamily="49" charset="0"/>
              </a:rPr>
              <a:t>("p"))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</a:t>
            </a:r>
            <a:r>
              <a:rPr lang="en-US" sz="1400" dirty="0" err="1">
                <a:latin typeface="Cascadia Mono" panose="020B0609020000020004" pitchFamily="49" charset="0"/>
              </a:rPr>
              <a:t>x.endswith</a:t>
            </a:r>
            <a:r>
              <a:rPr lang="en-US" sz="1400" dirty="0">
                <a:latin typeface="Cascadia Mono" panose="020B0609020000020004" pitchFamily="49" charset="0"/>
              </a:rPr>
              <a:t>(("</a:t>
            </a:r>
            <a:r>
              <a:rPr lang="en-US" sz="1400" dirty="0" err="1">
                <a:latin typeface="Cascadia Mono" panose="020B0609020000020004" pitchFamily="49" charset="0"/>
              </a:rPr>
              <a:t>i</a:t>
            </a:r>
            <a:r>
              <a:rPr lang="en-US" sz="1400" dirty="0">
                <a:latin typeface="Cascadia Mono" panose="020B0609020000020004" pitchFamily="49" charset="0"/>
              </a:rPr>
              <a:t>", "u")))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#True</a:t>
            </a:r>
          </a:p>
        </p:txBody>
      </p:sp>
    </p:spTree>
    <p:extLst>
      <p:ext uri="{BB962C8B-B14F-4D97-AF65-F5344CB8AC3E}">
        <p14:creationId xmlns:p14="http://schemas.microsoft.com/office/powerpoint/2010/main" val="2879452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Modifying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Strings are immutable, but string objects have several methods that can operate on that string and return a new string that’s a modified version of the original string.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provides much the same effect as direct modification for most purposes</a:t>
            </a:r>
          </a:p>
          <a:p>
            <a:pPr marL="0" indent="0">
              <a:buNone/>
            </a:pP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x = "Mississippi"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</a:t>
            </a:r>
            <a:r>
              <a:rPr lang="en-US" sz="1200" dirty="0" err="1">
                <a:latin typeface="Cascadia Mono" panose="020B0609020000020004" pitchFamily="49" charset="0"/>
              </a:rPr>
              <a:t>x.replace</a:t>
            </a:r>
            <a:r>
              <a:rPr lang="en-US" sz="1200" dirty="0">
                <a:latin typeface="Cascadia Mono" panose="020B0609020000020004" pitchFamily="49" charset="0"/>
              </a:rPr>
              <a:t>("ss", "+++"))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#'Mi+++i+++ippi'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x = "~x ^ (y % z)"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table = </a:t>
            </a:r>
            <a:r>
              <a:rPr lang="en-US" sz="1200" dirty="0" err="1">
                <a:latin typeface="Cascadia Mono" panose="020B0609020000020004" pitchFamily="49" charset="0"/>
              </a:rPr>
              <a:t>x.maketrans</a:t>
            </a:r>
            <a:r>
              <a:rPr lang="en-US" sz="1200" dirty="0">
                <a:latin typeface="Cascadia Mono" panose="020B0609020000020004" pitchFamily="49" charset="0"/>
              </a:rPr>
              <a:t>("~^()", "!&amp;[]")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</a:t>
            </a:r>
            <a:r>
              <a:rPr lang="en-US" sz="1200" dirty="0" err="1">
                <a:latin typeface="Cascadia Mono" panose="020B0609020000020004" pitchFamily="49" charset="0"/>
              </a:rPr>
              <a:t>x.translate</a:t>
            </a:r>
            <a:r>
              <a:rPr lang="en-US" sz="1200" dirty="0">
                <a:latin typeface="Cascadia Mono" panose="020B0609020000020004" pitchFamily="49" charset="0"/>
              </a:rPr>
              <a:t>(table))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#'!x &amp; [y % z]'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200" dirty="0"/>
            </a:br>
            <a:endParaRPr lang="en-US" sz="12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8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Modifying Strings with List Manipulations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strings are immutable objects, you have no way to manipulate them directly in the same way that you can manipulate lists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Although the operations that produce new strings (leaving the original strings unchanged) are useful for many things, sometimes you want to be able to manipulate a string as though it were a list of characters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/>
            </a:b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text = "Hello, World"</a:t>
            </a:r>
          </a:p>
          <a:p>
            <a:pPr marL="0" indent="0">
              <a:buNone/>
            </a:pPr>
            <a:r>
              <a:rPr lang="en-US" sz="1400" dirty="0" err="1">
                <a:latin typeface="Cascadia Mono" panose="020B0609020000020004" pitchFamily="49" charset="0"/>
              </a:rPr>
              <a:t>wordList</a:t>
            </a:r>
            <a:r>
              <a:rPr lang="en-US" sz="1400" dirty="0">
                <a:latin typeface="Cascadia Mono" panose="020B0609020000020004" pitchFamily="49" charset="0"/>
              </a:rPr>
              <a:t> = list(text)</a:t>
            </a:r>
          </a:p>
          <a:p>
            <a:pPr marL="0" indent="0">
              <a:buNone/>
            </a:pPr>
            <a:r>
              <a:rPr lang="en-US" sz="1400" dirty="0" err="1">
                <a:latin typeface="Cascadia Mono" panose="020B0609020000020004" pitchFamily="49" charset="0"/>
              </a:rPr>
              <a:t>wordList</a:t>
            </a:r>
            <a:r>
              <a:rPr lang="en-US" sz="1400" dirty="0">
                <a:latin typeface="Cascadia Mono" panose="020B0609020000020004" pitchFamily="49" charset="0"/>
              </a:rPr>
              <a:t>[6:] = []</a:t>
            </a:r>
          </a:p>
          <a:p>
            <a:pPr marL="0" indent="0">
              <a:buNone/>
            </a:pPr>
            <a:r>
              <a:rPr lang="en-US" sz="1400" dirty="0" err="1">
                <a:latin typeface="Cascadia Mono" panose="020B0609020000020004" pitchFamily="49" charset="0"/>
              </a:rPr>
              <a:t>wordList.reverse</a:t>
            </a:r>
            <a:r>
              <a:rPr lang="en-US" sz="1400" dirty="0"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text = "".join(</a:t>
            </a:r>
            <a:r>
              <a:rPr lang="en-US" sz="1400" dirty="0" err="1">
                <a:latin typeface="Cascadia Mono" panose="020B0609020000020004" pitchFamily="49" charset="0"/>
              </a:rPr>
              <a:t>wordList</a:t>
            </a:r>
            <a:r>
              <a:rPr lang="en-US" sz="1400" dirty="0">
                <a:latin typeface="Cascadia Mono" panose="020B0609020000020004" pitchFamily="49" charset="0"/>
              </a:rPr>
              <a:t>)      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print(text)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#,olleH</a:t>
            </a:r>
          </a:p>
        </p:txBody>
      </p:sp>
    </p:spTree>
    <p:extLst>
      <p:ext uri="{BB962C8B-B14F-4D97-AF65-F5344CB8AC3E}">
        <p14:creationId xmlns:p14="http://schemas.microsoft.com/office/powerpoint/2010/main" val="3999144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Methods and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strings are immutable objects, you have no way to manipulate them directly in the same way that you can manipulate lists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Although the operations that produce new strings (leaving the original strings unchanged) are useful for many things, sometimes you want to be able to manipulate a string as though it were a list of characters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/>
            </a:b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4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Methods and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x = "123"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</a:t>
            </a:r>
            <a:r>
              <a:rPr lang="en-US" sz="1600" dirty="0" err="1">
                <a:latin typeface="Cascadia Mono" panose="020B0609020000020004" pitchFamily="49" charset="0"/>
              </a:rPr>
              <a:t>x.isdigit</a:t>
            </a:r>
            <a:r>
              <a:rPr lang="en-US" sz="16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#True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</a:t>
            </a:r>
            <a:r>
              <a:rPr lang="en-US" sz="1600" dirty="0" err="1">
                <a:latin typeface="Cascadia Mono" panose="020B0609020000020004" pitchFamily="49" charset="0"/>
              </a:rPr>
              <a:t>x.isalpha</a:t>
            </a:r>
            <a:r>
              <a:rPr lang="en-US" sz="16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x = "M"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</a:t>
            </a:r>
            <a:r>
              <a:rPr lang="en-US" sz="1600" dirty="0" err="1">
                <a:latin typeface="Cascadia Mono" panose="020B0609020000020004" pitchFamily="49" charset="0"/>
              </a:rPr>
              <a:t>x.islower</a:t>
            </a:r>
            <a:r>
              <a:rPr lang="en-US" sz="16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</a:t>
            </a:r>
            <a:r>
              <a:rPr lang="en-US" sz="1600" dirty="0" err="1">
                <a:latin typeface="Cascadia Mono" panose="020B0609020000020004" pitchFamily="49" charset="0"/>
              </a:rPr>
              <a:t>x.isupper</a:t>
            </a:r>
            <a:r>
              <a:rPr lang="en-US" sz="16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#True</a:t>
            </a:r>
            <a:br>
              <a:rPr lang="en-US" sz="1600" dirty="0"/>
            </a:b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25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3F86A-4C13-AB28-072B-FE545E63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22" y="1196752"/>
            <a:ext cx="6288355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6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from Objects to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Python, almost anything can be converted to some sort of a string representation by using the built-in </a:t>
            </a:r>
            <a:r>
              <a:rPr lang="en-US" sz="2000" b="0" i="0" dirty="0" err="1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pPr marL="0" indent="0">
              <a:buNone/>
            </a:pPr>
            <a:endParaRPr lang="fr-FR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800" dirty="0" err="1">
                <a:latin typeface="Cascadia Mono" panose="020B0609020000020004" pitchFamily="49" charset="0"/>
              </a:rPr>
              <a:t>print</a:t>
            </a:r>
            <a:r>
              <a:rPr lang="fr-FR" sz="1800" dirty="0">
                <a:latin typeface="Cascadia Mono" panose="020B0609020000020004" pitchFamily="49" charset="0"/>
              </a:rPr>
              <a:t>(</a:t>
            </a:r>
            <a:r>
              <a:rPr lang="fr-FR" sz="1800" dirty="0" err="1">
                <a:latin typeface="Cascadia Mono" panose="020B0609020000020004" pitchFamily="49" charset="0"/>
              </a:rPr>
              <a:t>repr</a:t>
            </a:r>
            <a:r>
              <a:rPr lang="fr-FR" sz="1800" dirty="0">
                <a:latin typeface="Cascadia Mono" panose="020B0609020000020004" pitchFamily="49" charset="0"/>
              </a:rPr>
              <a:t>([1, 2, 3]))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#'[1, 2, 3]'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[1]</a:t>
            </a:r>
          </a:p>
          <a:p>
            <a:pPr marL="0" indent="0">
              <a:buNone/>
            </a:pPr>
            <a:r>
              <a:rPr lang="en-US" sz="1800" dirty="0" err="1">
                <a:latin typeface="Cascadia Mono" panose="020B0609020000020004" pitchFamily="49" charset="0"/>
              </a:rPr>
              <a:t>x.append</a:t>
            </a:r>
            <a:r>
              <a:rPr lang="en-US" sz="1800" dirty="0">
                <a:latin typeface="Cascadia Mono" panose="020B06090200000200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1800" dirty="0" err="1">
                <a:latin typeface="Cascadia Mono" panose="020B0609020000020004" pitchFamily="49" charset="0"/>
              </a:rPr>
              <a:t>x.append</a:t>
            </a:r>
            <a:r>
              <a:rPr lang="en-US" sz="1800" dirty="0">
                <a:latin typeface="Cascadia Mono" panose="020B0609020000020004" pitchFamily="49" charset="0"/>
              </a:rPr>
              <a:t>([3, 4])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print('the list x is ' + </a:t>
            </a:r>
            <a:r>
              <a:rPr lang="en-US" sz="1800" dirty="0" err="1">
                <a:latin typeface="Cascadia Mono" panose="020B0609020000020004" pitchFamily="49" charset="0"/>
              </a:rPr>
              <a:t>repr</a:t>
            </a:r>
            <a:r>
              <a:rPr lang="en-US" sz="1800" dirty="0">
                <a:latin typeface="Cascadia Mono" panose="020B0609020000020004" pitchFamily="49" charset="0"/>
              </a:rPr>
              <a:t>(x))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#'the list x is [1, 2, [3, 4]]'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200" dirty="0"/>
            </a:br>
            <a:br>
              <a:rPr lang="en-US" sz="1600" dirty="0"/>
            </a:b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10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format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print("{0} is the {1} of {2}".format("Ambrosia", "food", "the gods"))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#'Ambrosia is the food of the gods'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print("{{Ambrosia}} is the {0} of {1}".format("food", "the gods"))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#'{Ambrosia} is the food of the gods'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 format method, named params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print("{food} is the food of {user}".format(food="Ambrosia", user="the gods"))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#'Ambrosia is the food of the gods'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print("{0} is the food of {user[1]}".format("Ambrosia", user=["men", "the gods", "others"])) 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#'Ambrosia is the food of the gods'</a:t>
            </a:r>
            <a:br>
              <a:rPr lang="en-US" sz="1200" dirty="0"/>
            </a:br>
            <a:br>
              <a:rPr lang="en-US" sz="1600" dirty="0"/>
            </a:b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80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print("{0:10} is the food of </a:t>
            </a:r>
            <a:r>
              <a:rPr lang="en-US" sz="1200" dirty="0" err="1">
                <a:latin typeface="Cascadia Mono" panose="020B0609020000020004" pitchFamily="49" charset="0"/>
              </a:rPr>
              <a:t>gods".format</a:t>
            </a:r>
            <a:r>
              <a:rPr lang="en-US" sz="1200" dirty="0">
                <a:latin typeface="Cascadia Mono" panose="020B0609020000020004" pitchFamily="49" charset="0"/>
              </a:rPr>
              <a:t>("Ambrosia"))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#'Ambrosia   is the food of gods'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print("{0:{1}} is the food of </a:t>
            </a:r>
            <a:r>
              <a:rPr lang="en-US" sz="1200" dirty="0" err="1">
                <a:latin typeface="Cascadia Mono" panose="020B0609020000020004" pitchFamily="49" charset="0"/>
              </a:rPr>
              <a:t>gods".format</a:t>
            </a:r>
            <a:r>
              <a:rPr lang="en-US" sz="1200" dirty="0">
                <a:latin typeface="Cascadia Mono" panose="020B0609020000020004" pitchFamily="49" charset="0"/>
              </a:rPr>
              <a:t>("Ambrosia", 10))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#'Ambrosia   is the food of gods'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print("{food:{width}} is the food of </a:t>
            </a:r>
            <a:r>
              <a:rPr lang="en-US" sz="1200" dirty="0" err="1">
                <a:latin typeface="Cascadia Mono" panose="020B0609020000020004" pitchFamily="49" charset="0"/>
              </a:rPr>
              <a:t>gods".format</a:t>
            </a:r>
            <a:r>
              <a:rPr lang="en-US" sz="1200" dirty="0">
                <a:latin typeface="Cascadia Mono" panose="020B0609020000020004" pitchFamily="49" charset="0"/>
              </a:rPr>
              <a:t>(food="Ambrosia", width=10))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#'Ambrosia   is the food of gods'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print("{0:&gt;10} is the food of </a:t>
            </a:r>
            <a:r>
              <a:rPr lang="en-US" sz="1200" dirty="0" err="1">
                <a:latin typeface="Cascadia Mono" panose="020B0609020000020004" pitchFamily="49" charset="0"/>
              </a:rPr>
              <a:t>gods".format</a:t>
            </a:r>
            <a:r>
              <a:rPr lang="en-US" sz="1200" dirty="0">
                <a:latin typeface="Cascadia Mono" panose="020B0609020000020004" pitchFamily="49" charset="0"/>
              </a:rPr>
              <a:t>("Ambrosia"))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#'  Ambrosia is the food of gods'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print("{0:&amp;&gt;10} is the food of </a:t>
            </a:r>
            <a:r>
              <a:rPr lang="en-US" sz="1200" dirty="0" err="1">
                <a:latin typeface="Cascadia Mono" panose="020B0609020000020004" pitchFamily="49" charset="0"/>
              </a:rPr>
              <a:t>gods".format</a:t>
            </a:r>
            <a:r>
              <a:rPr lang="en-US" sz="1200" dirty="0">
                <a:latin typeface="Cascadia Mono" panose="020B0609020000020004" pitchFamily="49" charset="0"/>
              </a:rPr>
              <a:t>("Ambrosia"))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#'&amp;&amp;Ambrosia is the food of gods'</a:t>
            </a:r>
            <a:br>
              <a:rPr lang="en-US" sz="1200" dirty="0"/>
            </a:b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2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Strings as Sequences of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print(x[1:])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#'ello'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"Goodbye\n"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x[:-1]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#'Goodbye'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len</a:t>
            </a:r>
            <a:r>
              <a:rPr lang="en-US" sz="1800" dirty="0">
                <a:latin typeface="Cascadia Mono" panose="020B0609020000020004" pitchFamily="49" charset="0"/>
              </a:rPr>
              <a:t>("Goodbye"))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005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Formatting Strings with 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print("%s is the %s of %s" % ("Ambrosia", "food", "the gods"))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#'Ambrosia is the food of the gods'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print("%s is the %s of %s" % ("Nectar", "drink", "gods"))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#'Nectar is the drink of gods'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print("%s is the %s of the %s" % ("Brussels Sprouts", "food", "foolish"))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#'Brussels Sprouts is the food of the foolish'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x = [1, 2, "three"]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print("The %s contains: %s" % ("list", x))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#"The list contains: [1, 2, 'three']"</a:t>
            </a:r>
            <a:br>
              <a:rPr lang="en-US" sz="1200" dirty="0"/>
            </a:b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79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Formatting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print("Pi is &lt;%-6.2f&gt;" % 3.14159) # use of the formatting sequence: %–6.2f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#'Pi is &lt;3.14  &gt;'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 Named params and Formatting sequences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latin typeface="Cascadia Mono" panose="020B0609020000020004" pitchFamily="49" charset="0"/>
              </a:rPr>
              <a:t>num_dict = {'e': 2.718, 'pi': 3.14159}</a:t>
            </a:r>
          </a:p>
          <a:p>
            <a:pPr marL="0" indent="0">
              <a:buNone/>
            </a:pPr>
            <a:r>
              <a:rPr lang="pt-BR" sz="1800" dirty="0">
                <a:latin typeface="Cascadia Mono" panose="020B0609020000020004" pitchFamily="49" charset="0"/>
              </a:rPr>
              <a:t>print("%(pi).2f - %(pi).4f - %(e).2f" % num_dict)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#3.14 - 3.1416 - 2.72</a:t>
            </a:r>
            <a:br>
              <a:rPr lang="en-US" sz="1200" dirty="0"/>
            </a:b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29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 interpolation is a way to include the values of Python expressions inside literal strings</a:t>
            </a:r>
          </a:p>
          <a:p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f-strings, as they’re commonly called because they are prefixed with f, use a syntax similar to that of the format method, but with a little less overhead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/>
            </a:b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value = 42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message = </a:t>
            </a:r>
            <a:r>
              <a:rPr lang="en-US" sz="1200" dirty="0" err="1">
                <a:latin typeface="Cascadia Mono" panose="020B0609020000020004" pitchFamily="49" charset="0"/>
              </a:rPr>
              <a:t>f"The</a:t>
            </a:r>
            <a:r>
              <a:rPr lang="en-US" sz="1200" dirty="0">
                <a:latin typeface="Cascadia Mono" panose="020B0609020000020004" pitchFamily="49" charset="0"/>
              </a:rPr>
              <a:t> answer is {value}"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print(message)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#The answer is 42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pi = 3.1415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print(</a:t>
            </a:r>
            <a:r>
              <a:rPr lang="en-US" sz="1200" dirty="0" err="1">
                <a:latin typeface="Cascadia Mono" panose="020B0609020000020004" pitchFamily="49" charset="0"/>
              </a:rPr>
              <a:t>f"pi</a:t>
            </a:r>
            <a:r>
              <a:rPr lang="en-US" sz="1200" dirty="0">
                <a:latin typeface="Cascadia Mono" panose="020B0609020000020004" pitchFamily="49" charset="0"/>
              </a:rPr>
              <a:t> is {pi:{10}.{2}}")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#pi is        3.1</a:t>
            </a:r>
            <a:br>
              <a:rPr lang="en-US" sz="1600" dirty="0"/>
            </a:b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45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bytes object is similar to a string object but with an important difference: A string is an immutable sequence of Unicode characters, whereas a bytes object is a sequence of integers with values from 0 to 256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Bytes can be necessary when you’re dealing with binary data, such as reading from a binary data 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>
                <a:latin typeface="Cascadia Mono" panose="020B0609020000020004" pitchFamily="49" charset="0"/>
              </a:rPr>
              <a:t>unicode_a_with_acute</a:t>
            </a:r>
            <a:r>
              <a:rPr lang="en-US" sz="1600" dirty="0">
                <a:latin typeface="Cascadia Mono" panose="020B0609020000020004" pitchFamily="49" charset="0"/>
              </a:rPr>
              <a:t> = '\N{LATIN SMALL LETTER A WITH ACUTE}'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</a:t>
            </a:r>
            <a:r>
              <a:rPr lang="en-US" sz="1600" dirty="0" err="1">
                <a:latin typeface="Cascadia Mono" panose="020B0609020000020004" pitchFamily="49" charset="0"/>
              </a:rPr>
              <a:t>unicode_a_with_acute</a:t>
            </a:r>
            <a:r>
              <a:rPr lang="en-US" sz="16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#'á'</a:t>
            </a:r>
          </a:p>
          <a:p>
            <a:pPr marL="0" indent="0">
              <a:buNone/>
            </a:pPr>
            <a:r>
              <a:rPr lang="en-US" sz="1600" dirty="0" err="1">
                <a:latin typeface="Cascadia Mono" panose="020B0609020000020004" pitchFamily="49" charset="0"/>
              </a:rPr>
              <a:t>xb</a:t>
            </a:r>
            <a:r>
              <a:rPr lang="en-US" sz="1600" dirty="0"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latin typeface="Cascadia Mono" panose="020B0609020000020004" pitchFamily="49" charset="0"/>
              </a:rPr>
              <a:t>unicode_a_with_acute.encode</a:t>
            </a:r>
            <a:r>
              <a:rPr lang="en-US" sz="1600" dirty="0"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</a:t>
            </a:r>
            <a:r>
              <a:rPr lang="en-US" sz="1600" dirty="0" err="1">
                <a:latin typeface="Cascadia Mono" panose="020B0609020000020004" pitchFamily="49" charset="0"/>
              </a:rPr>
              <a:t>xb</a:t>
            </a:r>
            <a:r>
              <a:rPr lang="en-US" sz="16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#b'\xc3\xa1'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90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#xb += 'A'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#Traceback (most recent call last):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  File "&lt;pyshell#35&gt;", line 1, in &lt;module&gt;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    </a:t>
            </a:r>
            <a:r>
              <a:rPr lang="en-US" sz="1800" dirty="0" err="1">
                <a:latin typeface="Cascadia Mono" panose="020B0609020000020004" pitchFamily="49" charset="0"/>
              </a:rPr>
              <a:t>xb</a:t>
            </a:r>
            <a:r>
              <a:rPr lang="en-US" sz="1800" dirty="0">
                <a:latin typeface="Cascadia Mono" panose="020B0609020000020004" pitchFamily="49" charset="0"/>
              </a:rPr>
              <a:t> += 'A'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#TypeError: can't </a:t>
            </a:r>
            <a:r>
              <a:rPr lang="en-US" sz="1800" dirty="0" err="1">
                <a:latin typeface="Cascadia Mono" panose="020B0609020000020004" pitchFamily="49" charset="0"/>
              </a:rPr>
              <a:t>concat</a:t>
            </a:r>
            <a:r>
              <a:rPr lang="en-US" sz="1800" dirty="0">
                <a:latin typeface="Cascadia Mono" panose="020B0609020000020004" pitchFamily="49" charset="0"/>
              </a:rPr>
              <a:t> str to bytes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xb.decode</a:t>
            </a:r>
            <a:r>
              <a:rPr lang="en-US" sz="1800" dirty="0"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#'á'</a:t>
            </a: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6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"Hello " + "World"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print(x)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#'Hello World'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print(8 * "x")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#'xxxxxxxx'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49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Special Characters and Escape Sequences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4984B-7E6C-F557-F083-7F2424BE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8800"/>
            <a:ext cx="6060492" cy="43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0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Special Characters and 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print('m')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#'m'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print('\155')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#'m'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print('\x6D')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#'m'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8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Special Characters and 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print('\n')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#'\n'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print('\012')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#'\n'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print('\x0A')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#'\n'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0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Special Characters and 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ascadia Mono" panose="020B0609020000020004" pitchFamily="49" charset="0"/>
              </a:rPr>
              <a:t>unicode_a</a:t>
            </a:r>
            <a:r>
              <a:rPr lang="en-US" sz="1800" dirty="0">
                <a:latin typeface="Cascadia Mono" panose="020B0609020000020004" pitchFamily="49" charset="0"/>
              </a:rPr>
              <a:t> = '\N{LATIN SMALL LETTER A}'     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unicode_a</a:t>
            </a:r>
            <a:r>
              <a:rPr lang="en-US" sz="18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#'a'                                            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ascadia Mono" panose="020B0609020000020004" pitchFamily="49" charset="0"/>
              </a:rPr>
              <a:t>unicode_a_with_acute</a:t>
            </a:r>
            <a:r>
              <a:rPr lang="en-US" sz="1800" dirty="0">
                <a:latin typeface="Cascadia Mono" panose="020B0609020000020004" pitchFamily="49" charset="0"/>
              </a:rPr>
              <a:t> = '\N{LATIN SMALL LETTER A WITH ACUTE}'     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</a:t>
            </a:r>
            <a:r>
              <a:rPr lang="en-US" sz="1800" dirty="0" err="1">
                <a:latin typeface="Cascadia Mono" panose="020B0609020000020004" pitchFamily="49" charset="0"/>
              </a:rPr>
              <a:t>unicode_a_with_acute</a:t>
            </a:r>
            <a:r>
              <a:rPr lang="en-US" sz="18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#'á'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print("\u00E1")                                   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#'á'</a:t>
            </a:r>
          </a:p>
        </p:txBody>
      </p:sp>
    </p:spTree>
    <p:extLst>
      <p:ext uri="{BB962C8B-B14F-4D97-AF65-F5344CB8AC3E}">
        <p14:creationId xmlns:p14="http://schemas.microsoft.com/office/powerpoint/2010/main" val="123717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Printing vs 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#&gt;&gt;&gt;'a\n\tb'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#'a\n\tb'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print('a\n\tb')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#a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    b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print("</a:t>
            </a:r>
            <a:r>
              <a:rPr lang="en-US" sz="1400" dirty="0" err="1">
                <a:latin typeface="Cascadia Mono" panose="020B0609020000020004" pitchFamily="49" charset="0"/>
              </a:rPr>
              <a:t>abc</a:t>
            </a:r>
            <a:r>
              <a:rPr lang="en-US" sz="1400" dirty="0">
                <a:latin typeface="Cascadia Mono" panose="020B0609020000020004" pitchFamily="49" charset="0"/>
              </a:rPr>
              <a:t>\n")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#abc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print("</a:t>
            </a:r>
            <a:r>
              <a:rPr lang="en-US" sz="1400" dirty="0" err="1">
                <a:latin typeface="Cascadia Mono" panose="020B0609020000020004" pitchFamily="49" charset="0"/>
              </a:rPr>
              <a:t>abc</a:t>
            </a:r>
            <a:r>
              <a:rPr lang="en-US" sz="1400" dirty="0">
                <a:latin typeface="Cascadia Mono" panose="020B0609020000020004" pitchFamily="49" charset="0"/>
              </a:rPr>
              <a:t>\n", end="")           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#abc</a:t>
            </a:r>
          </a:p>
        </p:txBody>
      </p:sp>
    </p:spTree>
    <p:extLst>
      <p:ext uri="{BB962C8B-B14F-4D97-AF65-F5344CB8AC3E}">
        <p14:creationId xmlns:p14="http://schemas.microsoft.com/office/powerpoint/2010/main" val="2039513691"/>
      </p:ext>
    </p:extLst>
  </p:cSld>
  <p:clrMapOvr>
    <a:masterClrMapping/>
  </p:clrMapOvr>
</p:sld>
</file>

<file path=ppt/theme/theme1.xml><?xml version="1.0" encoding="utf-8"?>
<a:theme xmlns:a="http://schemas.openxmlformats.org/drawingml/2006/main" name="Fanshawe_Theme">
  <a:themeElements>
    <a:clrScheme name="Custom 1">
      <a:dk1>
        <a:srgbClr val="000000"/>
      </a:dk1>
      <a:lt1>
        <a:srgbClr val="FFFFFF"/>
      </a:lt1>
      <a:dk2>
        <a:srgbClr val="636369"/>
      </a:dk2>
      <a:lt2>
        <a:srgbClr val="DEDEDE"/>
      </a:lt2>
      <a:accent1>
        <a:srgbClr val="E12319"/>
      </a:accent1>
      <a:accent2>
        <a:srgbClr val="E12319"/>
      </a:accent2>
      <a:accent3>
        <a:srgbClr val="B2272C"/>
      </a:accent3>
      <a:accent4>
        <a:srgbClr val="A02B2F"/>
      </a:accent4>
      <a:accent5>
        <a:srgbClr val="636369"/>
      </a:accent5>
      <a:accent6>
        <a:srgbClr val="636369"/>
      </a:accent6>
      <a:hlink>
        <a:srgbClr val="E12319"/>
      </a:hlink>
      <a:folHlink>
        <a:srgbClr val="B2272C"/>
      </a:folHlink>
    </a:clrScheme>
    <a:fontScheme name="Tes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_Theme" id="{2AB755E2-F30A-4603-8A1A-32DAE8137AE7}" vid="{AABFD89F-415E-4566-8E83-047AA5154A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Fanshawe_Theme</Template>
  <TotalTime>3196</TotalTime>
  <Words>2286</Words>
  <Application>Microsoft Office PowerPoint</Application>
  <PresentationFormat>On-screen Show (4:3)</PresentationFormat>
  <Paragraphs>322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Cascadia Mono</vt:lpstr>
      <vt:lpstr>Montserrat</vt:lpstr>
      <vt:lpstr>Montserrat Medium</vt:lpstr>
      <vt:lpstr>Fanshawe_Theme</vt:lpstr>
      <vt:lpstr>INFO-3142</vt:lpstr>
      <vt:lpstr>Strings as Sequences of Characters</vt:lpstr>
      <vt:lpstr>Strings as Sequences of Characters</vt:lpstr>
      <vt:lpstr>Basic String Operations</vt:lpstr>
      <vt:lpstr>Special Characters and Escape Sequences</vt:lpstr>
      <vt:lpstr>Special Characters and Escape Sequences</vt:lpstr>
      <vt:lpstr>Special Characters and Escape Sequences</vt:lpstr>
      <vt:lpstr>Special Characters and Escape Sequences</vt:lpstr>
      <vt:lpstr>Printing vs Evaluating</vt:lpstr>
      <vt:lpstr>string Methods</vt:lpstr>
      <vt:lpstr>.split and .join string Methods</vt:lpstr>
      <vt:lpstr>.split and .join string Methods</vt:lpstr>
      <vt:lpstr>Converting strings to numbers</vt:lpstr>
      <vt:lpstr>Converting strings to numbers</vt:lpstr>
      <vt:lpstr>Converting strings to numbers</vt:lpstr>
      <vt:lpstr>Converting strings to numbers</vt:lpstr>
      <vt:lpstr>Getting Rid of Extra White Space</vt:lpstr>
      <vt:lpstr>Getting Rid of Extra White Space</vt:lpstr>
      <vt:lpstr>String Searching</vt:lpstr>
      <vt:lpstr>String Searching</vt:lpstr>
      <vt:lpstr>String Searching</vt:lpstr>
      <vt:lpstr>Modifying Strings</vt:lpstr>
      <vt:lpstr>Modifying Strings with List Manipulations</vt:lpstr>
      <vt:lpstr>Useful Methods and Constants</vt:lpstr>
      <vt:lpstr>Useful Methods and Constants</vt:lpstr>
      <vt:lpstr>Useful Methods</vt:lpstr>
      <vt:lpstr>Converting from Objects to Strings</vt:lpstr>
      <vt:lpstr>The format Method</vt:lpstr>
      <vt:lpstr>format Specifiers</vt:lpstr>
      <vt:lpstr>Formatting Strings with %</vt:lpstr>
      <vt:lpstr>Formatting Sequences</vt:lpstr>
      <vt:lpstr>String Interpolation</vt:lpstr>
      <vt:lpstr>Bytes</vt:lpstr>
      <vt:lpstr>Bytes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6143</dc:title>
  <dc:creator>Jim</dc:creator>
  <cp:lastModifiedBy>Jim Cooper</cp:lastModifiedBy>
  <cp:revision>388</cp:revision>
  <dcterms:created xsi:type="dcterms:W3CDTF">2010-01-05T18:25:55Z</dcterms:created>
  <dcterms:modified xsi:type="dcterms:W3CDTF">2025-09-02T17:22:30Z</dcterms:modified>
</cp:coreProperties>
</file>