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cx="9144000" cy="6858000" type="screen4x3"/>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89"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7832" y="1895301"/>
            <a:ext cx="7477518" cy="1789774"/>
          </a:xfrm>
        </p:spPr>
        <p:txBody>
          <a:bodyPr wrap="none" anchor="b">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3" name="Subtitle 2"/>
          <p:cNvSpPr>
            <a:spLocks noGrp="1"/>
          </p:cNvSpPr>
          <p:nvPr>
            <p:ph type="subTitle" idx="1" hasCustomPrompt="1"/>
          </p:nvPr>
        </p:nvSpPr>
        <p:spPr>
          <a:xfrm>
            <a:off x="1037832" y="3694377"/>
            <a:ext cx="7477518" cy="852688"/>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95950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bullets and righ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494054"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494051" y="1475651"/>
            <a:ext cx="4708570" cy="426299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5706459" y="1033111"/>
            <a:ext cx="2943489" cy="5120641"/>
          </a:xfrm>
        </p:spPr>
        <p:txBody>
          <a:bodyPr/>
          <a:lstStyle/>
          <a:p>
            <a:r>
              <a:rPr lang="en-US"/>
              <a:t>Click icon to add picture</a:t>
            </a:r>
          </a:p>
        </p:txBody>
      </p:sp>
    </p:spTree>
    <p:extLst>
      <p:ext uri="{BB962C8B-B14F-4D97-AF65-F5344CB8AC3E}">
        <p14:creationId xmlns:p14="http://schemas.microsoft.com/office/powerpoint/2010/main" val="101543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ullets and left imag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3941381"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3941379" y="1475651"/>
            <a:ext cx="4708570" cy="462875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427836" y="895797"/>
            <a:ext cx="2986976" cy="5423024"/>
          </a:xfrm>
        </p:spPr>
        <p:txBody>
          <a:bodyPr/>
          <a:lstStyle/>
          <a:p>
            <a:r>
              <a:rPr lang="en-US"/>
              <a:t>Click icon to add picture</a:t>
            </a:r>
          </a:p>
        </p:txBody>
      </p:sp>
    </p:spTree>
    <p:extLst>
      <p:ext uri="{BB962C8B-B14F-4D97-AF65-F5344CB8AC3E}">
        <p14:creationId xmlns:p14="http://schemas.microsoft.com/office/powerpoint/2010/main" val="368059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2-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Picture Placeholder 7">
            <a:extLst>
              <a:ext uri="{FF2B5EF4-FFF2-40B4-BE49-F238E27FC236}">
                <a16:creationId xmlns:a16="http://schemas.microsoft.com/office/drawing/2014/main" id="{824842C3-42B5-9C43-9E2C-66DDA1C83AEB}"/>
              </a:ext>
            </a:extLst>
          </p:cNvPr>
          <p:cNvSpPr>
            <a:spLocks noGrp="1"/>
          </p:cNvSpPr>
          <p:nvPr>
            <p:ph type="pic" sz="quarter" idx="14" hasCustomPrompt="1"/>
          </p:nvPr>
        </p:nvSpPr>
        <p:spPr>
          <a:xfrm>
            <a:off x="4688667" y="1475651"/>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
        <p:nvSpPr>
          <p:cNvPr id="12" name="Picture Placeholder 7">
            <a:extLst>
              <a:ext uri="{FF2B5EF4-FFF2-40B4-BE49-F238E27FC236}">
                <a16:creationId xmlns:a16="http://schemas.microsoft.com/office/drawing/2014/main" id="{A89EA318-93EB-D34A-957B-D0D443FDB6FB}"/>
              </a:ext>
            </a:extLst>
          </p:cNvPr>
          <p:cNvSpPr>
            <a:spLocks noGrp="1"/>
          </p:cNvSpPr>
          <p:nvPr>
            <p:ph type="pic" sz="quarter" idx="15" hasCustomPrompt="1"/>
          </p:nvPr>
        </p:nvSpPr>
        <p:spPr>
          <a:xfrm>
            <a:off x="494052" y="1475650"/>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2150780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images with title and cap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494053" y="5173302"/>
            <a:ext cx="26062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0" name="Picture Placeholder 2"/>
          <p:cNvSpPr>
            <a:spLocks noGrp="1" noChangeAspect="1"/>
          </p:cNvSpPr>
          <p:nvPr>
            <p:ph type="pic" idx="15"/>
          </p:nvPr>
        </p:nvSpPr>
        <p:spPr>
          <a:xfrm>
            <a:off x="494055" y="1653166"/>
            <a:ext cx="2606278"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3" name="Picture Placeholder 2"/>
          <p:cNvSpPr>
            <a:spLocks noGrp="1" noChangeAspect="1"/>
          </p:cNvSpPr>
          <p:nvPr>
            <p:ph type="pic" idx="21"/>
          </p:nvPr>
        </p:nvSpPr>
        <p:spPr>
          <a:xfrm>
            <a:off x="3276604" y="1653166"/>
            <a:ext cx="2597833"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6" name="Picture Placeholder 2"/>
          <p:cNvSpPr>
            <a:spLocks noGrp="1" noChangeAspect="1"/>
          </p:cNvSpPr>
          <p:nvPr>
            <p:ph type="pic" idx="22"/>
          </p:nvPr>
        </p:nvSpPr>
        <p:spPr>
          <a:xfrm>
            <a:off x="6050708" y="1653166"/>
            <a:ext cx="2599241"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17" name="Text Placeholder 2"/>
          <p:cNvSpPr>
            <a:spLocks noGrp="1"/>
          </p:cNvSpPr>
          <p:nvPr>
            <p:ph type="body" idx="23" hasCustomPrompt="1"/>
          </p:nvPr>
        </p:nvSpPr>
        <p:spPr>
          <a:xfrm>
            <a:off x="3290758" y="5173302"/>
            <a:ext cx="2583678" cy="567559"/>
          </a:xfrm>
        </p:spPr>
        <p:txBody>
          <a:bodyPr anchor="b">
            <a:no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8" name="Text Placeholder 2"/>
          <p:cNvSpPr>
            <a:spLocks noGrp="1"/>
          </p:cNvSpPr>
          <p:nvPr>
            <p:ph type="body" idx="25" hasCustomPrompt="1"/>
          </p:nvPr>
        </p:nvSpPr>
        <p:spPr>
          <a:xfrm>
            <a:off x="6064865" y="5162904"/>
            <a:ext cx="25836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14594862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image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629841" y="987427"/>
            <a:ext cx="7886700" cy="4101059"/>
          </a:xfrm>
        </p:spPr>
        <p:txBody>
          <a:bodyPr anchor="t">
            <a:normAutofit/>
          </a:bodyPr>
          <a:lstStyle>
            <a:lvl1pPr marL="0" indent="0">
              <a:buNone/>
              <a:defRPr sz="1400" baseline="0">
                <a:solidFill>
                  <a:schemeClr val="tx1">
                    <a:lumMod val="85000"/>
                  </a:schemeClr>
                </a:solidFill>
              </a:defRPr>
            </a:lvl1pPr>
            <a:lvl2pPr marL="380992" indent="0">
              <a:buNone/>
              <a:defRPr sz="2333"/>
            </a:lvl2pPr>
            <a:lvl3pPr marL="761985" indent="0">
              <a:buNone/>
              <a:defRPr sz="2000"/>
            </a:lvl3pPr>
            <a:lvl4pPr marL="1142977" indent="0">
              <a:buNone/>
              <a:defRPr sz="1667"/>
            </a:lvl4pPr>
            <a:lvl5pPr marL="1523970" indent="0">
              <a:buNone/>
              <a:defRPr sz="1667"/>
            </a:lvl5pPr>
            <a:lvl6pPr marL="1904962" indent="0">
              <a:buNone/>
              <a:defRPr sz="1667"/>
            </a:lvl6pPr>
            <a:lvl7pPr marL="2285954" indent="0">
              <a:buNone/>
              <a:defRPr sz="1667"/>
            </a:lvl7pPr>
            <a:lvl8pPr marL="2666947" indent="0">
              <a:buNone/>
              <a:defRPr sz="1667"/>
            </a:lvl8pPr>
            <a:lvl9pPr marL="3047940" indent="0">
              <a:buNone/>
              <a:defRPr sz="1667"/>
            </a:lvl9pPr>
          </a:lstStyle>
          <a:p>
            <a:r>
              <a:rPr lang="en-US" dirty="0"/>
              <a:t>Click icon to add picture – remember to add alt tag(s)</a:t>
            </a:r>
          </a:p>
        </p:txBody>
      </p:sp>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912494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120015" y="491492"/>
            <a:ext cx="8903970" cy="6167864"/>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4176463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pictur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0" y="279309"/>
            <a:ext cx="9144000" cy="6857999"/>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29194147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Media Placeholder 7">
            <a:extLst>
              <a:ext uri="{FF2B5EF4-FFF2-40B4-BE49-F238E27FC236}">
                <a16:creationId xmlns:a16="http://schemas.microsoft.com/office/drawing/2014/main" id="{15E10ABA-6733-4542-AEE4-B1A0C2E01AA1}"/>
              </a:ext>
            </a:extLst>
          </p:cNvPr>
          <p:cNvSpPr>
            <a:spLocks noGrp="1"/>
          </p:cNvSpPr>
          <p:nvPr>
            <p:ph type="media" sz="quarter" idx="13"/>
          </p:nvPr>
        </p:nvSpPr>
        <p:spPr>
          <a:xfrm>
            <a:off x="630239" y="988696"/>
            <a:ext cx="7885115" cy="4109084"/>
          </a:xfrm>
        </p:spPr>
        <p:txBody>
          <a:bodyPr/>
          <a:lstStyle/>
          <a:p>
            <a:r>
              <a:rPr lang="en-US"/>
              <a:t>Click icon to add media</a:t>
            </a:r>
          </a:p>
        </p:txBody>
      </p:sp>
    </p:spTree>
    <p:extLst>
      <p:ext uri="{BB962C8B-B14F-4D97-AF65-F5344CB8AC3E}">
        <p14:creationId xmlns:p14="http://schemas.microsoft.com/office/powerpoint/2010/main" val="2615871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screen video">
    <p:bg>
      <p:bgPr>
        <a:solidFill>
          <a:schemeClr val="tx1"/>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1EB3D43-4BB5-A644-A0D1-F886600C067D}"/>
              </a:ext>
            </a:extLst>
          </p:cNvPr>
          <p:cNvSpPr>
            <a:spLocks noGrp="1"/>
          </p:cNvSpPr>
          <p:nvPr>
            <p:ph type="media" sz="quarter" idx="10"/>
          </p:nvPr>
        </p:nvSpPr>
        <p:spPr>
          <a:xfrm>
            <a:off x="0" y="0"/>
            <a:ext cx="9144000" cy="6858000"/>
          </a:xfrm>
        </p:spPr>
        <p:txBody>
          <a:bodyPr/>
          <a:lstStyle/>
          <a:p>
            <a:r>
              <a:rPr lang="en-US"/>
              <a:t>Click icon to add media</a:t>
            </a:r>
          </a:p>
        </p:txBody>
      </p:sp>
    </p:spTree>
    <p:extLst>
      <p:ext uri="{BB962C8B-B14F-4D97-AF65-F5344CB8AC3E}">
        <p14:creationId xmlns:p14="http://schemas.microsoft.com/office/powerpoint/2010/main" val="38255658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2"/>
            <a:ext cx="6977064" cy="4692448"/>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5157092"/>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4" y="98862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452255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3150283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802466" y="1765738"/>
            <a:ext cx="7539071" cy="1708022"/>
          </a:xfrm>
        </p:spPr>
        <p:txBody>
          <a:bodyPr wrap="none" anchor="t">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8" name="Subtitle 2"/>
          <p:cNvSpPr>
            <a:spLocks noGrp="1"/>
          </p:cNvSpPr>
          <p:nvPr>
            <p:ph type="subTitle" idx="1" hasCustomPrompt="1"/>
          </p:nvPr>
        </p:nvSpPr>
        <p:spPr>
          <a:xfrm>
            <a:off x="802466" y="979920"/>
            <a:ext cx="7539071" cy="784586"/>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11059868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1"/>
            <a:ext cx="6977064" cy="2992904"/>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3365558"/>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4" name="Text Placeholder 3"/>
          <p:cNvSpPr>
            <a:spLocks noGrp="1"/>
          </p:cNvSpPr>
          <p:nvPr>
            <p:ph type="body" sz="half" idx="2" hasCustomPrompt="1"/>
          </p:nvPr>
        </p:nvSpPr>
        <p:spPr>
          <a:xfrm>
            <a:off x="629844" y="4399983"/>
            <a:ext cx="7884318" cy="1489496"/>
          </a:xfrm>
        </p:spPr>
        <p:txBody>
          <a:bodyPr anchor="ctr">
            <a:noAutofit/>
          </a:bodyPr>
          <a:lstStyle>
            <a:lvl1pPr marL="0" indent="0">
              <a:buNone/>
              <a:defRPr sz="1778" baseline="0"/>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3" y="786827"/>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274320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33244398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42903201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6462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256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41011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81992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5534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Rectangle 4"/>
          <p:cNvSpPr>
            <a:spLocks noGrp="1" noChangeArrowheads="1"/>
          </p:cNvSpPr>
          <p:nvPr>
            <p:ph type="dt" sz="half" idx="10"/>
          </p:nvPr>
        </p:nvSpPr>
        <p:spPr>
          <a:ln/>
        </p:spPr>
        <p:txBody>
          <a:bodyPr/>
          <a:lstStyle>
            <a:lvl1pPr>
              <a:defRPr/>
            </a:lvl1pPr>
          </a:lstStyle>
          <a:p>
            <a:fld id="{C49B2F53-3D81-4CF7-81AE-806EBBEB9C3C}" type="datetimeFigureOut">
              <a:rPr lang="en-US" smtClean="0"/>
              <a:pPr/>
              <a:t>02-Sep-25</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61875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94052" y="4756291"/>
            <a:ext cx="8155896" cy="705994"/>
          </a:xfrm>
        </p:spPr>
        <p:txBody>
          <a:bodyPr anchor="t">
            <a:noAutofit/>
          </a:bodyPr>
          <a:lstStyle>
            <a:lvl1pPr marL="0" indent="0">
              <a:buNone/>
              <a:defRPr sz="1778"/>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sub title</a:t>
            </a:r>
          </a:p>
        </p:txBody>
      </p:sp>
      <p:sp>
        <p:nvSpPr>
          <p:cNvPr id="5" name="Title 4">
            <a:extLst>
              <a:ext uri="{FF2B5EF4-FFF2-40B4-BE49-F238E27FC236}">
                <a16:creationId xmlns:a16="http://schemas.microsoft.com/office/drawing/2014/main" id="{2CAE61BF-3763-0E4A-999B-8924DFBF3661}"/>
              </a:ext>
            </a:extLst>
          </p:cNvPr>
          <p:cNvSpPr>
            <a:spLocks noGrp="1"/>
          </p:cNvSpPr>
          <p:nvPr>
            <p:ph type="title" hasCustomPrompt="1"/>
          </p:nvPr>
        </p:nvSpPr>
        <p:spPr>
          <a:xfrm>
            <a:off x="494052" y="3147144"/>
            <a:ext cx="8155896" cy="1609147"/>
          </a:xfrm>
        </p:spPr>
        <p:txBody>
          <a:bodyPr anchor="b"/>
          <a:lstStyle/>
          <a:p>
            <a:r>
              <a:rPr lang="en-US" dirty="0"/>
              <a:t>Click to edit title</a:t>
            </a:r>
          </a:p>
        </p:txBody>
      </p:sp>
    </p:spTree>
    <p:extLst>
      <p:ext uri="{BB962C8B-B14F-4D97-AF65-F5344CB8AC3E}">
        <p14:creationId xmlns:p14="http://schemas.microsoft.com/office/powerpoint/2010/main" val="362140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F6A6C647-8D61-1F4E-99D1-2AB4ED068F8F}"/>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14" name="Content Placeholder 13">
            <a:extLst>
              <a:ext uri="{FF2B5EF4-FFF2-40B4-BE49-F238E27FC236}">
                <a16:creationId xmlns:a16="http://schemas.microsoft.com/office/drawing/2014/main" id="{001196F0-56A5-0A49-AD87-3B487F495141}"/>
              </a:ext>
            </a:extLst>
          </p:cNvPr>
          <p:cNvSpPr>
            <a:spLocks noGrp="1"/>
          </p:cNvSpPr>
          <p:nvPr>
            <p:ph sz="quarter" idx="13" hasCustomPrompt="1"/>
          </p:nvPr>
        </p:nvSpPr>
        <p:spPr>
          <a:xfrm>
            <a:off x="494349" y="1476377"/>
            <a:ext cx="8155305" cy="4072890"/>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1452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 columns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CE862F-2DE8-F94F-9079-91AF022976F0}"/>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3">
            <a:extLst>
              <a:ext uri="{FF2B5EF4-FFF2-40B4-BE49-F238E27FC236}">
                <a16:creationId xmlns:a16="http://schemas.microsoft.com/office/drawing/2014/main" id="{F482732F-316B-FD4C-A0B3-A1EF01C5451C}"/>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8" name="Title Placeholder 1">
            <a:extLst>
              <a:ext uri="{FF2B5EF4-FFF2-40B4-BE49-F238E27FC236}">
                <a16:creationId xmlns:a16="http://schemas.microsoft.com/office/drawing/2014/main" id="{FBF0C72D-9A4A-2A49-B363-B2C415C80BA7}"/>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Tree>
    <p:extLst>
      <p:ext uri="{BB962C8B-B14F-4D97-AF65-F5344CB8AC3E}">
        <p14:creationId xmlns:p14="http://schemas.microsoft.com/office/powerpoint/2010/main" val="356056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lumns content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Title Placeholder 1">
            <a:extLst>
              <a:ext uri="{FF2B5EF4-FFF2-40B4-BE49-F238E27FC236}">
                <a16:creationId xmlns:a16="http://schemas.microsoft.com/office/drawing/2014/main" id="{CB971B7F-1741-9A4A-B925-11E1F5B352C4}"/>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9" name="Content Placeholder 2">
            <a:extLst>
              <a:ext uri="{FF2B5EF4-FFF2-40B4-BE49-F238E27FC236}">
                <a16:creationId xmlns:a16="http://schemas.microsoft.com/office/drawing/2014/main" id="{F32FC316-43A0-314E-884C-19A6592161FA}"/>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0" name="Content Placeholder 3">
            <a:extLst>
              <a:ext uri="{FF2B5EF4-FFF2-40B4-BE49-F238E27FC236}">
                <a16:creationId xmlns:a16="http://schemas.microsoft.com/office/drawing/2014/main" id="{AB32E208-AE39-D149-A2EC-87102F8C0C21}"/>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763091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text with title and sub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Text Placeholder 2">
            <a:extLst>
              <a:ext uri="{FF2B5EF4-FFF2-40B4-BE49-F238E27FC236}">
                <a16:creationId xmlns:a16="http://schemas.microsoft.com/office/drawing/2014/main" id="{DF5D3C69-508E-E343-82E0-194270BE750D}"/>
              </a:ext>
            </a:extLst>
          </p:cNvPr>
          <p:cNvSpPr>
            <a:spLocks noGrp="1"/>
          </p:cNvSpPr>
          <p:nvPr>
            <p:ph type="body" idx="26" hasCustomPrompt="1"/>
          </p:nvPr>
        </p:nvSpPr>
        <p:spPr>
          <a:xfrm>
            <a:off x="494053" y="1642768"/>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0" name="Text Placeholder 2">
            <a:extLst>
              <a:ext uri="{FF2B5EF4-FFF2-40B4-BE49-F238E27FC236}">
                <a16:creationId xmlns:a16="http://schemas.microsoft.com/office/drawing/2014/main" id="{9B9A5ACD-B447-8F44-9065-AD7D1222E29D}"/>
              </a:ext>
            </a:extLst>
          </p:cNvPr>
          <p:cNvSpPr>
            <a:spLocks noGrp="1"/>
          </p:cNvSpPr>
          <p:nvPr>
            <p:ph type="body" idx="27" hasCustomPrompt="1"/>
          </p:nvPr>
        </p:nvSpPr>
        <p:spPr>
          <a:xfrm>
            <a:off x="326816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1" name="Text Placeholder 2">
            <a:extLst>
              <a:ext uri="{FF2B5EF4-FFF2-40B4-BE49-F238E27FC236}">
                <a16:creationId xmlns:a16="http://schemas.microsoft.com/office/drawing/2014/main" id="{E35FDE71-5828-1A47-B218-9FF0C40675E7}"/>
              </a:ext>
            </a:extLst>
          </p:cNvPr>
          <p:cNvSpPr>
            <a:spLocks noGrp="1"/>
          </p:cNvSpPr>
          <p:nvPr>
            <p:ph type="body" idx="28" hasCustomPrompt="1"/>
          </p:nvPr>
        </p:nvSpPr>
        <p:spPr>
          <a:xfrm>
            <a:off x="604719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2220727"/>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80088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text with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1475653"/>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34110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 text, small title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E732-3AEB-2446-A6FA-5AFFBB873A20}"/>
              </a:ext>
            </a:extLst>
          </p:cNvPr>
          <p:cNvSpPr>
            <a:spLocks noGrp="1"/>
          </p:cNvSpPr>
          <p:nvPr>
            <p:ph type="title" hasCustomPrompt="1"/>
          </p:nvPr>
        </p:nvSpPr>
        <p:spPr>
          <a:xfrm>
            <a:off x="334611" y="732519"/>
            <a:ext cx="8564210" cy="599516"/>
          </a:xfrm>
        </p:spPr>
        <p:txBody>
          <a:bodyPr/>
          <a:lstStyle>
            <a:lvl1pPr>
              <a:defRPr sz="2400"/>
            </a:lvl1pPr>
          </a:lstStyle>
          <a:p>
            <a:r>
              <a:rPr lang="en-US" dirty="0"/>
              <a:t>Click to edit title</a:t>
            </a:r>
          </a:p>
        </p:txBody>
      </p:sp>
      <p:sp>
        <p:nvSpPr>
          <p:cNvPr id="3" name="Content Placeholder 2">
            <a:extLst>
              <a:ext uri="{FF2B5EF4-FFF2-40B4-BE49-F238E27FC236}">
                <a16:creationId xmlns:a16="http://schemas.microsoft.com/office/drawing/2014/main" id="{4453B807-26A2-0B44-917E-DCCFEF7EB298}"/>
              </a:ext>
            </a:extLst>
          </p:cNvPr>
          <p:cNvSpPr>
            <a:spLocks noGrp="1"/>
          </p:cNvSpPr>
          <p:nvPr>
            <p:ph sz="half" idx="1" hasCustomPrompt="1"/>
          </p:nvPr>
        </p:nvSpPr>
        <p:spPr>
          <a:xfrm>
            <a:off x="334612" y="1368208"/>
            <a:ext cx="8564209" cy="4370442"/>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E616611C-9122-E049-912F-ABF2154EE879}"/>
              </a:ext>
            </a:extLst>
          </p:cNvPr>
          <p:cNvSpPr>
            <a:spLocks noGrp="1"/>
          </p:cNvSpPr>
          <p:nvPr>
            <p:ph type="dt" sz="half" idx="10"/>
          </p:nvPr>
        </p:nvSpPr>
        <p:spPr/>
        <p:txBody>
          <a:bodyPr/>
          <a:lstStyle/>
          <a:p>
            <a:fld id="{C49B2F53-3D81-4CF7-81AE-806EBBEB9C3C}" type="datetimeFigureOut">
              <a:rPr lang="en-US" smtClean="0"/>
              <a:pPr/>
              <a:t>02-Sep-25</a:t>
            </a:fld>
            <a:endParaRPr lang="en-CA"/>
          </a:p>
        </p:txBody>
      </p:sp>
      <p:sp>
        <p:nvSpPr>
          <p:cNvPr id="5" name="Footer Placeholder 4">
            <a:extLst>
              <a:ext uri="{FF2B5EF4-FFF2-40B4-BE49-F238E27FC236}">
                <a16:creationId xmlns:a16="http://schemas.microsoft.com/office/drawing/2014/main" id="{3A1A17CA-2218-B242-BA20-69CBB4C51E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D4A38B-A490-B042-9C4F-4C94FD393F54}"/>
              </a:ext>
            </a:extLst>
          </p:cNvPr>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366369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053" y="365125"/>
            <a:ext cx="8155896" cy="111052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4053" y="1475653"/>
            <a:ext cx="8155896" cy="43134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88535" y="6097825"/>
            <a:ext cx="1190065" cy="331991"/>
          </a:xfrm>
          <a:prstGeom prst="rect">
            <a:avLst/>
          </a:prstGeom>
        </p:spPr>
        <p:txBody>
          <a:bodyPr vert="horz" lIns="91440" tIns="45720" rIns="91440" bIns="45720" rtlCol="0" anchor="ctr"/>
          <a:lstStyle>
            <a:lvl1pPr algn="l">
              <a:defRPr sz="1000">
                <a:solidFill>
                  <a:schemeClr val="tx1">
                    <a:lumMod val="85000"/>
                  </a:schemeClr>
                </a:solidFill>
              </a:defRPr>
            </a:lvl1pPr>
          </a:lstStyle>
          <a:p>
            <a:fld id="{C49B2F53-3D81-4CF7-81AE-806EBBEB9C3C}" type="datetimeFigureOut">
              <a:rPr lang="en-US" smtClean="0"/>
              <a:pPr/>
              <a:t>02-Sep-25</a:t>
            </a:fld>
            <a:endParaRPr lang="en-CA"/>
          </a:p>
        </p:txBody>
      </p:sp>
      <p:sp>
        <p:nvSpPr>
          <p:cNvPr id="5" name="Footer Placeholder 4"/>
          <p:cNvSpPr>
            <a:spLocks noGrp="1"/>
          </p:cNvSpPr>
          <p:nvPr>
            <p:ph type="ftr" sz="quarter" idx="3"/>
          </p:nvPr>
        </p:nvSpPr>
        <p:spPr>
          <a:xfrm>
            <a:off x="4713196" y="6093719"/>
            <a:ext cx="3086100" cy="336096"/>
          </a:xfrm>
          <a:prstGeom prst="rect">
            <a:avLst/>
          </a:prstGeom>
        </p:spPr>
        <p:txBody>
          <a:bodyPr vert="horz" lIns="91440" tIns="45720" rIns="91440" bIns="45720" rtlCol="0" anchor="ctr"/>
          <a:lstStyle>
            <a:lvl1pPr algn="ctr">
              <a:defRPr sz="1000">
                <a:solidFill>
                  <a:schemeClr val="tx1">
                    <a:lumMod val="85000"/>
                  </a:schemeClr>
                </a:solidFill>
              </a:defRPr>
            </a:lvl1pPr>
          </a:lstStyle>
          <a:p>
            <a:endParaRPr lang="en-CA"/>
          </a:p>
        </p:txBody>
      </p:sp>
      <p:sp>
        <p:nvSpPr>
          <p:cNvPr id="6" name="Slide Number Placeholder 5"/>
          <p:cNvSpPr>
            <a:spLocks noGrp="1"/>
          </p:cNvSpPr>
          <p:nvPr>
            <p:ph type="sldNum" sz="quarter" idx="4"/>
          </p:nvPr>
        </p:nvSpPr>
        <p:spPr>
          <a:xfrm>
            <a:off x="7933893" y="6097825"/>
            <a:ext cx="716056" cy="331991"/>
          </a:xfrm>
          <a:prstGeom prst="rect">
            <a:avLst/>
          </a:prstGeom>
        </p:spPr>
        <p:txBody>
          <a:bodyPr vert="horz" lIns="91440" tIns="45720" rIns="91440" bIns="45720" rtlCol="0" anchor="ctr"/>
          <a:lstStyle>
            <a:lvl1pPr algn="r">
              <a:defRPr sz="1000">
                <a:solidFill>
                  <a:schemeClr val="tx1">
                    <a:lumMod val="85000"/>
                  </a:schemeClr>
                </a:solidFill>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712036556"/>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xStyles>
    <p:titleStyle>
      <a:lvl1pPr algn="l" defTabSz="761985" rtl="0" eaLnBrk="1" latinLnBrk="0" hangingPunct="1">
        <a:lnSpc>
          <a:spcPct val="100000"/>
        </a:lnSpc>
        <a:spcBef>
          <a:spcPct val="0"/>
        </a:spcBef>
        <a:buNone/>
        <a:defRPr sz="3200" b="0" i="0" kern="1200">
          <a:solidFill>
            <a:schemeClr val="bg1"/>
          </a:solidFill>
          <a:latin typeface="Montserrat Medium" pitchFamily="2" charset="77"/>
          <a:ea typeface="+mj-ea"/>
          <a:cs typeface="Montserrat Medium" pitchFamily="2" charset="77"/>
        </a:defRPr>
      </a:lvl1pPr>
    </p:titleStyle>
    <p:bodyStyle>
      <a:lvl1pPr marL="0" indent="0" algn="l" defTabSz="761985" rtl="0" eaLnBrk="1" latinLnBrk="0" hangingPunct="1">
        <a:lnSpc>
          <a:spcPct val="100000"/>
        </a:lnSpc>
        <a:spcBef>
          <a:spcPts val="600"/>
        </a:spcBef>
        <a:spcAft>
          <a:spcPts val="600"/>
        </a:spcAft>
        <a:buFont typeface="Arial" panose="020B0604020202020204" pitchFamily="34" charset="0"/>
        <a:buNone/>
        <a:defRPr sz="2800" b="0" i="0" kern="1200">
          <a:solidFill>
            <a:srgbClr val="646469"/>
          </a:solidFill>
          <a:latin typeface="Montserrat Medium" pitchFamily="2" charset="77"/>
          <a:ea typeface="+mn-ea"/>
          <a:cs typeface="Montserrat Medium" pitchFamily="2" charset="77"/>
        </a:defRPr>
      </a:lvl1pPr>
      <a:lvl2pPr marL="571489" indent="-36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400" b="0" i="0" kern="1200">
          <a:solidFill>
            <a:srgbClr val="646469"/>
          </a:solidFill>
          <a:latin typeface="Montserrat Medium" pitchFamily="2" charset="77"/>
          <a:ea typeface="+mn-ea"/>
          <a:cs typeface="Montserrat Medium" pitchFamily="2" charset="77"/>
        </a:defRPr>
      </a:lvl2pPr>
      <a:lvl3pPr marL="952480" indent="-27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000" b="0" i="0" kern="1200">
          <a:solidFill>
            <a:srgbClr val="646469"/>
          </a:solidFill>
          <a:latin typeface="Montserrat Medium" pitchFamily="2" charset="77"/>
          <a:ea typeface="+mn-ea"/>
          <a:cs typeface="Montserrat Medium" pitchFamily="2" charset="77"/>
        </a:defRPr>
      </a:lvl3pPr>
      <a:lvl4pPr marL="1333473" indent="-234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800" b="0" i="0" kern="1200">
          <a:solidFill>
            <a:srgbClr val="646469"/>
          </a:solidFill>
          <a:latin typeface="Montserrat Medium" pitchFamily="2" charset="77"/>
          <a:ea typeface="+mn-ea"/>
          <a:cs typeface="Montserrat Medium" pitchFamily="2" charset="77"/>
        </a:defRPr>
      </a:lvl4pPr>
      <a:lvl5pPr marL="1714466" indent="-190496"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600" b="0" i="0" kern="1200">
          <a:solidFill>
            <a:srgbClr val="646469"/>
          </a:solidFill>
          <a:latin typeface="Montserrat Medium" pitchFamily="2" charset="77"/>
          <a:ea typeface="+mn-ea"/>
          <a:cs typeface="Montserrat Medium" pitchFamily="2" charset="77"/>
        </a:defRPr>
      </a:lvl5pPr>
      <a:lvl6pPr marL="2095458"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51"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443"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435"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85" rtl="0" eaLnBrk="1" latinLnBrk="0" hangingPunct="1">
        <a:defRPr sz="1500" kern="1200">
          <a:solidFill>
            <a:schemeClr val="tx1"/>
          </a:solidFill>
          <a:latin typeface="+mn-lt"/>
          <a:ea typeface="+mn-ea"/>
          <a:cs typeface="+mn-cs"/>
        </a:defRPr>
      </a:lvl1pPr>
      <a:lvl2pPr marL="380992" algn="l" defTabSz="761985" rtl="0" eaLnBrk="1" latinLnBrk="0" hangingPunct="1">
        <a:defRPr sz="1500" kern="1200">
          <a:solidFill>
            <a:schemeClr val="tx1"/>
          </a:solidFill>
          <a:latin typeface="+mn-lt"/>
          <a:ea typeface="+mn-ea"/>
          <a:cs typeface="+mn-cs"/>
        </a:defRPr>
      </a:lvl2pPr>
      <a:lvl3pPr marL="761985" algn="l" defTabSz="761985" rtl="0" eaLnBrk="1" latinLnBrk="0" hangingPunct="1">
        <a:defRPr sz="1500" kern="1200">
          <a:solidFill>
            <a:schemeClr val="tx1"/>
          </a:solidFill>
          <a:latin typeface="+mn-lt"/>
          <a:ea typeface="+mn-ea"/>
          <a:cs typeface="+mn-cs"/>
        </a:defRPr>
      </a:lvl3pPr>
      <a:lvl4pPr marL="1142977" algn="l" defTabSz="761985" rtl="0" eaLnBrk="1" latinLnBrk="0" hangingPunct="1">
        <a:defRPr sz="1500" kern="1200">
          <a:solidFill>
            <a:schemeClr val="tx1"/>
          </a:solidFill>
          <a:latin typeface="+mn-lt"/>
          <a:ea typeface="+mn-ea"/>
          <a:cs typeface="+mn-cs"/>
        </a:defRPr>
      </a:lvl4pPr>
      <a:lvl5pPr marL="1523970" algn="l" defTabSz="761985" rtl="0" eaLnBrk="1" latinLnBrk="0" hangingPunct="1">
        <a:defRPr sz="1500" kern="1200">
          <a:solidFill>
            <a:schemeClr val="tx1"/>
          </a:solidFill>
          <a:latin typeface="+mn-lt"/>
          <a:ea typeface="+mn-ea"/>
          <a:cs typeface="+mn-cs"/>
        </a:defRPr>
      </a:lvl5pPr>
      <a:lvl6pPr marL="1904962" algn="l" defTabSz="761985" rtl="0" eaLnBrk="1" latinLnBrk="0" hangingPunct="1">
        <a:defRPr sz="1500" kern="1200">
          <a:solidFill>
            <a:schemeClr val="tx1"/>
          </a:solidFill>
          <a:latin typeface="+mn-lt"/>
          <a:ea typeface="+mn-ea"/>
          <a:cs typeface="+mn-cs"/>
        </a:defRPr>
      </a:lvl6pPr>
      <a:lvl7pPr marL="2285954" algn="l" defTabSz="761985" rtl="0" eaLnBrk="1" latinLnBrk="0" hangingPunct="1">
        <a:defRPr sz="1500" kern="1200">
          <a:solidFill>
            <a:schemeClr val="tx1"/>
          </a:solidFill>
          <a:latin typeface="+mn-lt"/>
          <a:ea typeface="+mn-ea"/>
          <a:cs typeface="+mn-cs"/>
        </a:defRPr>
      </a:lvl7pPr>
      <a:lvl8pPr marL="2666947" algn="l" defTabSz="761985" rtl="0" eaLnBrk="1" latinLnBrk="0" hangingPunct="1">
        <a:defRPr sz="1500" kern="1200">
          <a:solidFill>
            <a:schemeClr val="tx1"/>
          </a:solidFill>
          <a:latin typeface="+mn-lt"/>
          <a:ea typeface="+mn-ea"/>
          <a:cs typeface="+mn-cs"/>
        </a:defRPr>
      </a:lvl8pPr>
      <a:lvl9pPr marL="3047940" algn="l" defTabSz="761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INFO-3142</a:t>
            </a:r>
            <a:endParaRPr lang="en-CA" dirty="0"/>
          </a:p>
        </p:txBody>
      </p:sp>
      <p:sp>
        <p:nvSpPr>
          <p:cNvPr id="5" name="Subtitle 4">
            <a:extLst>
              <a:ext uri="{FF2B5EF4-FFF2-40B4-BE49-F238E27FC236}">
                <a16:creationId xmlns:a16="http://schemas.microsoft.com/office/drawing/2014/main" id="{A50D7D29-835A-44AD-68D5-A86FF44570EB}"/>
              </a:ext>
            </a:extLst>
          </p:cNvPr>
          <p:cNvSpPr>
            <a:spLocks noGrp="1"/>
          </p:cNvSpPr>
          <p:nvPr>
            <p:ph type="subTitle" idx="1"/>
          </p:nvPr>
        </p:nvSpPr>
        <p:spPr/>
        <p:txBody>
          <a:bodyPr>
            <a:normAutofit/>
          </a:bodyPr>
          <a:lstStyle/>
          <a:p>
            <a:r>
              <a:rPr lang="en-US" sz="2400"/>
              <a:t>Dictionaries</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Dictionary Operations</a:t>
            </a:r>
          </a:p>
        </p:txBody>
      </p:sp>
      <p:pic>
        <p:nvPicPr>
          <p:cNvPr id="7" name="Picture 6">
            <a:extLst>
              <a:ext uri="{FF2B5EF4-FFF2-40B4-BE49-F238E27FC236}">
                <a16:creationId xmlns:a16="http://schemas.microsoft.com/office/drawing/2014/main" id="{81EC0D7C-580F-CBF0-4E16-3519F6E7DBA2}"/>
              </a:ext>
            </a:extLst>
          </p:cNvPr>
          <p:cNvPicPr>
            <a:picLocks noChangeAspect="1"/>
          </p:cNvPicPr>
          <p:nvPr/>
        </p:nvPicPr>
        <p:blipFill>
          <a:blip r:embed="rId2"/>
          <a:stretch>
            <a:fillRect/>
          </a:stretch>
        </p:blipFill>
        <p:spPr>
          <a:xfrm>
            <a:off x="1114399" y="1493911"/>
            <a:ext cx="6915201" cy="4457733"/>
          </a:xfrm>
          <a:prstGeom prst="rect">
            <a:avLst/>
          </a:prstGeom>
        </p:spPr>
      </p:pic>
    </p:spTree>
    <p:extLst>
      <p:ext uri="{BB962C8B-B14F-4D97-AF65-F5344CB8AC3E}">
        <p14:creationId xmlns:p14="http://schemas.microsoft.com/office/powerpoint/2010/main" val="208144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Word Counting</a:t>
            </a:r>
          </a:p>
        </p:txBody>
      </p:sp>
      <p:sp>
        <p:nvSpPr>
          <p:cNvPr id="3" name="Content Placeholder 2"/>
          <p:cNvSpPr>
            <a:spLocks noGrp="1"/>
          </p:cNvSpPr>
          <p:nvPr>
            <p:ph idx="1"/>
          </p:nvPr>
        </p:nvSpPr>
        <p:spPr/>
        <p:txBody>
          <a:bodyPr>
            <a:noAutofit/>
          </a:bodyPr>
          <a:lstStyle/>
          <a:p>
            <a:pPr marL="0" indent="0">
              <a:buNone/>
            </a:pPr>
            <a:r>
              <a:rPr lang="en-US" sz="1200" dirty="0" err="1">
                <a:latin typeface="Cascadia Mono" panose="020B0609020000020004" pitchFamily="49" charset="0"/>
              </a:rPr>
              <a:t>sample_string</a:t>
            </a:r>
            <a:r>
              <a:rPr lang="en-US" sz="1200" dirty="0">
                <a:latin typeface="Cascadia Mono" panose="020B0609020000020004" pitchFamily="49" charset="0"/>
              </a:rPr>
              <a:t> = "To be or not to be"</a:t>
            </a:r>
          </a:p>
          <a:p>
            <a:pPr marL="0" indent="0">
              <a:buNone/>
            </a:pPr>
            <a:r>
              <a:rPr lang="en-US" sz="1200" dirty="0">
                <a:latin typeface="Cascadia Mono" panose="020B0609020000020004" pitchFamily="49" charset="0"/>
              </a:rPr>
              <a:t>occurrences = {}</a:t>
            </a:r>
          </a:p>
          <a:p>
            <a:pPr marL="0" indent="0">
              <a:buNone/>
            </a:pPr>
            <a:r>
              <a:rPr lang="en-US" sz="1200" dirty="0">
                <a:latin typeface="Cascadia Mono" panose="020B0609020000020004" pitchFamily="49" charset="0"/>
              </a:rPr>
              <a:t>for word in </a:t>
            </a:r>
            <a:r>
              <a:rPr lang="en-US" sz="1200" dirty="0" err="1">
                <a:latin typeface="Cascadia Mono" panose="020B0609020000020004" pitchFamily="49" charset="0"/>
              </a:rPr>
              <a:t>sample_string.split</a:t>
            </a:r>
            <a:r>
              <a:rPr lang="en-US" sz="1200" dirty="0">
                <a:latin typeface="Cascadia Mono" panose="020B0609020000020004" pitchFamily="49" charset="0"/>
              </a:rPr>
              <a:t>():</a:t>
            </a:r>
          </a:p>
          <a:p>
            <a:pPr marL="0" indent="0">
              <a:buNone/>
            </a:pPr>
            <a:r>
              <a:rPr lang="en-US" sz="1200" dirty="0">
                <a:latin typeface="Cascadia Mono" panose="020B0609020000020004" pitchFamily="49" charset="0"/>
              </a:rPr>
              <a:t>    occurrences[word] = </a:t>
            </a:r>
            <a:r>
              <a:rPr lang="en-US" sz="1200" dirty="0" err="1">
                <a:latin typeface="Cascadia Mono" panose="020B0609020000020004" pitchFamily="49" charset="0"/>
              </a:rPr>
              <a:t>occurrences.get</a:t>
            </a:r>
            <a:r>
              <a:rPr lang="en-US" sz="1200" dirty="0">
                <a:latin typeface="Cascadia Mono" panose="020B0609020000020004" pitchFamily="49" charset="0"/>
              </a:rPr>
              <a:t>(word, 0) + 1</a:t>
            </a:r>
          </a:p>
          <a:p>
            <a:pPr marL="0" indent="0">
              <a:buNone/>
            </a:pPr>
            <a:endParaRPr lang="en-US" sz="1200" dirty="0">
              <a:latin typeface="Cascadia Mono" panose="020B0609020000020004" pitchFamily="49" charset="0"/>
            </a:endParaRPr>
          </a:p>
          <a:p>
            <a:pPr marL="0" indent="0">
              <a:buNone/>
            </a:pPr>
            <a:r>
              <a:rPr lang="en-US" sz="1200" dirty="0">
                <a:latin typeface="Cascadia Mono" panose="020B0609020000020004" pitchFamily="49" charset="0"/>
              </a:rPr>
              <a:t>for word in occurrences:</a:t>
            </a:r>
          </a:p>
          <a:p>
            <a:pPr marL="0" indent="0">
              <a:buNone/>
            </a:pPr>
            <a:r>
              <a:rPr lang="en-US" sz="1200" dirty="0">
                <a:latin typeface="Cascadia Mono" panose="020B0609020000020004" pitchFamily="49" charset="0"/>
              </a:rPr>
              <a:t>    print("The word", word, "occurs", occurrences[word], "times in the string")</a:t>
            </a:r>
          </a:p>
          <a:p>
            <a:pPr marL="0" indent="0">
              <a:buNone/>
            </a:pPr>
            <a:endParaRPr lang="en-US" sz="1200" dirty="0">
              <a:latin typeface="Cascadia Mono" panose="020B0609020000020004" pitchFamily="49" charset="0"/>
            </a:endParaRPr>
          </a:p>
          <a:p>
            <a:pPr marL="0" indent="0">
              <a:buNone/>
            </a:pPr>
            <a:r>
              <a:rPr lang="en-US" sz="1200" dirty="0">
                <a:latin typeface="Cascadia Mono" panose="020B0609020000020004" pitchFamily="49" charset="0"/>
              </a:rPr>
              <a:t>#The word To occurs 1 times in the string</a:t>
            </a:r>
          </a:p>
          <a:p>
            <a:pPr marL="0" indent="0">
              <a:buNone/>
            </a:pPr>
            <a:r>
              <a:rPr lang="en-US" sz="1200" dirty="0">
                <a:latin typeface="Cascadia Mono" panose="020B0609020000020004" pitchFamily="49" charset="0"/>
              </a:rPr>
              <a:t>#The word be occurs 2 times in the string</a:t>
            </a:r>
          </a:p>
          <a:p>
            <a:pPr marL="0" indent="0">
              <a:buNone/>
            </a:pPr>
            <a:r>
              <a:rPr lang="en-US" sz="1200" dirty="0">
                <a:latin typeface="Cascadia Mono" panose="020B0609020000020004" pitchFamily="49" charset="0"/>
              </a:rPr>
              <a:t>#The word or occurs 1 times in the string</a:t>
            </a:r>
          </a:p>
          <a:p>
            <a:pPr marL="0" indent="0">
              <a:buNone/>
            </a:pPr>
            <a:r>
              <a:rPr lang="en-US" sz="1200" dirty="0">
                <a:latin typeface="Cascadia Mono" panose="020B0609020000020004" pitchFamily="49" charset="0"/>
              </a:rPr>
              <a:t>#The word not occurs 1 times in the string</a:t>
            </a:r>
          </a:p>
          <a:p>
            <a:pPr marL="0" indent="0">
              <a:buNone/>
            </a:pPr>
            <a:r>
              <a:rPr lang="en-US" sz="1200" dirty="0">
                <a:latin typeface="Cascadia Mono" panose="020B0609020000020004" pitchFamily="49" charset="0"/>
              </a:rPr>
              <a:t>#The word to occurs 1 times in the string</a:t>
            </a:r>
          </a:p>
        </p:txBody>
      </p:sp>
    </p:spTree>
    <p:extLst>
      <p:ext uri="{BB962C8B-B14F-4D97-AF65-F5344CB8AC3E}">
        <p14:creationId xmlns:p14="http://schemas.microsoft.com/office/powerpoint/2010/main" val="32889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can be used as a Key</a:t>
            </a:r>
          </a:p>
        </p:txBody>
      </p:sp>
      <p:sp>
        <p:nvSpPr>
          <p:cNvPr id="3" name="Content Placeholder 2"/>
          <p:cNvSpPr>
            <a:spLocks noGrp="1"/>
          </p:cNvSpPr>
          <p:nvPr>
            <p:ph idx="1"/>
          </p:nvPr>
        </p:nvSpPr>
        <p:spPr/>
        <p:txBody>
          <a:bodyPr>
            <a:noAutofit/>
          </a:bodyPr>
          <a:lstStyle/>
          <a:p>
            <a:r>
              <a:rPr lang="en-US" sz="2000" b="0" i="0" dirty="0">
                <a:solidFill>
                  <a:srgbClr val="262626"/>
                </a:solidFill>
                <a:effectLst/>
                <a:latin typeface="Arial" panose="020B0604020202020204" pitchFamily="34" charset="0"/>
                <a:cs typeface="Arial" panose="020B0604020202020204" pitchFamily="34" charset="0"/>
              </a:rPr>
              <a:t>Python permits more than just strings to be used as keys</a:t>
            </a:r>
          </a:p>
          <a:p>
            <a:r>
              <a:rPr lang="en-US" sz="2000" b="0" i="0" dirty="0">
                <a:solidFill>
                  <a:srgbClr val="262626"/>
                </a:solidFill>
                <a:effectLst/>
                <a:latin typeface="Arial" panose="020B0604020202020204" pitchFamily="34" charset="0"/>
                <a:cs typeface="Arial" panose="020B0604020202020204" pitchFamily="34" charset="0"/>
              </a:rPr>
              <a:t>Any Python object that is immutable and </a:t>
            </a:r>
            <a:r>
              <a:rPr lang="en-US" sz="2000" b="0" i="0" dirty="0" err="1">
                <a:solidFill>
                  <a:srgbClr val="262626"/>
                </a:solidFill>
                <a:effectLst/>
                <a:latin typeface="Arial" panose="020B0604020202020204" pitchFamily="34" charset="0"/>
                <a:cs typeface="Arial" panose="020B0604020202020204" pitchFamily="34" charset="0"/>
              </a:rPr>
              <a:t>hashable</a:t>
            </a:r>
            <a:r>
              <a:rPr lang="en-US" sz="2000" b="0" i="0" dirty="0">
                <a:solidFill>
                  <a:srgbClr val="262626"/>
                </a:solidFill>
                <a:effectLst/>
                <a:latin typeface="Arial" panose="020B0604020202020204" pitchFamily="34" charset="0"/>
                <a:cs typeface="Arial" panose="020B0604020202020204" pitchFamily="34" charset="0"/>
              </a:rPr>
              <a:t> can be used as a key to a dictionary</a:t>
            </a:r>
          </a:p>
          <a:p>
            <a:r>
              <a:rPr lang="en-US" sz="2000" b="0" i="0" dirty="0">
                <a:solidFill>
                  <a:srgbClr val="262626"/>
                </a:solidFill>
                <a:effectLst/>
                <a:latin typeface="Arial" panose="020B0604020202020204" pitchFamily="34" charset="0"/>
                <a:cs typeface="Arial" panose="020B0604020202020204" pitchFamily="34" charset="0"/>
              </a:rPr>
              <a:t>Lists are mutable because list elements can be added, changed, or removed</a:t>
            </a:r>
          </a:p>
          <a:p>
            <a:r>
              <a:rPr lang="en-US" sz="2000" b="0" i="0" dirty="0">
                <a:solidFill>
                  <a:srgbClr val="262626"/>
                </a:solidFill>
                <a:effectLst/>
                <a:latin typeface="Arial" panose="020B0604020202020204" pitchFamily="34" charset="0"/>
                <a:cs typeface="Arial" panose="020B0604020202020204" pitchFamily="34" charset="0"/>
              </a:rPr>
              <a:t>Dictionaries are also mutable for the same reason</a:t>
            </a:r>
          </a:p>
          <a:p>
            <a:r>
              <a:rPr lang="en-US" sz="2000" dirty="0">
                <a:solidFill>
                  <a:srgbClr val="262626"/>
                </a:solidFill>
                <a:latin typeface="Arial" panose="020B0604020202020204" pitchFamily="34" charset="0"/>
                <a:cs typeface="Arial" panose="020B0604020202020204" pitchFamily="34" charset="0"/>
              </a:rPr>
              <a:t>T</a:t>
            </a:r>
            <a:r>
              <a:rPr lang="en-US" sz="2000" b="0" i="0" dirty="0">
                <a:solidFill>
                  <a:srgbClr val="262626"/>
                </a:solidFill>
                <a:effectLst/>
                <a:latin typeface="Arial" panose="020B0604020202020204" pitchFamily="34" charset="0"/>
                <a:cs typeface="Arial" panose="020B0604020202020204" pitchFamily="34" charset="0"/>
              </a:rPr>
              <a:t>he requirement that keys be immutable and </a:t>
            </a:r>
            <a:r>
              <a:rPr lang="en-US" sz="2000" b="0" i="0" dirty="0" err="1">
                <a:solidFill>
                  <a:srgbClr val="262626"/>
                </a:solidFill>
                <a:effectLst/>
                <a:latin typeface="Arial" panose="020B0604020202020204" pitchFamily="34" charset="0"/>
                <a:cs typeface="Arial" panose="020B0604020202020204" pitchFamily="34" charset="0"/>
              </a:rPr>
              <a:t>hashable</a:t>
            </a:r>
            <a:r>
              <a:rPr lang="en-US" sz="2000" b="0" i="0" dirty="0">
                <a:solidFill>
                  <a:srgbClr val="262626"/>
                </a:solidFill>
                <a:effectLst/>
                <a:latin typeface="Arial" panose="020B0604020202020204" pitchFamily="34" charset="0"/>
                <a:cs typeface="Arial" panose="020B0604020202020204" pitchFamily="34" charset="0"/>
              </a:rPr>
              <a:t> means that lists can’t be used as dictionary keys, but in many instances, it would be convenient to have a list-like key</a:t>
            </a:r>
          </a:p>
          <a:p>
            <a:r>
              <a:rPr lang="en-US" sz="2000" b="0" i="0" dirty="0">
                <a:solidFill>
                  <a:srgbClr val="262626"/>
                </a:solidFill>
                <a:effectLst/>
                <a:latin typeface="Arial" panose="020B0604020202020204" pitchFamily="34" charset="0"/>
                <a:cs typeface="Arial" panose="020B0604020202020204" pitchFamily="34" charset="0"/>
              </a:rPr>
              <a:t>Python solves this difficulty by providing tuples, which are basically immutable lists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750" dirty="0"/>
              <a:t> </a:t>
            </a:r>
            <a:br>
              <a:rPr lang="en-US" sz="750" dirty="0"/>
            </a:br>
            <a:endParaRPr lang="en-US" sz="900" dirty="0">
              <a:latin typeface="Cascadia Mono" panose="020B0609020000020004" pitchFamily="49" charset="0"/>
            </a:endParaRPr>
          </a:p>
        </p:txBody>
      </p:sp>
    </p:spTree>
    <p:extLst>
      <p:ext uri="{BB962C8B-B14F-4D97-AF65-F5344CB8AC3E}">
        <p14:creationId xmlns:p14="http://schemas.microsoft.com/office/powerpoint/2010/main" val="2725267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can be used as a Key</a:t>
            </a:r>
          </a:p>
        </p:txBody>
      </p:sp>
      <p:pic>
        <p:nvPicPr>
          <p:cNvPr id="7" name="Picture 6">
            <a:extLst>
              <a:ext uri="{FF2B5EF4-FFF2-40B4-BE49-F238E27FC236}">
                <a16:creationId xmlns:a16="http://schemas.microsoft.com/office/drawing/2014/main" id="{DE8557F2-F3CF-5325-6A31-8FF40CFCA630}"/>
              </a:ext>
            </a:extLst>
          </p:cNvPr>
          <p:cNvPicPr>
            <a:picLocks noChangeAspect="1"/>
          </p:cNvPicPr>
          <p:nvPr/>
        </p:nvPicPr>
        <p:blipFill>
          <a:blip r:embed="rId2"/>
          <a:stretch>
            <a:fillRect/>
          </a:stretch>
        </p:blipFill>
        <p:spPr>
          <a:xfrm>
            <a:off x="1121543" y="1509967"/>
            <a:ext cx="6900913" cy="4157693"/>
          </a:xfrm>
          <a:prstGeom prst="rect">
            <a:avLst/>
          </a:prstGeom>
        </p:spPr>
      </p:pic>
    </p:spTree>
    <p:extLst>
      <p:ext uri="{BB962C8B-B14F-4D97-AF65-F5344CB8AC3E}">
        <p14:creationId xmlns:p14="http://schemas.microsoft.com/office/powerpoint/2010/main" val="2269327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Sparse Matrices</a:t>
            </a:r>
          </a:p>
        </p:txBody>
      </p:sp>
      <p:sp>
        <p:nvSpPr>
          <p:cNvPr id="3" name="Content Placeholder 2"/>
          <p:cNvSpPr>
            <a:spLocks noGrp="1"/>
          </p:cNvSpPr>
          <p:nvPr>
            <p:ph idx="1"/>
          </p:nvPr>
        </p:nvSpPr>
        <p:spPr/>
        <p:txBody>
          <a:bodyPr>
            <a:noAutofit/>
          </a:bodyPr>
          <a:lstStyle/>
          <a:p>
            <a:pPr marL="0" indent="0">
              <a:buNone/>
            </a:pPr>
            <a:r>
              <a:rPr lang="en-US" sz="1400" dirty="0" err="1">
                <a:latin typeface="Cascadia Mono" panose="020B0609020000020004" pitchFamily="49" charset="0"/>
              </a:rPr>
              <a:t>rownum</a:t>
            </a:r>
            <a:r>
              <a:rPr lang="en-US" sz="1400" dirty="0">
                <a:latin typeface="Cascadia Mono" panose="020B0609020000020004" pitchFamily="49" charset="0"/>
              </a:rPr>
              <a:t> = 0 # these two variables need to be defined</a:t>
            </a:r>
          </a:p>
          <a:p>
            <a:pPr marL="0" indent="0">
              <a:buNone/>
            </a:pPr>
            <a:r>
              <a:rPr lang="en-US" sz="1400" dirty="0" err="1">
                <a:latin typeface="Cascadia Mono" panose="020B0609020000020004" pitchFamily="49" charset="0"/>
              </a:rPr>
              <a:t>colnum</a:t>
            </a:r>
            <a:r>
              <a:rPr lang="en-US" sz="1400" dirty="0">
                <a:latin typeface="Cascadia Mono" panose="020B0609020000020004" pitchFamily="49" charset="0"/>
              </a:rPr>
              <a:t> = 0</a:t>
            </a:r>
          </a:p>
          <a:p>
            <a:pPr marL="0" indent="0">
              <a:buNone/>
            </a:pPr>
            <a:endParaRPr lang="en-US" sz="1400" dirty="0">
              <a:latin typeface="Cascadia Mono" panose="020B0609020000020004" pitchFamily="49" charset="0"/>
            </a:endParaRPr>
          </a:p>
          <a:p>
            <a:pPr marL="0" indent="0">
              <a:buNone/>
            </a:pPr>
            <a:r>
              <a:rPr lang="fr-FR" sz="1400" dirty="0">
                <a:latin typeface="Cascadia Mono" panose="020B0609020000020004" pitchFamily="49" charset="0"/>
              </a:rPr>
              <a:t>matrix = [[3, 0, -2, 11], [0, 9, 0, 0], [0, 7, 0, 0], [0, 0, 0, -5]]</a:t>
            </a:r>
          </a:p>
          <a:p>
            <a:pPr marL="0" indent="0">
              <a:buNone/>
            </a:pPr>
            <a:endParaRPr lang="en-US" sz="1400" dirty="0">
              <a:latin typeface="Cascadia Mono" panose="020B0609020000020004" pitchFamily="49" charset="0"/>
            </a:endParaRPr>
          </a:p>
          <a:p>
            <a:pPr marL="0" indent="0">
              <a:buNone/>
            </a:pPr>
            <a:r>
              <a:rPr lang="fr-FR" sz="1400" dirty="0">
                <a:latin typeface="Cascadia Mono" panose="020B0609020000020004" pitchFamily="49" charset="0"/>
              </a:rPr>
              <a:t>matrix = {(0, 0): 3, (0, 2): -2, (0, 3): 11, </a:t>
            </a:r>
          </a:p>
          <a:p>
            <a:pPr marL="0" indent="0">
              <a:buNone/>
            </a:pPr>
            <a:r>
              <a:rPr lang="en-US" sz="1400" dirty="0">
                <a:latin typeface="Cascadia Mono" panose="020B0609020000020004" pitchFamily="49" charset="0"/>
              </a:rPr>
              <a:t>          (1, 1): 9, (2, 1): 7, (3, 3): -5}</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if (</a:t>
            </a:r>
            <a:r>
              <a:rPr lang="en-US" sz="1400" dirty="0" err="1">
                <a:latin typeface="Cascadia Mono" panose="020B0609020000020004" pitchFamily="49" charset="0"/>
              </a:rPr>
              <a:t>rownum</a:t>
            </a:r>
            <a:r>
              <a:rPr lang="en-US" sz="1400" dirty="0">
                <a:latin typeface="Cascadia Mono" panose="020B0609020000020004" pitchFamily="49" charset="0"/>
              </a:rPr>
              <a:t>, </a:t>
            </a:r>
            <a:r>
              <a:rPr lang="en-US" sz="1400" dirty="0" err="1">
                <a:latin typeface="Cascadia Mono" panose="020B0609020000020004" pitchFamily="49" charset="0"/>
              </a:rPr>
              <a:t>colnum</a:t>
            </a:r>
            <a:r>
              <a:rPr lang="en-US" sz="1400" dirty="0">
                <a:latin typeface="Cascadia Mono" panose="020B0609020000020004" pitchFamily="49" charset="0"/>
              </a:rPr>
              <a:t>) in matrix:</a:t>
            </a:r>
          </a:p>
          <a:p>
            <a:pPr marL="0" indent="0">
              <a:buNone/>
            </a:pPr>
            <a:r>
              <a:rPr lang="en-US" sz="1400" dirty="0">
                <a:latin typeface="Cascadia Mono" panose="020B0609020000020004" pitchFamily="49" charset="0"/>
              </a:rPr>
              <a:t>    element = matrix[(</a:t>
            </a:r>
            <a:r>
              <a:rPr lang="en-US" sz="1400" dirty="0" err="1">
                <a:latin typeface="Cascadia Mono" panose="020B0609020000020004" pitchFamily="49" charset="0"/>
              </a:rPr>
              <a:t>rownum</a:t>
            </a:r>
            <a:r>
              <a:rPr lang="en-US" sz="1400" dirty="0">
                <a:latin typeface="Cascadia Mono" panose="020B0609020000020004" pitchFamily="49" charset="0"/>
              </a:rPr>
              <a:t>, </a:t>
            </a:r>
            <a:r>
              <a:rPr lang="en-US" sz="1400" dirty="0" err="1">
                <a:latin typeface="Cascadia Mono" panose="020B0609020000020004" pitchFamily="49" charset="0"/>
              </a:rPr>
              <a:t>colnum</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else:</a:t>
            </a:r>
          </a:p>
          <a:p>
            <a:pPr marL="0" indent="0">
              <a:buNone/>
            </a:pPr>
            <a:r>
              <a:rPr lang="en-US" sz="1400" dirty="0">
                <a:latin typeface="Cascadia Mono" panose="020B0609020000020004" pitchFamily="49" charset="0"/>
              </a:rPr>
              <a:t>    element = 0</a:t>
            </a:r>
          </a:p>
        </p:txBody>
      </p:sp>
    </p:spTree>
    <p:extLst>
      <p:ext uri="{BB962C8B-B14F-4D97-AF65-F5344CB8AC3E}">
        <p14:creationId xmlns:p14="http://schemas.microsoft.com/office/powerpoint/2010/main" val="1328273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Dictionaries as Caches</a:t>
            </a:r>
          </a:p>
        </p:txBody>
      </p:sp>
      <p:sp>
        <p:nvSpPr>
          <p:cNvPr id="3" name="Content Placeholder 2"/>
          <p:cNvSpPr>
            <a:spLocks noGrp="1"/>
          </p:cNvSpPr>
          <p:nvPr>
            <p:ph idx="1"/>
          </p:nvPr>
        </p:nvSpPr>
        <p:spPr/>
        <p:txBody>
          <a:bodyPr>
            <a:noAutofit/>
          </a:bodyPr>
          <a:lstStyle/>
          <a:p>
            <a:pPr marL="0" indent="0">
              <a:buNone/>
            </a:pPr>
            <a:r>
              <a:rPr lang="fr-FR" sz="1400" dirty="0" err="1">
                <a:latin typeface="Cascadia Mono" panose="020B0609020000020004" pitchFamily="49" charset="0"/>
              </a:rPr>
              <a:t>def</a:t>
            </a:r>
            <a:r>
              <a:rPr lang="fr-FR" sz="1400" dirty="0">
                <a:latin typeface="Cascadia Mono" panose="020B0609020000020004" pitchFamily="49" charset="0"/>
              </a:rPr>
              <a:t> sole(m, n, t):</a:t>
            </a:r>
          </a:p>
          <a:p>
            <a:pPr marL="0" indent="0">
              <a:buNone/>
            </a:pPr>
            <a:r>
              <a:rPr lang="en-US" sz="1400" dirty="0">
                <a:latin typeface="Cascadia Mono" panose="020B0609020000020004" pitchFamily="49" charset="0"/>
              </a:rPr>
              <a:t>    # . . . do some time-consuming calculations . . .</a:t>
            </a:r>
          </a:p>
          <a:p>
            <a:pPr marL="0" indent="0">
              <a:buNone/>
            </a:pPr>
            <a:r>
              <a:rPr lang="en-US" sz="1400" dirty="0">
                <a:latin typeface="Cascadia Mono" panose="020B0609020000020004" pitchFamily="49" charset="0"/>
              </a:rPr>
              <a:t>    return(result)</a:t>
            </a:r>
          </a:p>
          <a:p>
            <a:pPr marL="0" indent="0">
              <a:buNone/>
            </a:pPr>
            <a:endParaRPr lang="en-US" sz="1400" dirty="0">
              <a:latin typeface="Cascadia Mono" panose="020B0609020000020004" pitchFamily="49" charset="0"/>
            </a:endParaRPr>
          </a:p>
          <a:p>
            <a:pPr marL="0" indent="0">
              <a:buNone/>
            </a:pPr>
            <a:r>
              <a:rPr lang="en-US" sz="1400" dirty="0" err="1">
                <a:latin typeface="Cascadia Mono" panose="020B0609020000020004" pitchFamily="49" charset="0"/>
              </a:rPr>
              <a:t>sole_cache</a:t>
            </a:r>
            <a:r>
              <a:rPr lang="en-US" sz="1400" dirty="0">
                <a:latin typeface="Cascadia Mono" panose="020B0609020000020004" pitchFamily="49" charset="0"/>
              </a:rPr>
              <a:t> = {}</a:t>
            </a:r>
          </a:p>
          <a:p>
            <a:pPr marL="0" indent="0">
              <a:buNone/>
            </a:pPr>
            <a:r>
              <a:rPr lang="fr-FR" sz="1400" dirty="0" err="1">
                <a:latin typeface="Cascadia Mono" panose="020B0609020000020004" pitchFamily="49" charset="0"/>
              </a:rPr>
              <a:t>def</a:t>
            </a:r>
            <a:r>
              <a:rPr lang="fr-FR" sz="1400" dirty="0">
                <a:latin typeface="Cascadia Mono" panose="020B0609020000020004" pitchFamily="49" charset="0"/>
              </a:rPr>
              <a:t> sole(m, n, t):</a:t>
            </a:r>
          </a:p>
          <a:p>
            <a:pPr marL="0" indent="0">
              <a:buNone/>
            </a:pPr>
            <a:r>
              <a:rPr lang="en-US" sz="1400" dirty="0">
                <a:latin typeface="Cascadia Mono" panose="020B0609020000020004" pitchFamily="49" charset="0"/>
              </a:rPr>
              <a:t>    if (m, n, t) in </a:t>
            </a:r>
            <a:r>
              <a:rPr lang="en-US" sz="1400" dirty="0" err="1">
                <a:latin typeface="Cascadia Mono" panose="020B0609020000020004" pitchFamily="49" charset="0"/>
              </a:rPr>
              <a:t>sole_cache</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        return </a:t>
            </a:r>
            <a:r>
              <a:rPr lang="en-US" sz="1400" dirty="0" err="1">
                <a:latin typeface="Cascadia Mono" panose="020B0609020000020004" pitchFamily="49" charset="0"/>
              </a:rPr>
              <a:t>sole_cache</a:t>
            </a:r>
            <a:r>
              <a:rPr lang="en-US" sz="1400" dirty="0">
                <a:latin typeface="Cascadia Mono" panose="020B0609020000020004" pitchFamily="49" charset="0"/>
              </a:rPr>
              <a:t>[(m, n, t)]</a:t>
            </a:r>
          </a:p>
          <a:p>
            <a:pPr marL="0" indent="0">
              <a:buNone/>
            </a:pPr>
            <a:r>
              <a:rPr lang="en-US" sz="1400" dirty="0">
                <a:latin typeface="Cascadia Mono" panose="020B0609020000020004" pitchFamily="49" charset="0"/>
              </a:rPr>
              <a:t>    else:</a:t>
            </a:r>
          </a:p>
          <a:p>
            <a:pPr marL="0" indent="0">
              <a:buNone/>
            </a:pPr>
            <a:r>
              <a:rPr lang="en-US" sz="1400" dirty="0">
                <a:latin typeface="Cascadia Mono" panose="020B0609020000020004" pitchFamily="49" charset="0"/>
              </a:rPr>
              <a:t>        # . . . do some time-consuming calculations . . .</a:t>
            </a:r>
          </a:p>
          <a:p>
            <a:pPr marL="0" indent="0">
              <a:buNone/>
            </a:pPr>
            <a:r>
              <a:rPr lang="fr-FR" sz="1400" dirty="0">
                <a:latin typeface="Cascadia Mono" panose="020B0609020000020004" pitchFamily="49" charset="0"/>
              </a:rPr>
              <a:t>        </a:t>
            </a:r>
            <a:r>
              <a:rPr lang="fr-FR" sz="1400" dirty="0" err="1">
                <a:latin typeface="Cascadia Mono" panose="020B0609020000020004" pitchFamily="49" charset="0"/>
              </a:rPr>
              <a:t>sole_cache</a:t>
            </a:r>
            <a:r>
              <a:rPr lang="fr-FR" sz="1400" dirty="0">
                <a:latin typeface="Cascadia Mono" panose="020B0609020000020004" pitchFamily="49" charset="0"/>
              </a:rPr>
              <a:t>[(m, n, t)] = </a:t>
            </a:r>
            <a:r>
              <a:rPr lang="fr-FR" sz="1400" dirty="0" err="1">
                <a:latin typeface="Cascadia Mono" panose="020B0609020000020004" pitchFamily="49" charset="0"/>
              </a:rPr>
              <a:t>result</a:t>
            </a:r>
            <a:endParaRPr lang="fr-FR" sz="1400" dirty="0">
              <a:latin typeface="Cascadia Mono" panose="020B0609020000020004" pitchFamily="49" charset="0"/>
            </a:endParaRPr>
          </a:p>
          <a:p>
            <a:pPr marL="0" indent="0">
              <a:buNone/>
            </a:pPr>
            <a:r>
              <a:rPr lang="en-US" sz="1400" dirty="0">
                <a:latin typeface="Cascadia Mono" panose="020B0609020000020004" pitchFamily="49" charset="0"/>
              </a:rPr>
              <a:t>        return result</a:t>
            </a:r>
          </a:p>
        </p:txBody>
      </p:sp>
    </p:spTree>
    <p:extLst>
      <p:ext uri="{BB962C8B-B14F-4D97-AF65-F5344CB8AC3E}">
        <p14:creationId xmlns:p14="http://schemas.microsoft.com/office/powerpoint/2010/main" val="658888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Efficiency of Dictionaries</a:t>
            </a:r>
          </a:p>
        </p:txBody>
      </p:sp>
      <p:sp>
        <p:nvSpPr>
          <p:cNvPr id="3" name="Content Placeholder 2"/>
          <p:cNvSpPr>
            <a:spLocks noGrp="1"/>
          </p:cNvSpPr>
          <p:nvPr>
            <p:ph idx="1"/>
          </p:nvPr>
        </p:nvSpPr>
        <p:spPr>
          <a:xfrm>
            <a:off x="494053" y="1475653"/>
            <a:ext cx="8155896" cy="4617643"/>
          </a:xfrm>
        </p:spPr>
        <p:txBody>
          <a:bodyPr>
            <a:noAutofit/>
          </a:bodyPr>
          <a:lstStyle/>
          <a:p>
            <a:r>
              <a:rPr lang="en-US" sz="2000" b="0" i="0" dirty="0">
                <a:solidFill>
                  <a:srgbClr val="262626"/>
                </a:solidFill>
                <a:effectLst/>
                <a:latin typeface="Arial" panose="020B0604020202020204" pitchFamily="34" charset="0"/>
                <a:cs typeface="Arial" panose="020B0604020202020204" pitchFamily="34" charset="0"/>
              </a:rPr>
              <a:t>If you come from a traditional compiled-language background, you may hesitate to use dictionaries, worrying that they’re less efficient than lists (arrays)</a:t>
            </a:r>
          </a:p>
          <a:p>
            <a:r>
              <a:rPr lang="en-US" sz="2000" b="0" i="0" dirty="0">
                <a:solidFill>
                  <a:srgbClr val="262626"/>
                </a:solidFill>
                <a:effectLst/>
                <a:latin typeface="Arial" panose="020B0604020202020204" pitchFamily="34" charset="0"/>
                <a:cs typeface="Arial" panose="020B0604020202020204" pitchFamily="34" charset="0"/>
              </a:rPr>
              <a:t>The truth is that the Python dictionary implementation is quite fast</a:t>
            </a:r>
          </a:p>
          <a:p>
            <a:r>
              <a:rPr lang="en-US" sz="2000" b="0" i="0" dirty="0">
                <a:solidFill>
                  <a:srgbClr val="262626"/>
                </a:solidFill>
                <a:effectLst/>
                <a:latin typeface="Arial" panose="020B0604020202020204" pitchFamily="34" charset="0"/>
                <a:cs typeface="Arial" panose="020B0604020202020204" pitchFamily="34" charset="0"/>
              </a:rPr>
              <a:t>Many of the internal language features rely on dictionaries, and a lot of work has gone into making them efficient</a:t>
            </a:r>
          </a:p>
          <a:p>
            <a:r>
              <a:rPr lang="en-US" sz="2000" b="0" i="0" dirty="0">
                <a:solidFill>
                  <a:srgbClr val="262626"/>
                </a:solidFill>
                <a:effectLst/>
                <a:latin typeface="Arial" panose="020B0604020202020204" pitchFamily="34" charset="0"/>
                <a:cs typeface="Arial" panose="020B0604020202020204" pitchFamily="34" charset="0"/>
              </a:rPr>
              <a:t>Because all of Python’s data structures are heavily optimized, you shouldn’t spend much time worrying about which is faster or more efficient</a:t>
            </a:r>
          </a:p>
          <a:p>
            <a:r>
              <a:rPr lang="en-US" sz="2000" b="0" i="0" dirty="0">
                <a:solidFill>
                  <a:srgbClr val="262626"/>
                </a:solidFill>
                <a:effectLst/>
                <a:latin typeface="Arial" panose="020B0604020202020204" pitchFamily="34" charset="0"/>
                <a:cs typeface="Arial" panose="020B0604020202020204" pitchFamily="34" charset="0"/>
              </a:rPr>
              <a:t>If the problem can be solved more easily and cleanly by using a dictionary than by using a list, do it that way, and consider alternatives only if it’s clear that dictionaries are causing an unacceptable slowdown</a:t>
            </a:r>
            <a:r>
              <a:rPr lang="en-US" sz="2000" dirty="0">
                <a:latin typeface="Arial" panose="020B0604020202020204" pitchFamily="34" charset="0"/>
                <a:cs typeface="Arial" panose="020B0604020202020204" pitchFamily="34" charset="0"/>
              </a:rPr>
              <a:t> </a:t>
            </a:r>
            <a:br>
              <a:rPr lang="en-US" sz="1400" dirty="0"/>
            </a:br>
            <a:endParaRPr lang="en-US" sz="1400" dirty="0">
              <a:latin typeface="Cascadia Mono" panose="020B0609020000020004" pitchFamily="49" charset="0"/>
            </a:endParaRPr>
          </a:p>
        </p:txBody>
      </p:sp>
    </p:spTree>
    <p:extLst>
      <p:ext uri="{BB962C8B-B14F-4D97-AF65-F5344CB8AC3E}">
        <p14:creationId xmlns:p14="http://schemas.microsoft.com/office/powerpoint/2010/main" val="968180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Dictionaries Compared to Lists</a:t>
            </a:r>
          </a:p>
        </p:txBody>
      </p:sp>
      <p:sp>
        <p:nvSpPr>
          <p:cNvPr id="3" name="Content Placeholder 2"/>
          <p:cNvSpPr>
            <a:spLocks noGrp="1"/>
          </p:cNvSpPr>
          <p:nvPr>
            <p:ph idx="1"/>
          </p:nvPr>
        </p:nvSpPr>
        <p:spPr/>
        <p:txBody>
          <a:bodyPr>
            <a:normAutofit/>
          </a:bodyPr>
          <a:lstStyle/>
          <a:p>
            <a:r>
              <a:rPr lang="en-US" sz="2000" b="0" i="0" dirty="0">
                <a:solidFill>
                  <a:srgbClr val="262626"/>
                </a:solidFill>
                <a:effectLst/>
                <a:latin typeface="Arial" panose="020B0604020202020204" pitchFamily="34" charset="0"/>
                <a:cs typeface="Arial" panose="020B0604020202020204" pitchFamily="34" charset="0"/>
              </a:rPr>
              <a:t>Values in lists are accessed by means of integers called </a:t>
            </a:r>
            <a:r>
              <a:rPr lang="en-US" sz="2000" b="0" i="1" dirty="0">
                <a:solidFill>
                  <a:srgbClr val="262626"/>
                </a:solidFill>
                <a:effectLst/>
                <a:latin typeface="Arial" panose="020B0604020202020204" pitchFamily="34" charset="0"/>
                <a:cs typeface="Arial" panose="020B0604020202020204" pitchFamily="34" charset="0"/>
              </a:rPr>
              <a:t>indices</a:t>
            </a:r>
            <a:r>
              <a:rPr lang="en-US" sz="2000" b="0" i="0" dirty="0">
                <a:solidFill>
                  <a:srgbClr val="262626"/>
                </a:solidFill>
                <a:effectLst/>
                <a:latin typeface="Arial" panose="020B0604020202020204" pitchFamily="34" charset="0"/>
                <a:cs typeface="Arial" panose="020B0604020202020204" pitchFamily="34" charset="0"/>
              </a:rPr>
              <a:t>, which indicate where in the list a given value is found</a:t>
            </a:r>
          </a:p>
          <a:p>
            <a:r>
              <a:rPr lang="en-US" sz="2000" b="0" i="0" dirty="0">
                <a:solidFill>
                  <a:srgbClr val="262626"/>
                </a:solidFill>
                <a:effectLst/>
                <a:latin typeface="Arial" panose="020B0604020202020204" pitchFamily="34" charset="0"/>
                <a:cs typeface="Arial" panose="020B0604020202020204" pitchFamily="34" charset="0"/>
              </a:rPr>
              <a:t>Dictionaries access values by means of integers, strings, or other Python objects called </a:t>
            </a:r>
            <a:r>
              <a:rPr lang="en-US" sz="2000" b="0" i="1" dirty="0">
                <a:solidFill>
                  <a:srgbClr val="262626"/>
                </a:solidFill>
                <a:effectLst/>
                <a:latin typeface="Arial" panose="020B0604020202020204" pitchFamily="34" charset="0"/>
                <a:cs typeface="Arial" panose="020B0604020202020204" pitchFamily="34" charset="0"/>
              </a:rPr>
              <a:t>keys</a:t>
            </a:r>
            <a:r>
              <a:rPr lang="en-US" sz="2000" b="0" i="0" dirty="0">
                <a:solidFill>
                  <a:srgbClr val="262626"/>
                </a:solidFill>
                <a:effectLst/>
                <a:latin typeface="Arial" panose="020B0604020202020204" pitchFamily="34" charset="0"/>
                <a:cs typeface="Arial" panose="020B0604020202020204" pitchFamily="34" charset="0"/>
              </a:rPr>
              <a:t>, which indicate where in the dictionary a given value is found</a:t>
            </a:r>
          </a:p>
          <a:p>
            <a:r>
              <a:rPr lang="en-US" sz="2000" dirty="0">
                <a:solidFill>
                  <a:srgbClr val="262626"/>
                </a:solidFill>
                <a:latin typeface="Arial" panose="020B0604020202020204" pitchFamily="34" charset="0"/>
                <a:cs typeface="Arial" panose="020B0604020202020204" pitchFamily="34" charset="0"/>
              </a:rPr>
              <a:t>B</a:t>
            </a:r>
            <a:r>
              <a:rPr lang="en-US" sz="2000" b="0" i="0" dirty="0">
                <a:solidFill>
                  <a:srgbClr val="262626"/>
                </a:solidFill>
                <a:effectLst/>
                <a:latin typeface="Arial" panose="020B0604020202020204" pitchFamily="34" charset="0"/>
                <a:cs typeface="Arial" panose="020B0604020202020204" pitchFamily="34" charset="0"/>
              </a:rPr>
              <a:t>oth lists and dictionaries provide indexed access to arbitrary values, but the set of items that can be used as dictionary indices is much larger than, and contains, the set of items that can be used as list indices</a:t>
            </a:r>
          </a:p>
          <a:p>
            <a:r>
              <a:rPr lang="en-US" sz="2000" b="0" i="0" dirty="0">
                <a:solidFill>
                  <a:srgbClr val="262626"/>
                </a:solidFill>
                <a:effectLst/>
                <a:latin typeface="Arial" panose="020B0604020202020204" pitchFamily="34" charset="0"/>
                <a:cs typeface="Arial" panose="020B0604020202020204" pitchFamily="34" charset="0"/>
              </a:rPr>
              <a:t>Both lists and dictionaries can store objects of any type</a:t>
            </a:r>
            <a:br>
              <a:rPr lang="en-US" sz="1600" dirty="0"/>
            </a:br>
            <a:r>
              <a:rPr lang="en-US" sz="2000" dirty="0"/>
              <a:t> </a:t>
            </a:r>
            <a:br>
              <a:rPr lang="en-US" sz="2000" dirty="0"/>
            </a:b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Dictionaries Compared to Lists</a:t>
            </a:r>
          </a:p>
        </p:txBody>
      </p:sp>
      <p:sp>
        <p:nvSpPr>
          <p:cNvPr id="3" name="Content Placeholder 2"/>
          <p:cNvSpPr>
            <a:spLocks noGrp="1"/>
          </p:cNvSpPr>
          <p:nvPr>
            <p:ph idx="1"/>
          </p:nvPr>
        </p:nvSpPr>
        <p:spPr/>
        <p:txBody>
          <a:bodyPr>
            <a:normAutofit/>
          </a:bodyPr>
          <a:lstStyle/>
          <a:p>
            <a:r>
              <a:rPr lang="en-US" sz="2000" b="0" dirty="0">
                <a:solidFill>
                  <a:srgbClr val="262626"/>
                </a:solidFill>
                <a:effectLst/>
                <a:latin typeface="Arial" panose="020B0604020202020204" pitchFamily="34" charset="0"/>
                <a:cs typeface="Arial" panose="020B0604020202020204" pitchFamily="34" charset="0"/>
              </a:rPr>
              <a:t>Values stored in a list are implicitly ordered by their positions in the list, because the indices that access these values are consecutive integers</a:t>
            </a:r>
          </a:p>
          <a:p>
            <a:r>
              <a:rPr lang="en-US" sz="2000" b="0" dirty="0">
                <a:solidFill>
                  <a:srgbClr val="262626"/>
                </a:solidFill>
                <a:effectLst/>
                <a:latin typeface="Arial" panose="020B0604020202020204" pitchFamily="34" charset="0"/>
                <a:cs typeface="Arial" panose="020B0604020202020204" pitchFamily="34" charset="0"/>
              </a:rPr>
              <a:t>Values stored in a dictionary are not implicitly ordered relative to one another because dictionary keys aren’t just numbers</a:t>
            </a:r>
          </a:p>
          <a:p>
            <a:r>
              <a:rPr lang="en-US" sz="2000" b="0" dirty="0">
                <a:solidFill>
                  <a:srgbClr val="262626"/>
                </a:solidFill>
                <a:effectLst/>
                <a:latin typeface="Arial" panose="020B0604020202020204" pitchFamily="34" charset="0"/>
                <a:cs typeface="Arial" panose="020B0604020202020204" pitchFamily="34" charset="0"/>
              </a:rPr>
              <a:t>Note that if you’re using a dictionary but also care about the order of the items (the order in which they were added, that is), you can use an ordered dictionary:</a:t>
            </a:r>
          </a:p>
          <a:p>
            <a:pPr lvl="1"/>
            <a:r>
              <a:rPr lang="en-US" sz="2000" b="0" dirty="0">
                <a:solidFill>
                  <a:srgbClr val="262626"/>
                </a:solidFill>
                <a:effectLst/>
                <a:latin typeface="Arial" panose="020B0604020202020204" pitchFamily="34" charset="0"/>
                <a:cs typeface="Arial" panose="020B0604020202020204" pitchFamily="34" charset="0"/>
              </a:rPr>
              <a:t>A dictionary subclass that can be imported from the collections module</a:t>
            </a:r>
          </a:p>
          <a:p>
            <a:pPr lvl="1"/>
            <a:r>
              <a:rPr lang="en-US" sz="2000" b="0" dirty="0">
                <a:solidFill>
                  <a:srgbClr val="262626"/>
                </a:solidFill>
                <a:effectLst/>
                <a:latin typeface="Arial" panose="020B0604020202020204" pitchFamily="34" charset="0"/>
                <a:cs typeface="Arial" panose="020B0604020202020204" pitchFamily="34" charset="0"/>
              </a:rPr>
              <a:t>You can also define an order on the items in a dictionary by using another data structure (often a list) to store such an ordering explicitly; this won’t change the fact that basic dictionaries have no implicit (built-in) ordering</a:t>
            </a:r>
            <a:r>
              <a:rPr lang="en-US" sz="2000" dirty="0">
                <a:latin typeface="Arial" panose="020B0604020202020204" pitchFamily="34" charset="0"/>
                <a:cs typeface="Arial" panose="020B0604020202020204" pitchFamily="34" charset="0"/>
              </a:rPr>
              <a:t> </a:t>
            </a:r>
            <a:br>
              <a:rPr lang="en-US" sz="1600" dirty="0"/>
            </a:br>
            <a:br>
              <a:rPr lang="en-US" sz="1600" dirty="0"/>
            </a:br>
            <a:r>
              <a:rPr lang="en-US" sz="2000" dirty="0"/>
              <a:t> </a:t>
            </a:r>
            <a:br>
              <a:rPr lang="en-US" sz="2000" dirty="0"/>
            </a:br>
            <a:endParaRPr lang="en-US" sz="2400" dirty="0"/>
          </a:p>
        </p:txBody>
      </p:sp>
    </p:spTree>
    <p:extLst>
      <p:ext uri="{BB962C8B-B14F-4D97-AF65-F5344CB8AC3E}">
        <p14:creationId xmlns:p14="http://schemas.microsoft.com/office/powerpoint/2010/main" val="2806979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Dictionaries Compared to Lists</a:t>
            </a:r>
          </a:p>
        </p:txBody>
      </p:sp>
      <p:sp>
        <p:nvSpPr>
          <p:cNvPr id="3" name="Content Placeholder 2"/>
          <p:cNvSpPr>
            <a:spLocks noGrp="1"/>
          </p:cNvSpPr>
          <p:nvPr>
            <p:ph idx="1"/>
          </p:nvPr>
        </p:nvSpPr>
        <p:spPr/>
        <p:txBody>
          <a:bodyPr>
            <a:noAutofit/>
          </a:bodyPr>
          <a:lstStyle/>
          <a:p>
            <a:pPr marL="0" indent="0">
              <a:buNone/>
            </a:pPr>
            <a:r>
              <a:rPr lang="en-US" sz="1400" dirty="0">
                <a:latin typeface="Cascadia Mono" panose="020B0609020000020004" pitchFamily="49" charset="0"/>
              </a:rPr>
              <a:t>x = []        </a:t>
            </a:r>
          </a:p>
          <a:p>
            <a:pPr marL="0" indent="0">
              <a:buNone/>
            </a:pPr>
            <a:r>
              <a:rPr lang="en-US" sz="1400" dirty="0">
                <a:latin typeface="Cascadia Mono" panose="020B0609020000020004" pitchFamily="49" charset="0"/>
              </a:rPr>
              <a:t>y = {}        </a:t>
            </a:r>
          </a:p>
          <a:p>
            <a:pPr marL="0" indent="0">
              <a:buNone/>
            </a:pPr>
            <a:r>
              <a:rPr lang="en-US" sz="1400" dirty="0">
                <a:latin typeface="Cascadia Mono" panose="020B0609020000020004" pitchFamily="49" charset="0"/>
              </a:rPr>
              <a:t>y[0] = 'Hello'</a:t>
            </a:r>
          </a:p>
          <a:p>
            <a:pPr marL="0" indent="0">
              <a:buNone/>
            </a:pPr>
            <a:r>
              <a:rPr lang="en-US" sz="1400" dirty="0">
                <a:latin typeface="Cascadia Mono" panose="020B0609020000020004" pitchFamily="49" charset="0"/>
              </a:rPr>
              <a:t>y[1] = 'Goodbye'</a:t>
            </a:r>
          </a:p>
          <a:p>
            <a:pPr marL="0" indent="0">
              <a:buNone/>
            </a:pPr>
            <a:r>
              <a:rPr lang="en-US" sz="1400" dirty="0">
                <a:latin typeface="Cascadia Mono" panose="020B0609020000020004" pitchFamily="49" charset="0"/>
              </a:rPr>
              <a:t>#x[0] = 'Hello'</a:t>
            </a:r>
          </a:p>
          <a:p>
            <a:pPr marL="0" indent="0">
              <a:buNone/>
            </a:pPr>
            <a:r>
              <a:rPr lang="en-US" sz="1400" dirty="0">
                <a:latin typeface="Cascadia Mono" panose="020B0609020000020004" pitchFamily="49" charset="0"/>
              </a:rPr>
              <a:t>#Traceback (innermost last):</a:t>
            </a:r>
          </a:p>
          <a:p>
            <a:pPr marL="0" indent="0">
              <a:buNone/>
            </a:pPr>
            <a:r>
              <a:rPr lang="en-US" sz="1400" dirty="0">
                <a:latin typeface="Cascadia Mono" panose="020B0609020000020004" pitchFamily="49" charset="0"/>
              </a:rPr>
              <a:t>#  File "&lt;stdin&gt;", line 1, in ?</a:t>
            </a:r>
          </a:p>
          <a:p>
            <a:pPr marL="0" indent="0">
              <a:buNone/>
            </a:pPr>
            <a:r>
              <a:rPr lang="en-US" sz="1400" dirty="0">
                <a:latin typeface="Cascadia Mono" panose="020B0609020000020004" pitchFamily="49" charset="0"/>
              </a:rPr>
              <a:t>#IndexError: list assignment index out of range</a:t>
            </a:r>
          </a:p>
          <a:p>
            <a:pPr marL="0" indent="0">
              <a:buNone/>
            </a:pPr>
            <a:r>
              <a:rPr lang="en-US" sz="1400" dirty="0">
                <a:latin typeface="Cascadia Mono" panose="020B0609020000020004" pitchFamily="49" charset="0"/>
              </a:rPr>
              <a:t>print(y[0])</a:t>
            </a:r>
          </a:p>
          <a:p>
            <a:pPr marL="0" indent="0">
              <a:buNone/>
            </a:pPr>
            <a:r>
              <a:rPr lang="en-US" sz="1400" dirty="0">
                <a:latin typeface="Cascadia Mono" panose="020B0609020000020004" pitchFamily="49" charset="0"/>
              </a:rPr>
              <a:t>#Hello</a:t>
            </a:r>
          </a:p>
          <a:p>
            <a:pPr marL="0" indent="0">
              <a:buNone/>
            </a:pPr>
            <a:r>
              <a:rPr lang="en-US" sz="1400" dirty="0">
                <a:latin typeface="Cascadia Mono" panose="020B0609020000020004" pitchFamily="49" charset="0"/>
              </a:rPr>
              <a:t>print(y[1] + ", Friend.")</a:t>
            </a:r>
          </a:p>
          <a:p>
            <a:pPr marL="0" indent="0">
              <a:buNone/>
            </a:pPr>
            <a:r>
              <a:rPr lang="en-US" sz="1400" dirty="0">
                <a:latin typeface="Cascadia Mono" panose="020B0609020000020004" pitchFamily="49" charset="0"/>
              </a:rPr>
              <a:t>#'Goodbye, Friend.'</a:t>
            </a:r>
          </a:p>
        </p:txBody>
      </p:sp>
    </p:spTree>
    <p:extLst>
      <p:ext uri="{BB962C8B-B14F-4D97-AF65-F5344CB8AC3E}">
        <p14:creationId xmlns:p14="http://schemas.microsoft.com/office/powerpoint/2010/main" val="3114414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Dictionaries Compared to Lists</a:t>
            </a:r>
          </a:p>
        </p:txBody>
      </p:sp>
      <p:sp>
        <p:nvSpPr>
          <p:cNvPr id="3" name="Content Placeholder 2"/>
          <p:cNvSpPr>
            <a:spLocks noGrp="1"/>
          </p:cNvSpPr>
          <p:nvPr>
            <p:ph idx="1"/>
          </p:nvPr>
        </p:nvSpPr>
        <p:spPr/>
        <p:txBody>
          <a:bodyPr>
            <a:noAutofit/>
          </a:bodyPr>
          <a:lstStyle/>
          <a:p>
            <a:pPr marL="0" indent="0">
              <a:buNone/>
            </a:pPr>
            <a:r>
              <a:rPr lang="en-US" sz="1800" dirty="0">
                <a:latin typeface="Cascadia Mono" panose="020B0609020000020004" pitchFamily="49" charset="0"/>
              </a:rPr>
              <a:t>y["two"] = 2</a:t>
            </a:r>
          </a:p>
          <a:p>
            <a:pPr marL="0" indent="0">
              <a:buNone/>
            </a:pPr>
            <a:r>
              <a:rPr lang="en-US" sz="1800" dirty="0">
                <a:latin typeface="Cascadia Mono" panose="020B0609020000020004" pitchFamily="49" charset="0"/>
              </a:rPr>
              <a:t>y["pi"] = 3.14</a:t>
            </a:r>
          </a:p>
          <a:p>
            <a:pPr marL="0" indent="0">
              <a:buNone/>
            </a:pPr>
            <a:r>
              <a:rPr lang="en-US" sz="1800" dirty="0">
                <a:latin typeface="Cascadia Mono" panose="020B0609020000020004" pitchFamily="49" charset="0"/>
              </a:rPr>
              <a:t>print(y["two"] * y["pi"])</a:t>
            </a:r>
          </a:p>
          <a:p>
            <a:pPr marL="0" indent="0">
              <a:buNone/>
            </a:pPr>
            <a:r>
              <a:rPr lang="en-US" sz="1800" dirty="0">
                <a:latin typeface="Cascadia Mono" panose="020B0609020000020004" pitchFamily="49" charset="0"/>
              </a:rPr>
              <a:t>#6.28</a:t>
            </a:r>
          </a:p>
          <a:p>
            <a:pPr marL="0" indent="0">
              <a:buNone/>
            </a:pPr>
            <a:endParaRPr lang="en-US" sz="1800" dirty="0">
              <a:latin typeface="Cascadia Mono" panose="020B0609020000020004" pitchFamily="49" charset="0"/>
            </a:endParaRPr>
          </a:p>
          <a:p>
            <a:pPr marL="0" indent="0">
              <a:buNone/>
            </a:pPr>
            <a:r>
              <a:rPr lang="en-US" sz="1800" dirty="0" err="1">
                <a:latin typeface="Cascadia Mono" panose="020B0609020000020004" pitchFamily="49" charset="0"/>
              </a:rPr>
              <a:t>english_to_french</a:t>
            </a:r>
            <a:r>
              <a:rPr lang="en-US" sz="1800" dirty="0">
                <a:latin typeface="Cascadia Mono" panose="020B0609020000020004" pitchFamily="49" charset="0"/>
              </a:rPr>
              <a:t> = {}</a:t>
            </a:r>
          </a:p>
          <a:p>
            <a:pPr marL="0" indent="0">
              <a:buNone/>
            </a:pPr>
            <a:r>
              <a:rPr lang="en-US" sz="1800" dirty="0" err="1">
                <a:latin typeface="Cascadia Mono" panose="020B0609020000020004" pitchFamily="49" charset="0"/>
              </a:rPr>
              <a:t>english_to_french</a:t>
            </a:r>
            <a:r>
              <a:rPr lang="en-US" sz="1800" dirty="0">
                <a:latin typeface="Cascadia Mono" panose="020B0609020000020004" pitchFamily="49" charset="0"/>
              </a:rPr>
              <a:t>['red'] = 'rouge'</a:t>
            </a:r>
          </a:p>
          <a:p>
            <a:pPr marL="0" indent="0">
              <a:buNone/>
            </a:pPr>
            <a:r>
              <a:rPr lang="en-US" sz="1800" dirty="0" err="1">
                <a:latin typeface="Cascadia Mono" panose="020B0609020000020004" pitchFamily="49" charset="0"/>
              </a:rPr>
              <a:t>english_to_french</a:t>
            </a:r>
            <a:r>
              <a:rPr lang="en-US" sz="1800" dirty="0">
                <a:latin typeface="Cascadia Mono" panose="020B0609020000020004" pitchFamily="49" charset="0"/>
              </a:rPr>
              <a:t>['blue'] = 'bleu'</a:t>
            </a:r>
          </a:p>
          <a:p>
            <a:pPr marL="0" indent="0">
              <a:buNone/>
            </a:pPr>
            <a:r>
              <a:rPr lang="en-US" sz="1800" dirty="0" err="1">
                <a:latin typeface="Cascadia Mono" panose="020B0609020000020004" pitchFamily="49" charset="0"/>
              </a:rPr>
              <a:t>english_to_french</a:t>
            </a:r>
            <a:r>
              <a:rPr lang="en-US" sz="1800" dirty="0">
                <a:latin typeface="Cascadia Mono" panose="020B0609020000020004" pitchFamily="49" charset="0"/>
              </a:rPr>
              <a:t>['green'] = 'vert'</a:t>
            </a:r>
          </a:p>
          <a:p>
            <a:pPr marL="0" indent="0">
              <a:buNone/>
            </a:pPr>
            <a:r>
              <a:rPr lang="en-US" sz="1800" dirty="0">
                <a:latin typeface="Cascadia Mono" panose="020B0609020000020004" pitchFamily="49" charset="0"/>
              </a:rPr>
              <a:t>print("red is", </a:t>
            </a:r>
            <a:r>
              <a:rPr lang="en-US" sz="1800" dirty="0" err="1">
                <a:latin typeface="Cascadia Mono" panose="020B0609020000020004" pitchFamily="49" charset="0"/>
              </a:rPr>
              <a:t>english_to_french</a:t>
            </a:r>
            <a:r>
              <a:rPr lang="en-US" sz="1800" dirty="0">
                <a:latin typeface="Cascadia Mono" panose="020B0609020000020004" pitchFamily="49" charset="0"/>
              </a:rPr>
              <a:t>['red'])</a:t>
            </a:r>
          </a:p>
          <a:p>
            <a:pPr marL="0" indent="0">
              <a:buNone/>
            </a:pPr>
            <a:r>
              <a:rPr lang="en-US" sz="1800" dirty="0">
                <a:latin typeface="Cascadia Mono" panose="020B0609020000020004" pitchFamily="49" charset="0"/>
              </a:rPr>
              <a:t>#red is rouge</a:t>
            </a:r>
            <a:endParaRPr lang="en-US" sz="1400" dirty="0">
              <a:latin typeface="Cascadia Mono" panose="020B0609020000020004" pitchFamily="49" charset="0"/>
            </a:endParaRPr>
          </a:p>
        </p:txBody>
      </p:sp>
    </p:spTree>
    <p:extLst>
      <p:ext uri="{BB962C8B-B14F-4D97-AF65-F5344CB8AC3E}">
        <p14:creationId xmlns:p14="http://schemas.microsoft.com/office/powerpoint/2010/main" val="405328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Dictionary Operations</a:t>
            </a:r>
          </a:p>
        </p:txBody>
      </p:sp>
      <p:sp>
        <p:nvSpPr>
          <p:cNvPr id="3" name="Content Placeholder 2"/>
          <p:cNvSpPr>
            <a:spLocks noGrp="1"/>
          </p:cNvSpPr>
          <p:nvPr>
            <p:ph idx="1"/>
          </p:nvPr>
        </p:nvSpPr>
        <p:spPr/>
        <p:txBody>
          <a:bodyPr>
            <a:noAutofit/>
          </a:bodyPr>
          <a:lstStyle/>
          <a:p>
            <a:pPr marL="0" indent="0">
              <a:buNone/>
            </a:pPr>
            <a:r>
              <a:rPr lang="en-US" sz="1400" dirty="0" err="1">
                <a:latin typeface="Cascadia Mono" panose="020B0609020000020004" pitchFamily="49" charset="0"/>
              </a:rPr>
              <a:t>english_to_french</a:t>
            </a:r>
            <a:r>
              <a:rPr lang="en-US" sz="1400" dirty="0">
                <a:latin typeface="Cascadia Mono" panose="020B0609020000020004" pitchFamily="49" charset="0"/>
              </a:rPr>
              <a:t> = {'red': 'rouge', 'blue': 'bleu', 'green': 'vert'}</a:t>
            </a:r>
          </a:p>
          <a:p>
            <a:pPr marL="0" indent="0">
              <a:buNone/>
            </a:pPr>
            <a:r>
              <a:rPr lang="en-US" sz="1400" dirty="0">
                <a:latin typeface="Cascadia Mono" panose="020B0609020000020004" pitchFamily="49" charset="0"/>
              </a:rPr>
              <a:t>print(</a:t>
            </a:r>
            <a:r>
              <a:rPr lang="en-US" sz="1400" dirty="0" err="1">
                <a:latin typeface="Cascadia Mono" panose="020B0609020000020004" pitchFamily="49" charset="0"/>
              </a:rPr>
              <a:t>len</a:t>
            </a:r>
            <a:r>
              <a:rPr lang="en-US" sz="1400" dirty="0">
                <a:latin typeface="Cascadia Mono" panose="020B0609020000020004" pitchFamily="49" charset="0"/>
              </a:rPr>
              <a:t>(</a:t>
            </a:r>
            <a:r>
              <a:rPr lang="en-US" sz="1400" dirty="0" err="1">
                <a:latin typeface="Cascadia Mono" panose="020B0609020000020004" pitchFamily="49" charset="0"/>
              </a:rPr>
              <a:t>english_to_french</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#3</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print(list(</a:t>
            </a:r>
            <a:r>
              <a:rPr lang="en-US" sz="1400" dirty="0" err="1">
                <a:latin typeface="Cascadia Mono" panose="020B0609020000020004" pitchFamily="49" charset="0"/>
              </a:rPr>
              <a:t>english_to_french.keys</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#['green', 'blue', 'red']</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print(list(</a:t>
            </a:r>
            <a:r>
              <a:rPr lang="en-US" sz="1400" dirty="0" err="1">
                <a:latin typeface="Cascadia Mono" panose="020B0609020000020004" pitchFamily="49" charset="0"/>
              </a:rPr>
              <a:t>english_to_french.values</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#['vert', 'bleu', 'rouge']</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print(list(</a:t>
            </a:r>
            <a:r>
              <a:rPr lang="en-US" sz="1400" dirty="0" err="1">
                <a:latin typeface="Cascadia Mono" panose="020B0609020000020004" pitchFamily="49" charset="0"/>
              </a:rPr>
              <a:t>english_to_french.items</a:t>
            </a:r>
            <a:r>
              <a:rPr lang="en-US" sz="1400" dirty="0">
                <a:latin typeface="Cascadia Mono" panose="020B0609020000020004" pitchFamily="49" charset="0"/>
              </a:rPr>
              <a:t>()))</a:t>
            </a:r>
          </a:p>
          <a:p>
            <a:pPr marL="0" indent="0">
              <a:buNone/>
            </a:pPr>
            <a:r>
              <a:rPr lang="en-US" sz="1400" dirty="0">
                <a:latin typeface="Cascadia Mono" panose="020B0609020000020004" pitchFamily="49" charset="0"/>
              </a:rPr>
              <a:t>#[('green', 'vert'), ('blue', 'bleu'), ('red', 'rouge')]</a:t>
            </a:r>
          </a:p>
        </p:txBody>
      </p:sp>
    </p:spTree>
    <p:extLst>
      <p:ext uri="{BB962C8B-B14F-4D97-AF65-F5344CB8AC3E}">
        <p14:creationId xmlns:p14="http://schemas.microsoft.com/office/powerpoint/2010/main" val="2651344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Dictionary Operations</a:t>
            </a:r>
          </a:p>
        </p:txBody>
      </p:sp>
      <p:sp>
        <p:nvSpPr>
          <p:cNvPr id="3" name="Content Placeholder 2"/>
          <p:cNvSpPr>
            <a:spLocks noGrp="1"/>
          </p:cNvSpPr>
          <p:nvPr>
            <p:ph idx="1"/>
          </p:nvPr>
        </p:nvSpPr>
        <p:spPr/>
        <p:txBody>
          <a:bodyPr>
            <a:noAutofit/>
          </a:bodyPr>
          <a:lstStyle/>
          <a:p>
            <a:pPr marL="0" indent="0">
              <a:buNone/>
            </a:pPr>
            <a:r>
              <a:rPr lang="en-US" sz="1800" dirty="0">
                <a:latin typeface="Cascadia Mono" panose="020B0609020000020004" pitchFamily="49" charset="0"/>
              </a:rPr>
              <a:t>print(list(</a:t>
            </a:r>
            <a:r>
              <a:rPr lang="en-US" sz="1800" dirty="0" err="1">
                <a:latin typeface="Cascadia Mono" panose="020B0609020000020004" pitchFamily="49" charset="0"/>
              </a:rPr>
              <a:t>english_to_french.items</a:t>
            </a:r>
            <a:r>
              <a:rPr lang="en-US" sz="1800" dirty="0">
                <a:latin typeface="Cascadia Mono" panose="020B0609020000020004" pitchFamily="49" charset="0"/>
              </a:rPr>
              <a:t>()))</a:t>
            </a:r>
          </a:p>
          <a:p>
            <a:pPr marL="0" indent="0">
              <a:buNone/>
            </a:pPr>
            <a:r>
              <a:rPr lang="en-US" sz="1800" dirty="0">
                <a:latin typeface="Cascadia Mono" panose="020B0609020000020004" pitchFamily="49" charset="0"/>
              </a:rPr>
              <a:t>#[('green', 'vert'), ('blue', 'bleu'), ('red', 'rouge')]</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del </a:t>
            </a:r>
            <a:r>
              <a:rPr lang="en-US" sz="1800" dirty="0" err="1">
                <a:latin typeface="Cascadia Mono" panose="020B0609020000020004" pitchFamily="49" charset="0"/>
              </a:rPr>
              <a:t>english_to_french</a:t>
            </a:r>
            <a:r>
              <a:rPr lang="en-US" sz="1800" dirty="0">
                <a:latin typeface="Cascadia Mono" panose="020B0609020000020004" pitchFamily="49" charset="0"/>
              </a:rPr>
              <a:t>['green']</a:t>
            </a:r>
          </a:p>
          <a:p>
            <a:pPr marL="0" indent="0">
              <a:buNone/>
            </a:pPr>
            <a:r>
              <a:rPr lang="en-US" sz="1800" dirty="0">
                <a:latin typeface="Cascadia Mono" panose="020B0609020000020004" pitchFamily="49" charset="0"/>
              </a:rPr>
              <a:t>print(list(</a:t>
            </a:r>
            <a:r>
              <a:rPr lang="en-US" sz="1800" dirty="0" err="1">
                <a:latin typeface="Cascadia Mono" panose="020B0609020000020004" pitchFamily="49" charset="0"/>
              </a:rPr>
              <a:t>english_to_french.items</a:t>
            </a:r>
            <a:r>
              <a:rPr lang="en-US" sz="1800" dirty="0">
                <a:latin typeface="Cascadia Mono" panose="020B0609020000020004" pitchFamily="49" charset="0"/>
              </a:rPr>
              <a:t>()))</a:t>
            </a:r>
          </a:p>
          <a:p>
            <a:pPr marL="0" indent="0">
              <a:buNone/>
            </a:pPr>
            <a:r>
              <a:rPr lang="en-US" sz="1800" dirty="0">
                <a:latin typeface="Cascadia Mono" panose="020B0609020000020004" pitchFamily="49" charset="0"/>
              </a:rPr>
              <a:t>#[('blue', 'bleu'), ('red', 'rouge')]</a:t>
            </a:r>
          </a:p>
          <a:p>
            <a:pPr marL="0" indent="0">
              <a:buNone/>
            </a:pPr>
            <a:endParaRPr lang="en-US" sz="1800" dirty="0">
              <a:latin typeface="Cascadia Mono" panose="020B0609020000020004" pitchFamily="49" charset="0"/>
            </a:endParaRPr>
          </a:p>
          <a:p>
            <a:pPr marL="0" indent="0">
              <a:buNone/>
            </a:pPr>
            <a:r>
              <a:rPr lang="en-US" sz="1800" dirty="0">
                <a:latin typeface="Cascadia Mono" panose="020B0609020000020004" pitchFamily="49" charset="0"/>
              </a:rPr>
              <a:t>print('red' in </a:t>
            </a:r>
            <a:r>
              <a:rPr lang="en-US" sz="1800" dirty="0" err="1">
                <a:latin typeface="Cascadia Mono" panose="020B0609020000020004" pitchFamily="49" charset="0"/>
              </a:rPr>
              <a:t>english_to_french</a:t>
            </a:r>
            <a:r>
              <a:rPr lang="en-US" sz="1800" dirty="0">
                <a:latin typeface="Cascadia Mono" panose="020B0609020000020004" pitchFamily="49" charset="0"/>
              </a:rPr>
              <a:t>)</a:t>
            </a:r>
          </a:p>
          <a:p>
            <a:pPr marL="0" indent="0">
              <a:buNone/>
            </a:pPr>
            <a:r>
              <a:rPr lang="en-US" sz="1800" dirty="0">
                <a:latin typeface="Cascadia Mono" panose="020B0609020000020004" pitchFamily="49" charset="0"/>
              </a:rPr>
              <a:t>#True</a:t>
            </a:r>
          </a:p>
          <a:p>
            <a:pPr marL="0" indent="0">
              <a:buNone/>
            </a:pPr>
            <a:r>
              <a:rPr lang="en-US" sz="1800" dirty="0">
                <a:latin typeface="Cascadia Mono" panose="020B0609020000020004" pitchFamily="49" charset="0"/>
              </a:rPr>
              <a:t>print('orange' in </a:t>
            </a:r>
            <a:r>
              <a:rPr lang="en-US" sz="1800" dirty="0" err="1">
                <a:latin typeface="Cascadia Mono" panose="020B0609020000020004" pitchFamily="49" charset="0"/>
              </a:rPr>
              <a:t>english_to_french</a:t>
            </a:r>
            <a:r>
              <a:rPr lang="en-US" sz="1800" dirty="0">
                <a:latin typeface="Cascadia Mono" panose="020B0609020000020004" pitchFamily="49" charset="0"/>
              </a:rPr>
              <a:t>)</a:t>
            </a:r>
          </a:p>
          <a:p>
            <a:pPr marL="0" indent="0">
              <a:buNone/>
            </a:pPr>
            <a:r>
              <a:rPr lang="en-US" sz="1800" dirty="0">
                <a:latin typeface="Cascadia Mono" panose="020B0609020000020004" pitchFamily="49" charset="0"/>
              </a:rPr>
              <a:t>#False</a:t>
            </a:r>
            <a:endParaRPr lang="en-US" sz="1400" dirty="0">
              <a:latin typeface="Cascadia Mono" panose="020B0609020000020004" pitchFamily="49" charset="0"/>
            </a:endParaRPr>
          </a:p>
        </p:txBody>
      </p:sp>
    </p:spTree>
    <p:extLst>
      <p:ext uri="{BB962C8B-B14F-4D97-AF65-F5344CB8AC3E}">
        <p14:creationId xmlns:p14="http://schemas.microsoft.com/office/powerpoint/2010/main" val="4139260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Dictionary Operations</a:t>
            </a:r>
          </a:p>
        </p:txBody>
      </p:sp>
      <p:sp>
        <p:nvSpPr>
          <p:cNvPr id="3" name="Content Placeholder 2"/>
          <p:cNvSpPr>
            <a:spLocks noGrp="1"/>
          </p:cNvSpPr>
          <p:nvPr>
            <p:ph idx="1"/>
          </p:nvPr>
        </p:nvSpPr>
        <p:spPr/>
        <p:txBody>
          <a:bodyPr>
            <a:noAutofit/>
          </a:bodyPr>
          <a:lstStyle/>
          <a:p>
            <a:pPr marL="0" indent="0">
              <a:buNone/>
            </a:pPr>
            <a:r>
              <a:rPr lang="en-US" sz="1400" dirty="0">
                <a:latin typeface="Cascadia Mono" panose="020B0609020000020004" pitchFamily="49" charset="0"/>
              </a:rPr>
              <a:t>print(</a:t>
            </a:r>
            <a:r>
              <a:rPr lang="en-US" sz="1400" dirty="0" err="1">
                <a:latin typeface="Cascadia Mono" panose="020B0609020000020004" pitchFamily="49" charset="0"/>
              </a:rPr>
              <a:t>english_to_french.get</a:t>
            </a:r>
            <a:r>
              <a:rPr lang="en-US" sz="1400" dirty="0">
                <a:latin typeface="Cascadia Mono" panose="020B0609020000020004" pitchFamily="49" charset="0"/>
              </a:rPr>
              <a:t>('blue', 'No translation'))</a:t>
            </a:r>
          </a:p>
          <a:p>
            <a:pPr marL="0" indent="0">
              <a:buNone/>
            </a:pPr>
            <a:r>
              <a:rPr lang="en-US" sz="1400" dirty="0">
                <a:latin typeface="Cascadia Mono" panose="020B0609020000020004" pitchFamily="49" charset="0"/>
              </a:rPr>
              <a:t>#bleu</a:t>
            </a:r>
          </a:p>
          <a:p>
            <a:pPr marL="0" indent="0">
              <a:buNone/>
            </a:pPr>
            <a:r>
              <a:rPr lang="en-US" sz="1400" dirty="0">
                <a:latin typeface="Cascadia Mono" panose="020B0609020000020004" pitchFamily="49" charset="0"/>
              </a:rPr>
              <a:t>print(</a:t>
            </a:r>
            <a:r>
              <a:rPr lang="en-US" sz="1400" dirty="0" err="1">
                <a:latin typeface="Cascadia Mono" panose="020B0609020000020004" pitchFamily="49" charset="0"/>
              </a:rPr>
              <a:t>english_to_french.get</a:t>
            </a:r>
            <a:r>
              <a:rPr lang="en-US" sz="1400" dirty="0">
                <a:latin typeface="Cascadia Mono" panose="020B0609020000020004" pitchFamily="49" charset="0"/>
              </a:rPr>
              <a:t>('chartreuse', 'No translation'))</a:t>
            </a:r>
          </a:p>
          <a:p>
            <a:pPr marL="0" indent="0">
              <a:buNone/>
            </a:pPr>
            <a:r>
              <a:rPr lang="en-US" sz="1400" dirty="0">
                <a:latin typeface="Cascadia Mono" panose="020B0609020000020004" pitchFamily="49" charset="0"/>
              </a:rPr>
              <a:t>#No translation</a:t>
            </a:r>
          </a:p>
          <a:p>
            <a:pPr marL="0" indent="0">
              <a:buNone/>
            </a:pPr>
            <a:endParaRPr lang="en-US" sz="1400" dirty="0">
              <a:latin typeface="Cascadia Mono" panose="020B0609020000020004" pitchFamily="49" charset="0"/>
            </a:endParaRPr>
          </a:p>
          <a:p>
            <a:pPr marL="0" indent="0">
              <a:buNone/>
            </a:pPr>
            <a:r>
              <a:rPr lang="en-US" sz="1400" dirty="0">
                <a:latin typeface="Cascadia Mono" panose="020B0609020000020004" pitchFamily="49" charset="0"/>
              </a:rPr>
              <a:t>print(</a:t>
            </a:r>
            <a:r>
              <a:rPr lang="en-US" sz="1400" dirty="0" err="1">
                <a:latin typeface="Cascadia Mono" panose="020B0609020000020004" pitchFamily="49" charset="0"/>
              </a:rPr>
              <a:t>english_to_french.setdefault</a:t>
            </a:r>
            <a:r>
              <a:rPr lang="en-US" sz="1400" dirty="0">
                <a:latin typeface="Cascadia Mono" panose="020B0609020000020004" pitchFamily="49" charset="0"/>
              </a:rPr>
              <a:t>('chartreuse', 'No translation'))</a:t>
            </a:r>
          </a:p>
          <a:p>
            <a:pPr marL="0" indent="0">
              <a:buNone/>
            </a:pPr>
            <a:r>
              <a:rPr lang="en-US" sz="1400" dirty="0">
                <a:latin typeface="Cascadia Mono" panose="020B0609020000020004" pitchFamily="49" charset="0"/>
              </a:rPr>
              <a:t>#No translation</a:t>
            </a:r>
          </a:p>
        </p:txBody>
      </p:sp>
    </p:spTree>
    <p:extLst>
      <p:ext uri="{BB962C8B-B14F-4D97-AF65-F5344CB8AC3E}">
        <p14:creationId xmlns:p14="http://schemas.microsoft.com/office/powerpoint/2010/main" val="2194801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Other Dictionary Operations</a:t>
            </a:r>
          </a:p>
        </p:txBody>
      </p:sp>
      <p:sp>
        <p:nvSpPr>
          <p:cNvPr id="3" name="Content Placeholder 2"/>
          <p:cNvSpPr>
            <a:spLocks noGrp="1"/>
          </p:cNvSpPr>
          <p:nvPr>
            <p:ph idx="1"/>
          </p:nvPr>
        </p:nvSpPr>
        <p:spPr/>
        <p:txBody>
          <a:bodyPr>
            <a:noAutofit/>
          </a:bodyPr>
          <a:lstStyle/>
          <a:p>
            <a:pPr marL="0" indent="0">
              <a:buNone/>
            </a:pPr>
            <a:r>
              <a:rPr lang="en-US" sz="1800" dirty="0">
                <a:latin typeface="Cascadia Mono" panose="020B0609020000020004" pitchFamily="49" charset="0"/>
              </a:rPr>
              <a:t>x = {0: 'zero', 1: 'one'}</a:t>
            </a:r>
          </a:p>
          <a:p>
            <a:pPr marL="0" indent="0">
              <a:buNone/>
            </a:pPr>
            <a:r>
              <a:rPr lang="en-US" sz="1800" dirty="0">
                <a:latin typeface="Cascadia Mono" panose="020B0609020000020004" pitchFamily="49" charset="0"/>
              </a:rPr>
              <a:t>y = </a:t>
            </a:r>
            <a:r>
              <a:rPr lang="en-US" sz="1800" dirty="0" err="1">
                <a:latin typeface="Cascadia Mono" panose="020B0609020000020004" pitchFamily="49" charset="0"/>
              </a:rPr>
              <a:t>x.copy</a:t>
            </a:r>
            <a:r>
              <a:rPr lang="en-US" sz="1800" dirty="0">
                <a:latin typeface="Cascadia Mono" panose="020B0609020000020004" pitchFamily="49" charset="0"/>
              </a:rPr>
              <a:t>()</a:t>
            </a:r>
          </a:p>
          <a:p>
            <a:pPr marL="0" indent="0">
              <a:buNone/>
            </a:pPr>
            <a:r>
              <a:rPr lang="en-US" sz="1800" dirty="0">
                <a:latin typeface="Cascadia Mono" panose="020B0609020000020004" pitchFamily="49" charset="0"/>
              </a:rPr>
              <a:t>print(y)</a:t>
            </a:r>
          </a:p>
          <a:p>
            <a:pPr marL="0" indent="0">
              <a:buNone/>
            </a:pPr>
            <a:r>
              <a:rPr lang="en-US" sz="1800" dirty="0">
                <a:latin typeface="Cascadia Mono" panose="020B0609020000020004" pitchFamily="49" charset="0"/>
              </a:rPr>
              <a:t>#{0: 'zero', 1: 'one'}</a:t>
            </a:r>
          </a:p>
          <a:p>
            <a:pPr marL="0" indent="0">
              <a:buNone/>
            </a:pPr>
            <a:endParaRPr lang="en-US" sz="1800" dirty="0">
              <a:latin typeface="Cascadia Mono" panose="020B0609020000020004" pitchFamily="49" charset="0"/>
            </a:endParaRPr>
          </a:p>
          <a:p>
            <a:pPr marL="0" indent="0">
              <a:buNone/>
            </a:pPr>
            <a:r>
              <a:rPr lang="pl-PL" sz="1800" dirty="0">
                <a:latin typeface="Cascadia Mono" panose="020B0609020000020004" pitchFamily="49" charset="0"/>
              </a:rPr>
              <a:t>z = {1: 'One', 2: 'Two'}</a:t>
            </a:r>
          </a:p>
          <a:p>
            <a:pPr marL="0" indent="0">
              <a:buNone/>
            </a:pPr>
            <a:r>
              <a:rPr lang="en-US" sz="1800" dirty="0">
                <a:latin typeface="Cascadia Mono" panose="020B0609020000020004" pitchFamily="49" charset="0"/>
              </a:rPr>
              <a:t>x = {0: 'zero', 1: 'one'}</a:t>
            </a:r>
          </a:p>
          <a:p>
            <a:pPr marL="0" indent="0">
              <a:buNone/>
            </a:pPr>
            <a:r>
              <a:rPr lang="en-US" sz="1800" dirty="0" err="1">
                <a:latin typeface="Cascadia Mono" panose="020B0609020000020004" pitchFamily="49" charset="0"/>
              </a:rPr>
              <a:t>x.update</a:t>
            </a:r>
            <a:r>
              <a:rPr lang="en-US" sz="1800" dirty="0">
                <a:latin typeface="Cascadia Mono" panose="020B0609020000020004" pitchFamily="49" charset="0"/>
              </a:rPr>
              <a:t>(z)</a:t>
            </a:r>
          </a:p>
          <a:p>
            <a:pPr marL="0" indent="0">
              <a:buNone/>
            </a:pPr>
            <a:r>
              <a:rPr lang="en-US" sz="1800" dirty="0">
                <a:latin typeface="Cascadia Mono" panose="020B0609020000020004" pitchFamily="49" charset="0"/>
              </a:rPr>
              <a:t>print(x)</a:t>
            </a:r>
          </a:p>
          <a:p>
            <a:pPr marL="0" indent="0">
              <a:buNone/>
            </a:pPr>
            <a:r>
              <a:rPr lang="en-US" sz="1800" dirty="0">
                <a:latin typeface="Cascadia Mono" panose="020B0609020000020004" pitchFamily="49" charset="0"/>
              </a:rPr>
              <a:t>#{0: 'zero', 1: 'One', 2: 'Two'}</a:t>
            </a:r>
            <a:endParaRPr lang="en-US" sz="1400" dirty="0">
              <a:latin typeface="Cascadia Mono" panose="020B0609020000020004" pitchFamily="49" charset="0"/>
            </a:endParaRPr>
          </a:p>
        </p:txBody>
      </p:sp>
    </p:spTree>
    <p:extLst>
      <p:ext uri="{BB962C8B-B14F-4D97-AF65-F5344CB8AC3E}">
        <p14:creationId xmlns:p14="http://schemas.microsoft.com/office/powerpoint/2010/main" val="2725593618"/>
      </p:ext>
    </p:extLst>
  </p:cSld>
  <p:clrMapOvr>
    <a:masterClrMapping/>
  </p:clrMapOvr>
</p:sld>
</file>

<file path=ppt/theme/theme1.xml><?xml version="1.0" encoding="utf-8"?>
<a:theme xmlns:a="http://schemas.openxmlformats.org/drawingml/2006/main" name="Fanshawe_Theme">
  <a:themeElements>
    <a:clrScheme name="Custom 1">
      <a:dk1>
        <a:srgbClr val="000000"/>
      </a:dk1>
      <a:lt1>
        <a:srgbClr val="FFFFFF"/>
      </a:lt1>
      <a:dk2>
        <a:srgbClr val="636369"/>
      </a:dk2>
      <a:lt2>
        <a:srgbClr val="DEDEDE"/>
      </a:lt2>
      <a:accent1>
        <a:srgbClr val="E12319"/>
      </a:accent1>
      <a:accent2>
        <a:srgbClr val="E12319"/>
      </a:accent2>
      <a:accent3>
        <a:srgbClr val="B2272C"/>
      </a:accent3>
      <a:accent4>
        <a:srgbClr val="A02B2F"/>
      </a:accent4>
      <a:accent5>
        <a:srgbClr val="636369"/>
      </a:accent5>
      <a:accent6>
        <a:srgbClr val="636369"/>
      </a:accent6>
      <a:hlink>
        <a:srgbClr val="E12319"/>
      </a:hlink>
      <a:folHlink>
        <a:srgbClr val="B2272C"/>
      </a:folHlink>
    </a:clrScheme>
    <a:fontScheme name="Test">
      <a:majorFont>
        <a:latin typeface="Montserrat"/>
        <a:ea typeface=""/>
        <a:cs typeface=""/>
      </a:majorFont>
      <a:minorFont>
        <a:latin typeface="Montserra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Theme" id="{2AB755E2-F30A-4603-8A1A-32DAE8137AE7}" vid="{AABFD89F-415E-4566-8E83-047AA5154A64}"/>
    </a:ext>
  </a:extLst>
</a:theme>
</file>

<file path=docProps/app.xml><?xml version="1.0" encoding="utf-8"?>
<Properties xmlns="http://schemas.openxmlformats.org/officeDocument/2006/extended-properties" xmlns:vt="http://schemas.openxmlformats.org/officeDocument/2006/docPropsVTypes">
  <Template>Fanshawe_Theme</Template>
  <TotalTime>3241</TotalTime>
  <Words>1326</Words>
  <Application>Microsoft Office PowerPoint</Application>
  <PresentationFormat>On-screen Show (4:3)</PresentationFormat>
  <Paragraphs>137</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Cascadia Mono</vt:lpstr>
      <vt:lpstr>Montserrat</vt:lpstr>
      <vt:lpstr>Montserrat Medium</vt:lpstr>
      <vt:lpstr>Fanshawe_Theme</vt:lpstr>
      <vt:lpstr>INFO-3142</vt:lpstr>
      <vt:lpstr>Dictionaries Compared to Lists</vt:lpstr>
      <vt:lpstr>Dictionaries Compared to Lists</vt:lpstr>
      <vt:lpstr>Dictionaries Compared to Lists</vt:lpstr>
      <vt:lpstr>Dictionaries Compared to Lists</vt:lpstr>
      <vt:lpstr>Other Dictionary Operations</vt:lpstr>
      <vt:lpstr>Other Dictionary Operations</vt:lpstr>
      <vt:lpstr>Other Dictionary Operations</vt:lpstr>
      <vt:lpstr>Other Dictionary Operations</vt:lpstr>
      <vt:lpstr>Dictionary Operations</vt:lpstr>
      <vt:lpstr>Word Counting</vt:lpstr>
      <vt:lpstr>What can be used as a Key</vt:lpstr>
      <vt:lpstr>What can be used as a Key</vt:lpstr>
      <vt:lpstr>Sparse Matrices</vt:lpstr>
      <vt:lpstr>Dictionaries as Caches</vt:lpstr>
      <vt:lpstr>Efficiency of Dictionaries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6143</dc:title>
  <dc:creator>Jim</dc:creator>
  <cp:lastModifiedBy>Jim Cooper</cp:lastModifiedBy>
  <cp:revision>378</cp:revision>
  <dcterms:created xsi:type="dcterms:W3CDTF">2010-01-05T18:25:55Z</dcterms:created>
  <dcterms:modified xsi:type="dcterms:W3CDTF">2025-09-02T17:22:45Z</dcterms:modified>
</cp:coreProperties>
</file>