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89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37832" y="1895301"/>
            <a:ext cx="7477518" cy="1789774"/>
          </a:xfrm>
        </p:spPr>
        <p:txBody>
          <a:bodyPr wrap="none" anchor="b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832" y="3694377"/>
            <a:ext cx="7477518" cy="85268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1876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right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4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4051" y="1475651"/>
            <a:ext cx="4708570" cy="426299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06459" y="1033111"/>
            <a:ext cx="2943489" cy="5120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08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left imag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1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1379" y="1475651"/>
            <a:ext cx="4708570" cy="462875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36" y="895797"/>
            <a:ext cx="2986976" cy="542302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0218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-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4842C3-42B5-9C43-9E2C-66DDA1C83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8667" y="1475651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89EA318-93EB-D34A-957B-D0D443FDB6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4052" y="1475650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353129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title and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4053" y="5173302"/>
            <a:ext cx="26062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4055" y="1653166"/>
            <a:ext cx="2606278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76604" y="1653166"/>
            <a:ext cx="2597833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0708" y="1653166"/>
            <a:ext cx="2599241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290758" y="5173302"/>
            <a:ext cx="2583678" cy="567559"/>
          </a:xfrm>
        </p:spPr>
        <p:txBody>
          <a:bodyPr anchor="b">
            <a:no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064865" y="5162904"/>
            <a:ext cx="25836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7725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image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29841" y="987427"/>
            <a:ext cx="7886700" cy="4101059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</a:schemeClr>
                </a:solidFill>
              </a:defRPr>
            </a:lvl1pPr>
            <a:lvl2pPr marL="380992" indent="0">
              <a:buNone/>
              <a:defRPr sz="2333"/>
            </a:lvl2pPr>
            <a:lvl3pPr marL="761985" indent="0">
              <a:buNone/>
              <a:defRPr sz="2000"/>
            </a:lvl3pPr>
            <a:lvl4pPr marL="1142977" indent="0">
              <a:buNone/>
              <a:defRPr sz="1667"/>
            </a:lvl4pPr>
            <a:lvl5pPr marL="1523970" indent="0">
              <a:buNone/>
              <a:defRPr sz="1667"/>
            </a:lvl5pPr>
            <a:lvl6pPr marL="1904962" indent="0">
              <a:buNone/>
              <a:defRPr sz="1667"/>
            </a:lvl6pPr>
            <a:lvl7pPr marL="2285954" indent="0">
              <a:buNone/>
              <a:defRPr sz="1667"/>
            </a:lvl7pPr>
            <a:lvl8pPr marL="2666947" indent="0">
              <a:buNone/>
              <a:defRPr sz="1667"/>
            </a:lvl8pPr>
            <a:lvl9pPr marL="3047940" indent="0">
              <a:buNone/>
              <a:defRPr sz="1667"/>
            </a:lvl9pPr>
          </a:lstStyle>
          <a:p>
            <a:r>
              <a:rPr lang="en-US" dirty="0"/>
              <a:t>Click icon to add picture – remember to add alt tag(s)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57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15" y="491492"/>
            <a:ext cx="8903970" cy="6167864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326601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79309"/>
            <a:ext cx="9144000" cy="6857999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184217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15E10ABA-6733-4542-AEE4-B1A0C2E01AA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0239" y="988696"/>
            <a:ext cx="7885115" cy="4109084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983164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1EB3D43-4BB5-A644-A0D1-F886600C067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660554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2"/>
            <a:ext cx="6977064" cy="4692448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5157092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4" y="98862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452255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4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02466" y="1765738"/>
            <a:ext cx="7539071" cy="1708022"/>
          </a:xfrm>
        </p:spPr>
        <p:txBody>
          <a:bodyPr wrap="none" anchor="t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466" y="979920"/>
            <a:ext cx="7539071" cy="784586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8200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1"/>
            <a:ext cx="6977064" cy="2992904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365558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4" y="4399983"/>
            <a:ext cx="7884318" cy="1489496"/>
          </a:xfrm>
        </p:spPr>
        <p:txBody>
          <a:bodyPr anchor="ctr">
            <a:noAutofit/>
          </a:bodyPr>
          <a:lstStyle>
            <a:lvl1pPr marL="0" indent="0">
              <a:buNone/>
              <a:defRPr sz="1778" baseline="0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3" y="786827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673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35092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78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94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517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37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18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6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052" y="4756291"/>
            <a:ext cx="8155896" cy="705994"/>
          </a:xfrm>
        </p:spPr>
        <p:txBody>
          <a:bodyPr anchor="t">
            <a:noAutofit/>
          </a:bodyPr>
          <a:lstStyle>
            <a:lvl1pPr marL="0" indent="0">
              <a:buNone/>
              <a:defRPr sz="1778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AE61BF-3763-0E4A-999B-8924DFBF3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2" y="3147144"/>
            <a:ext cx="8155896" cy="1609147"/>
          </a:xfrm>
        </p:spPr>
        <p:txBody>
          <a:bodyPr anchor="b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690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6A6C647-8D61-1F4E-99D1-2AB4ED068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1196F0-56A5-0A49-AD87-3B487F49514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4349" y="1476377"/>
            <a:ext cx="8155305" cy="407289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2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CE862F-2DE8-F94F-9079-91AF022976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82732F-316B-FD4C-A0B3-A1EF01C545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BF0C72D-9A4A-2A49-B363-B2C415C80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952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content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971B7F-1741-9A4A-B925-11E1F5B35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FC316-43A0-314E-884C-19A6592161F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B32E208-AE39-D149-A2EC-87102F8C0C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683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 and sub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5D3C69-508E-E343-82E0-194270BE750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94053" y="1642768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9A5ACD-B447-8F44-9065-AD7D1222E29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26816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5FDE71-5828-1A47-B218-9FF0C40675E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04719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2220727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2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1475653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84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, small title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E732-3AEB-2446-A6FA-5AFFBB873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11" y="732519"/>
            <a:ext cx="8564210" cy="59951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B807-26A2-0B44-917E-DCCFEF7EB29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612" y="1368208"/>
            <a:ext cx="8564209" cy="437044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611C-9122-E049-912F-ABF2154E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17CA-2218-B242-BA20-69CBB4C5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A38B-A490-B042-9C4F-4C94FD3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8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53" y="1475653"/>
            <a:ext cx="8155896" cy="431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8535" y="6097825"/>
            <a:ext cx="1190065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3196" y="6093719"/>
            <a:ext cx="3086100" cy="33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893" y="6097825"/>
            <a:ext cx="716056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687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</p:sldLayoutIdLst>
  <p:txStyles>
    <p:titleStyle>
      <a:lvl1pPr algn="l" defTabSz="761985" rtl="0" eaLnBrk="1" latinLnBrk="0" hangingPunct="1">
        <a:lnSpc>
          <a:spcPct val="10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Montserrat Medium" pitchFamily="2" charset="77"/>
          <a:ea typeface="+mj-ea"/>
          <a:cs typeface="Montserrat Medium" pitchFamily="2" charset="77"/>
        </a:defRPr>
      </a:lvl1pPr>
    </p:titleStyle>
    <p:bodyStyle>
      <a:lvl1pPr marL="0" indent="0" algn="l" defTabSz="76198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1pPr>
      <a:lvl2pPr marL="571489" indent="-36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4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2pPr>
      <a:lvl3pPr marL="952480" indent="-27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0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3pPr>
      <a:lvl4pPr marL="1333473" indent="-234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4pPr>
      <a:lvl5pPr marL="1714466" indent="-190496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6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INFO-3142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0D7D29-835A-44AD-68D5-A86FF4457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Control Flow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and dictionary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pattern of using a for loop to iterate through a list, modify or select individual elements, and create a new list or dictionary is very common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x_squared</a:t>
            </a:r>
            <a:r>
              <a:rPr lang="en-US" sz="1800" dirty="0">
                <a:latin typeface="Cascadia Mono" panose="020B06090200000200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item in x: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latin typeface="Cascadia Mono" panose="020B0609020000020004" pitchFamily="49" charset="0"/>
              </a:rPr>
              <a:t>x_squared.append</a:t>
            </a:r>
            <a:r>
              <a:rPr lang="en-US" sz="1800" dirty="0">
                <a:latin typeface="Cascadia Mono" panose="020B0609020000020004" pitchFamily="49" charset="0"/>
              </a:rPr>
              <a:t>(item * item)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x_squared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#[1, 4, 9, 16]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8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and dictionary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000" dirty="0" err="1">
                <a:latin typeface="Cascadia Mono" panose="020B0609020000020004" pitchFamily="49" charset="0"/>
              </a:rPr>
              <a:t>x_squared</a:t>
            </a:r>
            <a:r>
              <a:rPr lang="en-US" sz="1000" dirty="0">
                <a:latin typeface="Cascadia Mono" panose="020B0609020000020004" pitchFamily="49" charset="0"/>
              </a:rPr>
              <a:t> = [item * item for item in x]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x_squared</a:t>
            </a:r>
            <a:r>
              <a:rPr lang="en-US" sz="10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#[1, 4, 9, 16]</a:t>
            </a:r>
          </a:p>
          <a:p>
            <a:pPr marL="0" indent="0">
              <a:buNone/>
            </a:pPr>
            <a:endParaRPr lang="en-US" sz="10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000" dirty="0" err="1">
                <a:latin typeface="Cascadia Mono" panose="020B0609020000020004" pitchFamily="49" charset="0"/>
              </a:rPr>
              <a:t>x_squared</a:t>
            </a:r>
            <a:r>
              <a:rPr lang="en-US" sz="1000" dirty="0">
                <a:latin typeface="Cascadia Mono" panose="020B0609020000020004" pitchFamily="49" charset="0"/>
              </a:rPr>
              <a:t> = [item * item for item in x if item &gt; 2]</a:t>
            </a:r>
          </a:p>
          <a:p>
            <a:pPr marL="0" indent="0">
              <a:buNone/>
            </a:pPr>
            <a:endParaRPr lang="en-US" sz="10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x_squared</a:t>
            </a:r>
            <a:r>
              <a:rPr lang="en-US" sz="10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#[9, 16]</a:t>
            </a:r>
          </a:p>
          <a:p>
            <a:pPr marL="0" indent="0">
              <a:buNone/>
            </a:pPr>
            <a:endParaRPr lang="en-US" sz="10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000" dirty="0" err="1">
                <a:latin typeface="Cascadia Mono" panose="020B0609020000020004" pitchFamily="49" charset="0"/>
              </a:rPr>
              <a:t>x_squared_dict</a:t>
            </a:r>
            <a:r>
              <a:rPr lang="en-US" sz="1000" dirty="0">
                <a:latin typeface="Cascadia Mono" panose="020B0609020000020004" pitchFamily="49" charset="0"/>
              </a:rPr>
              <a:t> = {item: item * item for item in x}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x_squared_dict</a:t>
            </a:r>
            <a:r>
              <a:rPr lang="en-US" sz="10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#{1: 1, 2: 4, 3: 9, 4: 16}</a:t>
            </a:r>
          </a:p>
        </p:txBody>
      </p:sp>
    </p:spTree>
    <p:extLst>
      <p:ext uri="{BB962C8B-B14F-4D97-AF65-F5344CB8AC3E}">
        <p14:creationId xmlns:p14="http://schemas.microsoft.com/office/powerpoint/2010/main" val="78851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generator expression looks a lot like a list comprehension, except that in place of square brackets, it uses parentheses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x_squared</a:t>
            </a:r>
            <a:r>
              <a:rPr lang="en-US" sz="1800" dirty="0">
                <a:latin typeface="Cascadia Mono" panose="020B0609020000020004" pitchFamily="49" charset="0"/>
              </a:rPr>
              <a:t> = (item * item for item in x)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x_squared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#&lt;generator object &lt;</a:t>
            </a:r>
            <a:r>
              <a:rPr lang="en-US" sz="1800" dirty="0" err="1">
                <a:latin typeface="Cascadia Mono" panose="020B0609020000020004" pitchFamily="49" charset="0"/>
              </a:rPr>
              <a:t>genexpr</a:t>
            </a:r>
            <a:r>
              <a:rPr lang="en-US" sz="1800" dirty="0">
                <a:latin typeface="Cascadia Mono" panose="020B0609020000020004" pitchFamily="49" charset="0"/>
              </a:rPr>
              <a:t>&gt; at 0x102176708&gt;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square in </a:t>
            </a:r>
            <a:r>
              <a:rPr lang="en-US" sz="1800" dirty="0" err="1">
                <a:latin typeface="Cascadia Mono" panose="020B0609020000020004" pitchFamily="49" charset="0"/>
              </a:rPr>
              <a:t>x_squared</a:t>
            </a:r>
            <a:r>
              <a:rPr lang="en-US" sz="1800" dirty="0"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print(square,)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#1 4 9 16</a:t>
            </a:r>
          </a:p>
        </p:txBody>
      </p:sp>
    </p:spTree>
    <p:extLst>
      <p:ext uri="{BB962C8B-B14F-4D97-AF65-F5344CB8AC3E}">
        <p14:creationId xmlns:p14="http://schemas.microsoft.com/office/powerpoint/2010/main" val="228780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 Blocks and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generator expression looks a lot like a list comprehension, except that in place of square brackets, it uses parentheses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sz="1800" dirty="0">
                <a:latin typeface="Cascadia Mono" panose="020B0609020000020004" pitchFamily="49" charset="0"/>
              </a:rPr>
              <a:t>x = 1; y = 0; z = 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if x &gt; 0: y = 1; z = 10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else: y = -1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print(x, y, z)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#1 1 10</a:t>
            </a:r>
          </a:p>
        </p:txBody>
      </p:sp>
    </p:spTree>
    <p:extLst>
      <p:ext uri="{BB962C8B-B14F-4D97-AF65-F5344CB8AC3E}">
        <p14:creationId xmlns:p14="http://schemas.microsoft.com/office/powerpoint/2010/main" val="236384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 Blocks and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#File "&lt;stdin&gt;", line 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    x = 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    ^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   </a:t>
            </a:r>
            <a:r>
              <a:rPr lang="en-US" sz="1200" dirty="0" err="1">
                <a:latin typeface="Cascadia Mono" panose="020B0609020000020004" pitchFamily="49" charset="0"/>
              </a:rPr>
              <a:t>IndentationError</a:t>
            </a:r>
            <a:r>
              <a:rPr lang="en-US" sz="1200" dirty="0">
                <a:latin typeface="Cascadia Mono" panose="020B0609020000020004" pitchFamily="49" charset="0"/>
              </a:rPr>
              <a:t>: unexpected indent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v = 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if x == 1: 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y = 2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if v &gt; 0: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z = 2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v = 0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419533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 Blocks and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#if x == 1: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         y = 2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      z = 2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#File "&lt;stdin&gt;", line 3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     z = 2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     ^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  </a:t>
            </a:r>
            <a:r>
              <a:rPr lang="en-US" sz="1400" dirty="0" err="1">
                <a:latin typeface="Cascadia Mono" panose="020B0609020000020004" pitchFamily="49" charset="0"/>
              </a:rPr>
              <a:t>IndentationError</a:t>
            </a:r>
            <a:r>
              <a:rPr lang="en-US" sz="1400" dirty="0">
                <a:latin typeface="Cascadia Mono" panose="020B0609020000020004" pitchFamily="49" charset="0"/>
              </a:rPr>
              <a:t>: unindent does not match any outer indentation level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print('string1', 'string2', 'string3' \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, 'string4', 'string5')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#string1 string2 string3 string4 string5</a:t>
            </a:r>
          </a:p>
        </p:txBody>
      </p:sp>
    </p:spTree>
    <p:extLst>
      <p:ext uri="{BB962C8B-B14F-4D97-AF65-F5344CB8AC3E}">
        <p14:creationId xmlns:p14="http://schemas.microsoft.com/office/powerpoint/2010/main" val="255578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 Blocks and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100 + 200 + 300 \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+ 400 + 500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#1500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v = [100, 300, 500, 700, 900,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1100, 1300]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print(v)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#[100, 300, 500, 700, 900, 1100, 1300]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latin typeface="Cascadia Mono" panose="020B0609020000020004" pitchFamily="49" charset="0"/>
              </a:rPr>
              <a:t>print</a:t>
            </a:r>
            <a:r>
              <a:rPr lang="fr-FR" sz="1200" dirty="0">
                <a:latin typeface="Cascadia Mono" panose="020B0609020000020004" pitchFamily="49" charset="0"/>
              </a:rPr>
              <a:t>(max(1000, 300, 500,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800, 1200))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#1200</a:t>
            </a:r>
          </a:p>
        </p:txBody>
      </p:sp>
    </p:spTree>
    <p:extLst>
      <p:ext uri="{BB962C8B-B14F-4D97-AF65-F5344CB8AC3E}">
        <p14:creationId xmlns:p14="http://schemas.microsoft.com/office/powerpoint/2010/main" val="263156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 Blocks and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(100 + 200 + 300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 + 400 + 500)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#1500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print("strings separated by whitespace "    \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"""are automatically"""  ' concatenated')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#'strings separated by whitespace are automatically concatenated'</a:t>
            </a:r>
            <a:endParaRPr lang="en-US" sz="16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 Blocks and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if x &gt; 0: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string1 = "this string broken by a backslash will end up \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       with the indentation tabs in it"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print(string1)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#'this string broken by a backslash will end up \t\t\</a:t>
            </a:r>
            <a:r>
              <a:rPr lang="en-US" sz="1200" dirty="0" err="1">
                <a:latin typeface="Cascadia Mono" panose="020B0609020000020004" pitchFamily="49" charset="0"/>
              </a:rPr>
              <a:t>twith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     the indentation tabs in it'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if x &gt; 0: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string1 = "this can be easily avoided by splitting the " \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   "string in this way"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print(string1)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#'this can be easily avoided by splitting the string in this way'</a:t>
            </a:r>
          </a:p>
        </p:txBody>
      </p:sp>
    </p:spTree>
    <p:extLst>
      <p:ext uri="{BB962C8B-B14F-4D97-AF65-F5344CB8AC3E}">
        <p14:creationId xmlns:p14="http://schemas.microsoft.com/office/powerpoint/2010/main" val="228155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and 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print([2] and [3, 4])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#[3, 4]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print([] and 5)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print([2] or [3, 4])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#[2]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print([] or 5)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#5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6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loop… if and </a:t>
            </a:r>
            <a:r>
              <a:rPr lang="en-CA" dirty="0" err="1"/>
              <a:t>elif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761985">
              <a:lnSpc>
                <a:spcPct val="90000"/>
              </a:lnSpc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condition: </a:t>
            </a:r>
          </a:p>
          <a:p>
            <a:pPr marL="342900" lvl="1" indent="0" defTabSz="761985"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ody</a:t>
            </a:r>
            <a:endParaRPr lang="en-US" sz="20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761985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condition1: </a:t>
            </a:r>
          </a:p>
          <a:p>
            <a:pPr marL="0" indent="0" defTabSz="761985"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body1 </a:t>
            </a:r>
          </a:p>
          <a:p>
            <a:pPr marL="0" indent="0" defTabSz="761985">
              <a:buNone/>
            </a:pP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condition2: </a:t>
            </a:r>
          </a:p>
          <a:p>
            <a:pPr marL="0" indent="0" defTabSz="761985"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body2 </a:t>
            </a:r>
          </a:p>
          <a:p>
            <a:pPr marL="0" indent="0" defTabSz="761985">
              <a:buNone/>
            </a:pP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condition3: </a:t>
            </a:r>
          </a:p>
          <a:p>
            <a:pPr marL="0" indent="0" defTabSz="761985"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body3</a:t>
            </a:r>
          </a:p>
          <a:p>
            <a:pPr marL="0" indent="0" defTabSz="761985"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761985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body4 </a:t>
            </a:r>
            <a:br>
              <a:rPr lang="en-US" sz="1600" dirty="0"/>
            </a:br>
            <a:br>
              <a:rPr lang="en-US" sz="20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and 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[0]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y = [x, 1]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 is y[0])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#True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[0]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 is y[0])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 == y[0])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#True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or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/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There’s no case (or switch) statement in Python</a:t>
            </a:r>
          </a:p>
          <a:p>
            <a:pPr defTabSz="761985"/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gets by with a ladder of if… </a:t>
            </a:r>
            <a:r>
              <a:rPr lang="en-US" sz="24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sz="24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 else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31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…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</a:rPr>
              <a:t>x = [1.0, 2.0, 3.0]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</a:rPr>
              <a:t>for n in x: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</a:rPr>
              <a:t>    print(1 / n)</a:t>
            </a:r>
            <a:br>
              <a:rPr lang="en-US" sz="2400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50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range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[1, 3, -7, 4, 9, -5, 4]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 in range(</a:t>
            </a:r>
            <a:r>
              <a:rPr lang="en-US" sz="1800" dirty="0" err="1">
                <a:latin typeface="Cascadia Mono" panose="020B0609020000020004" pitchFamily="49" charset="0"/>
              </a:rPr>
              <a:t>len</a:t>
            </a:r>
            <a:r>
              <a:rPr lang="en-US" sz="1800" dirty="0">
                <a:latin typeface="Cascadia Mono" panose="020B0609020000020004" pitchFamily="49" charset="0"/>
              </a:rPr>
              <a:t>(x)):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if x[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] &lt; 0: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print("Found a negative number at index ", 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print(list(range(3, 7)))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#[3, 4, 5, 6]</a:t>
            </a:r>
            <a:br>
              <a:rPr lang="en-US" sz="2400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65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range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print(list(range(2, 10)))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#[2, 3, 4, 5, 6, 7, 8, 9]        </a:t>
            </a:r>
          </a:p>
          <a:p>
            <a:pPr marL="0" indent="0">
              <a:buNone/>
            </a:pP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print(list(range(5, 3)))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#[]</a:t>
            </a:r>
          </a:p>
          <a:p>
            <a:pPr marL="0" indent="0">
              <a:buNone/>
            </a:pP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print(list(range(0, 10, 2)))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#[0, 2, 4, 6, 8]</a:t>
            </a:r>
          </a:p>
          <a:p>
            <a:pPr marL="0" indent="0">
              <a:buNone/>
            </a:pP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print(list(range(5, 0, -1)))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#[5, 4, 3, 2, 1]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6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 loop and tuple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somelist</a:t>
            </a:r>
            <a:r>
              <a:rPr lang="en-US" sz="1800" dirty="0">
                <a:latin typeface="Cascadia Mono" panose="020B0609020000020004" pitchFamily="49" charset="0"/>
              </a:rPr>
              <a:t> = [(1, 2), (3, 7), (9, 5)]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result = 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t in </a:t>
            </a:r>
            <a:r>
              <a:rPr lang="en-US" sz="1800" dirty="0" err="1">
                <a:latin typeface="Cascadia Mono" panose="020B0609020000020004" pitchFamily="49" charset="0"/>
              </a:rPr>
              <a:t>somelist</a:t>
            </a:r>
            <a:r>
              <a:rPr lang="en-US" sz="1800" dirty="0"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ascadia Mono" panose="020B0609020000020004" pitchFamily="49" charset="0"/>
              </a:rPr>
              <a:t>    result = result + (t[0] * t[1])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somelist</a:t>
            </a:r>
            <a:r>
              <a:rPr lang="en-US" sz="1800" dirty="0">
                <a:latin typeface="Cascadia Mono" panose="020B0609020000020004" pitchFamily="49" charset="0"/>
              </a:rPr>
              <a:t> = [(1, 2), (3, 7), (9, 5)]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result = 0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x, y in </a:t>
            </a:r>
            <a:r>
              <a:rPr lang="en-US" sz="1800" dirty="0" err="1">
                <a:latin typeface="Cascadia Mono" panose="020B0609020000020004" pitchFamily="49" charset="0"/>
              </a:rPr>
              <a:t>somelist</a:t>
            </a:r>
            <a:r>
              <a:rPr lang="en-US" sz="1800" dirty="0"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result = result + (x * y)</a:t>
            </a:r>
            <a:br>
              <a:rPr lang="en-US" sz="1600" dirty="0"/>
            </a:b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7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enumerate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combine tuple unpacking with the enumerate function to loop over both the items and their index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[1, 3, -7, 4, 9, -5, 4]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, n in enumerate(x):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if n &lt; 0: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print("Found a negative number at index ", 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5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zip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Sometimes, it’s useful to combine two or more 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before looping over them</a:t>
            </a:r>
          </a:p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zip function takes the corresponding elements from one or more 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combines them into tuples until it reaches the end of the shortest 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0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br>
              <a:rPr lang="en-US" sz="2000" dirty="0"/>
            </a:br>
            <a:r>
              <a:rPr lang="en-US" sz="1800" dirty="0"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y = ['a', 'b', 'c']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z = zip(x, y)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print(list(z))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#[(1, 'a'), (2, 'b'), (3, 'c')]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015099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_Theme">
  <a:themeElements>
    <a:clrScheme name="Custom 1">
      <a:dk1>
        <a:srgbClr val="000000"/>
      </a:dk1>
      <a:lt1>
        <a:srgbClr val="FFFFFF"/>
      </a:lt1>
      <a:dk2>
        <a:srgbClr val="636369"/>
      </a:dk2>
      <a:lt2>
        <a:srgbClr val="DEDEDE"/>
      </a:lt2>
      <a:accent1>
        <a:srgbClr val="E12319"/>
      </a:accent1>
      <a:accent2>
        <a:srgbClr val="E12319"/>
      </a:accent2>
      <a:accent3>
        <a:srgbClr val="B2272C"/>
      </a:accent3>
      <a:accent4>
        <a:srgbClr val="A02B2F"/>
      </a:accent4>
      <a:accent5>
        <a:srgbClr val="636369"/>
      </a:accent5>
      <a:accent6>
        <a:srgbClr val="636369"/>
      </a:accent6>
      <a:hlink>
        <a:srgbClr val="E12319"/>
      </a:hlink>
      <a:folHlink>
        <a:srgbClr val="B2272C"/>
      </a:folHlink>
    </a:clrScheme>
    <a:fontScheme name="Te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_Theme" id="{2AB755E2-F30A-4603-8A1A-32DAE8137AE7}" vid="{AABFD89F-415E-4566-8E83-047AA5154A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Fanshawe_Theme</Template>
  <TotalTime>2844</TotalTime>
  <Words>1327</Words>
  <Application>Microsoft Office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Cascadia Mono</vt:lpstr>
      <vt:lpstr>Montserrat</vt:lpstr>
      <vt:lpstr>Montserrat Medium</vt:lpstr>
      <vt:lpstr>Fanshawe_Theme</vt:lpstr>
      <vt:lpstr>INFO-3142</vt:lpstr>
      <vt:lpstr>while loop… if and elif</vt:lpstr>
      <vt:lpstr>case or switch statement</vt:lpstr>
      <vt:lpstr>for … loop</vt:lpstr>
      <vt:lpstr>The range function</vt:lpstr>
      <vt:lpstr>The range function</vt:lpstr>
      <vt:lpstr>The for loop and tuple unpacking</vt:lpstr>
      <vt:lpstr>The enumerate function</vt:lpstr>
      <vt:lpstr>The zip function</vt:lpstr>
      <vt:lpstr>list and dictionary Comprehensions</vt:lpstr>
      <vt:lpstr>list and dictionary Comprehensions</vt:lpstr>
      <vt:lpstr>Generator Expressions</vt:lpstr>
      <vt:lpstr>Statements Blocks and Indentations</vt:lpstr>
      <vt:lpstr>Statements Blocks and Indentations</vt:lpstr>
      <vt:lpstr>Statements Blocks and Indentations</vt:lpstr>
      <vt:lpstr>Statements Blocks and Indentations</vt:lpstr>
      <vt:lpstr>Statements Blocks and Indentations</vt:lpstr>
      <vt:lpstr>Statements Blocks and Indentations</vt:lpstr>
      <vt:lpstr>Comparison and Boolean Operators</vt:lpstr>
      <vt:lpstr>Comparison and Boolean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6143</dc:title>
  <dc:creator>Jim</dc:creator>
  <cp:lastModifiedBy>Jim Cooper</cp:lastModifiedBy>
  <cp:revision>375</cp:revision>
  <dcterms:created xsi:type="dcterms:W3CDTF">2010-01-05T18:25:55Z</dcterms:created>
  <dcterms:modified xsi:type="dcterms:W3CDTF">2025-09-02T17:23:02Z</dcterms:modified>
</cp:coreProperties>
</file>