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82" r:id="rId10"/>
    <p:sldId id="262" r:id="rId11"/>
    <p:sldId id="283" r:id="rId12"/>
    <p:sldId id="264" r:id="rId13"/>
    <p:sldId id="284" r:id="rId14"/>
    <p:sldId id="285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89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37832" y="1895301"/>
            <a:ext cx="7477518" cy="1789774"/>
          </a:xfrm>
        </p:spPr>
        <p:txBody>
          <a:bodyPr wrap="none" anchor="b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7832" y="3694377"/>
            <a:ext cx="7477518" cy="85268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047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right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4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4051" y="1475651"/>
            <a:ext cx="4708570" cy="426299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06459" y="1033111"/>
            <a:ext cx="2943489" cy="51206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898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left imag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1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1379" y="1475651"/>
            <a:ext cx="4708570" cy="462875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836" y="895797"/>
            <a:ext cx="2986976" cy="542302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947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2-imag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4842C3-42B5-9C43-9E2C-66DDA1C83A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8667" y="1475651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89EA318-93EB-D34A-957B-D0D443FDB6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4052" y="1475650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333525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title and cap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4053" y="5173302"/>
            <a:ext cx="26062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94055" y="1653166"/>
            <a:ext cx="2606278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76604" y="1653166"/>
            <a:ext cx="2597833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0708" y="1653166"/>
            <a:ext cx="2599241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290758" y="5173302"/>
            <a:ext cx="2583678" cy="567559"/>
          </a:xfrm>
        </p:spPr>
        <p:txBody>
          <a:bodyPr anchor="b">
            <a:no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064865" y="5162904"/>
            <a:ext cx="25836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3227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image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29841" y="987427"/>
            <a:ext cx="7886700" cy="4101059"/>
          </a:xfr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85000"/>
                  </a:schemeClr>
                </a:solidFill>
              </a:defRPr>
            </a:lvl1pPr>
            <a:lvl2pPr marL="380992" indent="0">
              <a:buNone/>
              <a:defRPr sz="2333"/>
            </a:lvl2pPr>
            <a:lvl3pPr marL="761985" indent="0">
              <a:buNone/>
              <a:defRPr sz="2000"/>
            </a:lvl3pPr>
            <a:lvl4pPr marL="1142977" indent="0">
              <a:buNone/>
              <a:defRPr sz="1667"/>
            </a:lvl4pPr>
            <a:lvl5pPr marL="1523970" indent="0">
              <a:buNone/>
              <a:defRPr sz="1667"/>
            </a:lvl5pPr>
            <a:lvl6pPr marL="1904962" indent="0">
              <a:buNone/>
              <a:defRPr sz="1667"/>
            </a:lvl6pPr>
            <a:lvl7pPr marL="2285954" indent="0">
              <a:buNone/>
              <a:defRPr sz="1667"/>
            </a:lvl7pPr>
            <a:lvl8pPr marL="2666947" indent="0">
              <a:buNone/>
              <a:defRPr sz="1667"/>
            </a:lvl8pPr>
            <a:lvl9pPr marL="3047940" indent="0">
              <a:buNone/>
              <a:defRPr sz="1667"/>
            </a:lvl9pPr>
          </a:lstStyle>
          <a:p>
            <a:r>
              <a:rPr lang="en-US" dirty="0"/>
              <a:t>Click icon to add picture – remember to add alt tag(s)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52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15" y="491492"/>
            <a:ext cx="8903970" cy="6167864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194440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79309"/>
            <a:ext cx="9144000" cy="6857999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3561550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15E10ABA-6733-4542-AEE4-B1A0C2E01AA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30239" y="988696"/>
            <a:ext cx="7885115" cy="4109084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901627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61EB3D43-4BB5-A644-A0D1-F886600C067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57125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2"/>
            <a:ext cx="6977064" cy="4692448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5157092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4" y="98862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452255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12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02466" y="1765738"/>
            <a:ext cx="7539071" cy="1708022"/>
          </a:xfrm>
        </p:spPr>
        <p:txBody>
          <a:bodyPr wrap="none" anchor="t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466" y="979920"/>
            <a:ext cx="7539071" cy="784586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968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1"/>
            <a:ext cx="6977064" cy="2992904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3365558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4" y="4399983"/>
            <a:ext cx="7884318" cy="1489496"/>
          </a:xfrm>
        </p:spPr>
        <p:txBody>
          <a:bodyPr anchor="ctr">
            <a:noAutofit/>
          </a:bodyPr>
          <a:lstStyle>
            <a:lvl1pPr marL="0" indent="0">
              <a:buNone/>
              <a:defRPr sz="1778" baseline="0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3" y="786827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721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71802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735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727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293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301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081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40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4052" y="4756291"/>
            <a:ext cx="8155896" cy="705994"/>
          </a:xfrm>
        </p:spPr>
        <p:txBody>
          <a:bodyPr anchor="t">
            <a:noAutofit/>
          </a:bodyPr>
          <a:lstStyle>
            <a:lvl1pPr marL="0" indent="0">
              <a:buNone/>
              <a:defRPr sz="1778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AE61BF-3763-0E4A-999B-8924DFBF3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2" y="3147144"/>
            <a:ext cx="8155896" cy="1609147"/>
          </a:xfrm>
        </p:spPr>
        <p:txBody>
          <a:bodyPr anchor="b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79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6A6C647-8D61-1F4E-99D1-2AB4ED068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1196F0-56A5-0A49-AD87-3B487F49514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4349" y="1476377"/>
            <a:ext cx="8155305" cy="407289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48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CE862F-2DE8-F94F-9079-91AF022976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82732F-316B-FD4C-A0B3-A1EF01C545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BF0C72D-9A4A-2A49-B363-B2C415C80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10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 content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B971B7F-1741-9A4A-B925-11E1F5B352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FC316-43A0-314E-884C-19A6592161F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B32E208-AE39-D149-A2EC-87102F8C0C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982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 and sub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5D3C69-508E-E343-82E0-194270BE750D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94053" y="1642768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9A5ACD-B447-8F44-9065-AD7D1222E29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26816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5FDE71-5828-1A47-B218-9FF0C40675E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04719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2220727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5925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1475653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8153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, small title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E732-3AEB-2446-A6FA-5AFFBB873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11" y="732519"/>
            <a:ext cx="8564210" cy="599516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B807-26A2-0B44-917E-DCCFEF7EB29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612" y="1368208"/>
            <a:ext cx="8564209" cy="437044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611C-9122-E049-912F-ABF2154E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17CA-2218-B242-BA20-69CBB4C5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A38B-A490-B042-9C4F-4C94FD3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8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53" y="1475653"/>
            <a:ext cx="8155896" cy="431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8535" y="6097825"/>
            <a:ext cx="1190065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3196" y="6093719"/>
            <a:ext cx="3086100" cy="33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893" y="6097825"/>
            <a:ext cx="716056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356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</p:sldLayoutIdLst>
  <p:txStyles>
    <p:titleStyle>
      <a:lvl1pPr algn="l" defTabSz="761985" rtl="0" eaLnBrk="1" latinLnBrk="0" hangingPunct="1">
        <a:lnSpc>
          <a:spcPct val="100000"/>
        </a:lnSpc>
        <a:spcBef>
          <a:spcPct val="0"/>
        </a:spcBef>
        <a:buNone/>
        <a:defRPr sz="3200" b="0" i="0" kern="1200">
          <a:solidFill>
            <a:schemeClr val="bg1"/>
          </a:solidFill>
          <a:latin typeface="Montserrat Medium" pitchFamily="2" charset="77"/>
          <a:ea typeface="+mj-ea"/>
          <a:cs typeface="Montserrat Medium" pitchFamily="2" charset="77"/>
        </a:defRPr>
      </a:lvl1pPr>
    </p:titleStyle>
    <p:bodyStyle>
      <a:lvl1pPr marL="0" indent="0" algn="l" defTabSz="76198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1pPr>
      <a:lvl2pPr marL="571489" indent="-36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4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2pPr>
      <a:lvl3pPr marL="952480" indent="-27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0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3pPr>
      <a:lvl4pPr marL="1333473" indent="-234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4pPr>
      <a:lvl5pPr marL="1714466" indent="-190496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6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INFO-3142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0D7D29-835A-44AD-68D5-A86FF4457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Modules and Scoping Rules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Private Names in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module import * to import almost all names from a module</a:t>
            </a:r>
          </a:p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exception is that identifiers in the module beginning with an underscore can’t be imported with from module import *</a:t>
            </a:r>
          </a:p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can write modules that are intended for importation with from module import * but still keep certain function or variables from being imported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endParaRPr lang="en-US" sz="2400" b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8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Private Names in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761985">
              <a:lnSpc>
                <a:spcPct val="9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modtest</a:t>
            </a: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.py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from </a:t>
            </a:r>
            <a:r>
              <a:rPr lang="en-US" sz="1600" dirty="0" err="1">
                <a:latin typeface="Cascadia Mono" panose="020B0609020000020004" pitchFamily="49" charset="0"/>
              </a:rPr>
              <a:t>modtest</a:t>
            </a:r>
            <a:r>
              <a:rPr lang="en-US" sz="1600" dirty="0">
                <a:latin typeface="Cascadia Mono" panose="020B06090200000200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print(f(3))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#3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#_g(3)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#Traceback (innermost last):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  File "&lt;stdin&gt;", line 1, in ?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#NameError: name '_g' is not defined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#4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Private Names in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761985">
              <a:lnSpc>
                <a:spcPct val="9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modtest</a:t>
            </a: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.py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#_b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#Traceback (innermost last):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  File "&lt;stdin&gt;", line 1, in ?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#NameError: name '_b' is not defined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import </a:t>
            </a:r>
            <a:r>
              <a:rPr lang="en-US" sz="1600" dirty="0" err="1">
                <a:latin typeface="Cascadia Mono" panose="020B0609020000020004" pitchFamily="49" charset="0"/>
              </a:rPr>
              <a:t>modtest</a:t>
            </a: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modtest</a:t>
            </a:r>
            <a:r>
              <a:rPr lang="en-US" sz="1600" dirty="0">
                <a:latin typeface="Cascadia Mono" panose="020B0609020000020004" pitchFamily="49" charset="0"/>
              </a:rPr>
              <a:t>._b)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#2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from </a:t>
            </a:r>
            <a:r>
              <a:rPr lang="en-US" sz="1600" dirty="0" err="1">
                <a:latin typeface="Cascadia Mono" panose="020B0609020000020004" pitchFamily="49" charset="0"/>
              </a:rPr>
              <a:t>modtest</a:t>
            </a:r>
            <a:r>
              <a:rPr lang="en-US" sz="1600" dirty="0">
                <a:latin typeface="Cascadia Mono" panose="020B0609020000020004" pitchFamily="49" charset="0"/>
              </a:rPr>
              <a:t> import _g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print(_g(5))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#5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8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Library and third-party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standard Python distribution is split into modules to make it more manageable</a:t>
            </a:r>
          </a:p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you’ve installed Python, all the functionality in these library modules is available to you</a:t>
            </a:r>
          </a:p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that’s needed is to import the appropriate modules, functions, classes, and so forth explicitly, before you use them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6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block of code is executed in Python, it has three namespaces: local, global, and built-in</a:t>
            </a:r>
          </a:p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an identifier is encountered during execution, Python first looks in the local namespace for it</a:t>
            </a:r>
          </a:p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identifier isn’t found, the global namespace is looked in next</a:t>
            </a:r>
          </a:p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identifier still hasn’t been found, the built-in namespace is checked</a:t>
            </a:r>
          </a:p>
          <a:p>
            <a:pPr marL="285750" indent="-28575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it doesn’t exist there, this situation is considered to be an error, and a </a:t>
            </a:r>
            <a:r>
              <a:rPr lang="en-US" sz="2400" b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NameError</a:t>
            </a: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exception occurs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900" dirty="0"/>
            </a:br>
            <a:r>
              <a:rPr lang="en-US" sz="1100" dirty="0"/>
              <a:t> </a:t>
            </a:r>
            <a:br>
              <a:rPr lang="en-US" sz="11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8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Rules and Namespaces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D5D49-79D3-06DE-E97A-22CCB675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69" y="1690689"/>
            <a:ext cx="3348062" cy="45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print(locals())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#{'__builtins__': &lt;module '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' (built-in)&gt;, '__name__': '__main__',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#'__doc__': None, '__package__': None}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globals</a:t>
            </a:r>
            <a:r>
              <a:rPr lang="en-US" sz="18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#{'__builtins__': &lt;module '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' (built-in)&gt;, '__name__': '__main__',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#'__doc__': None, '__package__': None}&gt;&gt;&gt;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1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z = 2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print(z)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from </a:t>
            </a:r>
            <a:r>
              <a:rPr lang="en-US" sz="1800" dirty="0" err="1">
                <a:latin typeface="Cascadia Mono" panose="020B0609020000020004" pitchFamily="49" charset="0"/>
              </a:rPr>
              <a:t>cmath</a:t>
            </a:r>
            <a:r>
              <a:rPr lang="en-US" sz="1800" dirty="0">
                <a:latin typeface="Cascadia Mono" panose="020B0609020000020004" pitchFamily="49" charset="0"/>
              </a:rPr>
              <a:t> import cos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globals</a:t>
            </a:r>
            <a:r>
              <a:rPr lang="en-US" sz="18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#{'cos': &lt;built-in function cos&gt;, '__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__': &lt;module '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'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#(built-in)&gt;, '__package__': None, '__name__': '__main__', 'z': 2,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#'__doc__': None, 'math': &lt;module 'math' from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#'/usr/local/lib/python3.0/libdynload/math.so'&gt;}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5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print(locals())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#{'cos': &lt;built-in function cos&gt;, '__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__':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#&lt;module '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' (built-in)&gt;, '__package__': None, '__name__':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#'__main__', 'z': 2, '__doc__': None, 'math': &lt;module 'math' from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#'/usr/local/lib/python3.0/libdynload/math.so'&gt;}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math.ceil</a:t>
            </a:r>
            <a:r>
              <a:rPr lang="en-US" sz="1800" dirty="0">
                <a:latin typeface="Cascadia Mono" panose="020B0609020000020004" pitchFamily="49" charset="0"/>
              </a:rPr>
              <a:t>(3.4))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#4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del z, math, cos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print(locals())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#{'__builtins__': &lt;module '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' (built-in)&gt;, '__package__': None,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#'__name__': '__main__', '__doc__': None}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#print(math.ceil(3.4))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#Traceback (innermost last):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  File "&lt;stdin&gt;", line 1, in &lt;module&gt;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#NameError: math is not defined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0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module is a file containing code</a:t>
            </a:r>
          </a:p>
          <a:p>
            <a:pPr marL="342900" indent="-34290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defines a group of Python functions or other objects, and the name of the module is derived from the name of the file</a:t>
            </a:r>
          </a:p>
          <a:p>
            <a:pPr marL="342900" indent="-34290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Modules most often contain Python source code, but they can also be compiled C or C++ object files</a:t>
            </a:r>
          </a:p>
          <a:p>
            <a:pPr marL="342900" indent="-34290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Compiled modules and Python source modules are used the same way</a:t>
            </a:r>
          </a:p>
          <a:p>
            <a:pPr marL="342900" indent="-342900" defTabSz="76198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uses namespaces</a:t>
            </a:r>
            <a:br>
              <a:rPr lang="en-US" sz="2000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def f(x):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print("global: ", </a:t>
            </a:r>
            <a:r>
              <a:rPr lang="en-US" sz="1600" dirty="0" err="1">
                <a:latin typeface="Cascadia Mono" panose="020B0609020000020004" pitchFamily="49" charset="0"/>
              </a:rPr>
              <a:t>globals</a:t>
            </a:r>
            <a:r>
              <a:rPr lang="en-US" sz="16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print("Entry local: ", locals())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y = x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print("Exit local: ", locals())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z = 2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globals</a:t>
            </a:r>
            <a:r>
              <a:rPr lang="en-US" sz="16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#{'f': &lt;function f at 0xb7cbfeac&gt;, '__</a:t>
            </a:r>
            <a:r>
              <a:rPr lang="en-US" sz="1600" dirty="0" err="1">
                <a:latin typeface="Cascadia Mono" panose="020B0609020000020004" pitchFamily="49" charset="0"/>
              </a:rPr>
              <a:t>builtins</a:t>
            </a:r>
            <a:r>
              <a:rPr lang="en-US" sz="1600" dirty="0">
                <a:latin typeface="Cascadia Mono" panose="020B0609020000020004" pitchFamily="49" charset="0"/>
              </a:rPr>
              <a:t>__': &lt;module '</a:t>
            </a:r>
            <a:r>
              <a:rPr lang="en-US" sz="1600" dirty="0" err="1">
                <a:latin typeface="Cascadia Mono" panose="020B0609020000020004" pitchFamily="49" charset="0"/>
              </a:rPr>
              <a:t>builtins</a:t>
            </a:r>
            <a:r>
              <a:rPr lang="en-US" sz="1600" dirty="0">
                <a:latin typeface="Cascadia Mono" panose="020B0609020000020004" pitchFamily="49" charset="0"/>
              </a:rPr>
              <a:t>'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#(built-in)&gt;, '__package__': None, '__name__': '__main__', 'z': 2,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#'__doc__': None}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9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print(f(z))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#global:  {'f': &lt;function f at 0xb7cbfeac&gt;, '__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__': &lt;module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#'builtins' (built-in)&gt;, '__package__': None, '__name__': '__main__',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#'z': 2, '__doc__': None}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#Entry local:  {'x': 2}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#Exit local:  {'y': 2, 'x': 2}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…More 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"""</a:t>
            </a:r>
            <a:r>
              <a:rPr lang="en-US" sz="1800" dirty="0" err="1">
                <a:latin typeface="Cascadia Mono" panose="020B0609020000020004" pitchFamily="49" charset="0"/>
              </a:rPr>
              <a:t>scopetest</a:t>
            </a:r>
            <a:r>
              <a:rPr lang="en-US" sz="1800" dirty="0">
                <a:latin typeface="Cascadia Mono" panose="020B0609020000020004" pitchFamily="49" charset="0"/>
              </a:rPr>
              <a:t>: our scope test module"""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v = 6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def f(x):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"""f: scope test function"""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print("global: ", list(</a:t>
            </a:r>
            <a:r>
              <a:rPr lang="en-US" sz="1800" dirty="0" err="1">
                <a:latin typeface="Cascadia Mono" panose="020B0609020000020004" pitchFamily="49" charset="0"/>
              </a:rPr>
              <a:t>globals</a:t>
            </a:r>
            <a:r>
              <a:rPr lang="en-US" sz="1800" dirty="0">
                <a:latin typeface="Cascadia Mono" panose="020B0609020000020004" pitchFamily="49" charset="0"/>
              </a:rPr>
              <a:t>().keys()))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print("entry local:", locals())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y = x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w = v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print("exit local:", locals().keys())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0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…More 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print(locals())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#{'__builtins__': &lt;module '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' (built-in)&gt;, '__name__': '__main__',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#'__doc__': None, '__package__': None}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globals</a:t>
            </a:r>
            <a:r>
              <a:rPr lang="en-US" sz="18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#{'__builtins__': &lt;module '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' (built-in)&gt;, '__name__': '__main__',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9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…More 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import </a:t>
            </a:r>
            <a:r>
              <a:rPr lang="en-US" sz="1800" dirty="0" err="1">
                <a:latin typeface="Cascadia Mono" panose="020B0609020000020004" pitchFamily="49" charset="0"/>
              </a:rPr>
              <a:t>scopetest</a:t>
            </a: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z = 2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scopetest.f</a:t>
            </a:r>
            <a:r>
              <a:rPr lang="en-US" sz="1800" dirty="0">
                <a:latin typeface="Cascadia Mono" panose="020B0609020000020004" pitchFamily="49" charset="0"/>
              </a:rPr>
              <a:t>(z))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#global:  ['__name__', '__doc__', '__package__', '__loader__', '__spec__', '__file__', '__cached__', '__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__', 'v', 'f']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#entry local: {'x': 2}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#exit local: </a:t>
            </a:r>
            <a:r>
              <a:rPr lang="en-US" sz="1800" dirty="0" err="1">
                <a:latin typeface="Cascadia Mono" panose="020B0609020000020004" pitchFamily="49" charset="0"/>
              </a:rPr>
              <a:t>dict_keys</a:t>
            </a:r>
            <a:r>
              <a:rPr lang="en-US" sz="1800" dirty="0">
                <a:latin typeface="Cascadia Mono" panose="020B0609020000020004" pitchFamily="49" charset="0"/>
              </a:rPr>
              <a:t>(['x', 'w', 'y'])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7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…More 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max.__doc</a:t>
            </a:r>
            <a:r>
              <a:rPr lang="en-US" sz="1800" dirty="0">
                <a:latin typeface="Cascadia Mono" panose="020B0609020000020004" pitchFamily="49" charset="0"/>
              </a:rPr>
              <a:t>__)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#max(iterable[, key=</a:t>
            </a:r>
            <a:r>
              <a:rPr lang="en-US" sz="1800" dirty="0" err="1">
                <a:latin typeface="Cascadia Mono" panose="020B0609020000020004" pitchFamily="49" charset="0"/>
              </a:rPr>
              <a:t>func</a:t>
            </a:r>
            <a:r>
              <a:rPr lang="en-US" sz="1800" dirty="0">
                <a:latin typeface="Cascadia Mono" panose="020B0609020000020004" pitchFamily="49" charset="0"/>
              </a:rPr>
              <a:t>]) -&gt; value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#max(a, b, c, ...[, key=</a:t>
            </a:r>
            <a:r>
              <a:rPr lang="en-US" sz="1800" dirty="0" err="1">
                <a:latin typeface="Cascadia Mono" panose="020B0609020000020004" pitchFamily="49" charset="0"/>
              </a:rPr>
              <a:t>func</a:t>
            </a:r>
            <a:r>
              <a:rPr lang="en-US" sz="1800" dirty="0">
                <a:latin typeface="Cascadia Mono" panose="020B0609020000020004" pitchFamily="49" charset="0"/>
              </a:rPr>
              <a:t>]) -&gt; value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#With a single </a:t>
            </a:r>
            <a:r>
              <a:rPr lang="en-US" sz="1800" dirty="0" err="1">
                <a:latin typeface="Cascadia Mono" panose="020B0609020000020004" pitchFamily="49" charset="0"/>
              </a:rPr>
              <a:t>iterable</a:t>
            </a:r>
            <a:r>
              <a:rPr lang="en-US" sz="1800" dirty="0">
                <a:latin typeface="Cascadia Mono" panose="020B0609020000020004" pitchFamily="49" charset="0"/>
              </a:rPr>
              <a:t> argument, return its largest item.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#With two or more arguments, return the largest argument.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3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…More 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print(list("Peyto Lake"))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#['P', 'e', 'y', 't', 'o', ' ', 'L', 'a', 'k', 'e']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ascadia Mono" panose="020B0609020000020004" pitchFamily="49" charset="0"/>
              </a:rPr>
              <a:t>list = [1, 3, 5, 7]</a:t>
            </a:r>
          </a:p>
          <a:p>
            <a:pPr marL="0" indent="0">
              <a:buNone/>
            </a:pPr>
            <a:r>
              <a:rPr lang="nb-NO" sz="1800" dirty="0">
                <a:latin typeface="Cascadia Mono" panose="020B0609020000020004" pitchFamily="49" charset="0"/>
              </a:rPr>
              <a:t>#print(list("Peyto Lake")) // error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#Traceback (innermost last):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  File "&lt;stdin&gt;", line 1, in ?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#TypeError: 'list' object is not callable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44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…More 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import </a:t>
            </a:r>
            <a:r>
              <a:rPr lang="en-US" sz="1800" dirty="0" err="1">
                <a:latin typeface="Cascadia Mono" panose="020B0609020000020004" pitchFamily="49" charset="0"/>
              </a:rPr>
              <a:t>mymath</a:t>
            </a: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mymath</a:t>
            </a:r>
            <a:r>
              <a:rPr lang="en-US" sz="1800" dirty="0"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latin typeface="Cascadia Mono" panose="020B0609020000020004" pitchFamily="49" charset="0"/>
              </a:rPr>
              <a:t>mymath.area</a:t>
            </a: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#print(mymath.pi)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#Traceback (most recent call last):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  File "&lt;stdin&gt;", line 1, in &lt;module&gt;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#AttributeError: 'function' object has no attribute 'pi'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del list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print(list("Peyto Lake"))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#['P', 'e', 'y', 't', 'o', ' ', 'L', 'a', 'k', 'e']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9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…More Scoping Rules and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import </a:t>
            </a:r>
            <a:r>
              <a:rPr lang="en-US" sz="1800" dirty="0" err="1">
                <a:latin typeface="Cascadia Mono" panose="020B0609020000020004" pitchFamily="49" charset="0"/>
              </a:rPr>
              <a:t>mymath</a:t>
            </a: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mymath.pi</a:t>
            </a:r>
            <a:r>
              <a:rPr lang="en-US" sz="18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#3.14159</a:t>
            </a:r>
          </a:p>
          <a:p>
            <a:pPr marL="0" indent="0">
              <a:buNone/>
            </a:pPr>
            <a:r>
              <a:rPr lang="en-US" sz="1800">
                <a:latin typeface="Cascadia Mono" panose="020B0609020000020004" pitchFamily="49" charset="0"/>
              </a:rPr>
              <a:t>x1 </a:t>
            </a:r>
            <a:r>
              <a:rPr lang="en-US" sz="1800" dirty="0">
                <a:latin typeface="Cascadia Mono" panose="020B0609020000020004" pitchFamily="49" charset="0"/>
              </a:rPr>
              <a:t>= 6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xl = x1 - 2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print(x1)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#6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dir</a:t>
            </a:r>
            <a:r>
              <a:rPr lang="en-US" sz="18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#['__annotations__', '__</a:t>
            </a:r>
            <a:r>
              <a:rPr lang="en-US" sz="1800" dirty="0" err="1">
                <a:latin typeface="Cascadia Mono" panose="020B0609020000020004" pitchFamily="49" charset="0"/>
              </a:rPr>
              <a:t>builtins</a:t>
            </a:r>
            <a:r>
              <a:rPr lang="en-US" sz="1800" dirty="0">
                <a:latin typeface="Cascadia Mono" panose="020B0609020000020004" pitchFamily="49" charset="0"/>
              </a:rPr>
              <a:t>__', '__doc__', '__loader__', '__name__', '__package__', '__spec__', 'x1', 'xl']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2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First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761985">
              <a:lnSpc>
                <a:spcPct val="9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ymath.py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"""</a:t>
            </a:r>
            <a:r>
              <a:rPr lang="en-US" sz="1600" dirty="0" err="1">
                <a:latin typeface="Cascadia Mono" panose="020B0609020000020004" pitchFamily="49" charset="0"/>
              </a:rPr>
              <a:t>mymath</a:t>
            </a:r>
            <a:r>
              <a:rPr lang="en-US" sz="1600" dirty="0">
                <a:latin typeface="Cascadia Mono" panose="020B0609020000020004" pitchFamily="49" charset="0"/>
              </a:rPr>
              <a:t> - our example math module"""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pi = 3.14159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def area(r):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"""area(r): return the area of a circle with radius r."""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global pi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return(pi * r * r)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4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First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761985">
              <a:lnSpc>
                <a:spcPct val="9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ymath.py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import </a:t>
            </a:r>
            <a:r>
              <a:rPr lang="en-US" sz="1400" dirty="0" err="1">
                <a:latin typeface="Cascadia Mono" panose="020B0609020000020004" pitchFamily="49" charset="0"/>
              </a:rPr>
              <a:t>mymath</a:t>
            </a: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#pi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#Traceback (innermost last):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  File "&lt;stdin&gt;", line 1, in ?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#NameError: name 'pi' is not defined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</a:t>
            </a:r>
            <a:r>
              <a:rPr lang="en-US" sz="1400" dirty="0" err="1">
                <a:latin typeface="Cascadia Mono" panose="020B0609020000020004" pitchFamily="49" charset="0"/>
              </a:rPr>
              <a:t>mymath.pi</a:t>
            </a:r>
            <a:r>
              <a:rPr lang="en-US" sz="14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#3.14159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</a:t>
            </a:r>
            <a:r>
              <a:rPr lang="en-US" sz="1400" dirty="0" err="1">
                <a:latin typeface="Cascadia Mono" panose="020B0609020000020004" pitchFamily="49" charset="0"/>
              </a:rPr>
              <a:t>mymath.area</a:t>
            </a:r>
            <a:r>
              <a:rPr lang="en-US" sz="1400" dirty="0">
                <a:latin typeface="Cascadia Mono" panose="020B06090200000200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#12.56636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First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761985">
              <a:lnSpc>
                <a:spcPct val="9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ymath.py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mymath</a:t>
            </a:r>
            <a:r>
              <a:rPr lang="en-US" sz="1800" dirty="0">
                <a:latin typeface="Cascadia Mono" panose="020B0609020000020004" pitchFamily="49" charset="0"/>
              </a:rPr>
              <a:t>.__doc__)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#'mymath - our example math module'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mymath.area.__doc</a:t>
            </a:r>
            <a:r>
              <a:rPr lang="en-US" sz="1800" dirty="0">
                <a:latin typeface="Cascadia Mono" panose="020B0609020000020004" pitchFamily="49" charset="0"/>
              </a:rPr>
              <a:t>__)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#'area(r): return the area of a circle with radius r.'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from </a:t>
            </a:r>
            <a:r>
              <a:rPr lang="en-US" sz="1800" dirty="0" err="1">
                <a:latin typeface="Cascadia Mono" panose="020B0609020000020004" pitchFamily="49" charset="0"/>
              </a:rPr>
              <a:t>mymath</a:t>
            </a:r>
            <a:r>
              <a:rPr lang="en-US" sz="1800" dirty="0">
                <a:latin typeface="Cascadia Mono" panose="020B0609020000020004" pitchFamily="49" charset="0"/>
              </a:rPr>
              <a:t> import pi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print(pi)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#3.14159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9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First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761985">
              <a:lnSpc>
                <a:spcPct val="9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ymath.py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#area(2)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#Traceback (innermost last):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  File "&lt;stdin&gt;", line 1, in ?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#NameError: name 'area' is not defined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import </a:t>
            </a:r>
            <a:r>
              <a:rPr lang="en-US" sz="1800" dirty="0" err="1">
                <a:latin typeface="Cascadia Mono" panose="020B0609020000020004" pitchFamily="49" charset="0"/>
              </a:rPr>
              <a:t>mymath</a:t>
            </a:r>
            <a:r>
              <a:rPr lang="en-US" sz="1800" dirty="0"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latin typeface="Cascadia Mono" panose="020B0609020000020004" pitchFamily="49" charset="0"/>
              </a:rPr>
              <a:t>importlib</a:t>
            </a: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importlib.reload</a:t>
            </a:r>
            <a:r>
              <a:rPr lang="en-US" sz="1800" dirty="0"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latin typeface="Cascadia Mono" panose="020B0609020000020004" pitchFamily="49" charset="0"/>
              </a:rPr>
              <a:t>mymath</a:t>
            </a:r>
            <a:r>
              <a:rPr lang="en-US" sz="18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#&lt;module '</a:t>
            </a:r>
            <a:r>
              <a:rPr lang="en-US" sz="1800" dirty="0" err="1">
                <a:latin typeface="Cascadia Mono" panose="020B0609020000020004" pitchFamily="49" charset="0"/>
              </a:rPr>
              <a:t>mymath</a:t>
            </a:r>
            <a:r>
              <a:rPr lang="en-US" sz="1800" dirty="0">
                <a:latin typeface="Cascadia Mono" panose="020B0609020000020004" pitchFamily="49" charset="0"/>
              </a:rPr>
              <a:t>' from '/home/doc/</a:t>
            </a:r>
            <a:r>
              <a:rPr lang="en-US" sz="1800" dirty="0" err="1">
                <a:latin typeface="Cascadia Mono" panose="020B0609020000020004" pitchFamily="49" charset="0"/>
              </a:rPr>
              <a:t>quickpythonbook</a:t>
            </a:r>
            <a:r>
              <a:rPr lang="en-US" sz="1800" dirty="0">
                <a:latin typeface="Cascadia Mono" panose="020B0609020000020004" pitchFamily="49" charset="0"/>
              </a:rPr>
              <a:t>/code/mymath.py'&gt;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9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import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761985">
              <a:lnSpc>
                <a:spcPct val="90000"/>
              </a:lnSpc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import statement takes three different forms: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endParaRPr lang="en-US" sz="1600" dirty="0"/>
          </a:p>
          <a:p>
            <a:pPr marL="0" indent="0" defTabSz="761985">
              <a:lnSpc>
                <a:spcPct val="90000"/>
              </a:lnSpc>
              <a:buNone/>
            </a:pPr>
            <a:r>
              <a:rPr lang="en-US" sz="1800" dirty="0">
                <a:latin typeface="Cascadia Mono" panose="020B0609020000020004" pitchFamily="49" charset="0"/>
              </a:rPr>
              <a:t>import </a:t>
            </a:r>
            <a:r>
              <a:rPr lang="en-US" sz="1800" dirty="0" err="1">
                <a:latin typeface="Cascadia Mono" panose="020B0609020000020004" pitchFamily="49" charset="0"/>
              </a:rPr>
              <a:t>modulename</a:t>
            </a: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from </a:t>
            </a:r>
            <a:r>
              <a:rPr lang="en-US" sz="1800" dirty="0" err="1">
                <a:latin typeface="Cascadia Mono" panose="020B0609020000020004" pitchFamily="49" charset="0"/>
              </a:rPr>
              <a:t>modulename</a:t>
            </a:r>
            <a:r>
              <a:rPr lang="en-US" sz="1800" dirty="0">
                <a:latin typeface="Cascadia Mono" panose="020B0609020000020004" pitchFamily="49" charset="0"/>
              </a:rPr>
              <a:t> import name1, name2, name3, ...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From </a:t>
            </a:r>
            <a:r>
              <a:rPr lang="en-US" sz="1800" dirty="0" err="1">
                <a:latin typeface="Cascadia Mono" panose="020B0609020000020004" pitchFamily="49" charset="0"/>
              </a:rPr>
              <a:t>modulename</a:t>
            </a:r>
            <a:r>
              <a:rPr lang="en-US" sz="1800" dirty="0">
                <a:latin typeface="Cascadia Mono" panose="020B0609020000020004" pitchFamily="49" charset="0"/>
              </a:rPr>
              <a:t> import *</a:t>
            </a:r>
            <a:br>
              <a:rPr lang="en-US" sz="2000" dirty="0"/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8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module search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761985">
              <a:lnSpc>
                <a:spcPct val="90000"/>
              </a:lnSpc>
              <a:buNone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Python looks for modules is defined in a variable called path, which you can access through a module called sys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/>
            </a:br>
            <a:br>
              <a:rPr lang="en-US" sz="1600" dirty="0"/>
            </a:br>
            <a:endParaRPr lang="en-US" sz="1600" dirty="0"/>
          </a:p>
          <a:p>
            <a:r>
              <a:rPr lang="en-US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import sys</a:t>
            </a:r>
          </a:p>
          <a:p>
            <a:r>
              <a:rPr lang="en-US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sys.path</a:t>
            </a:r>
            <a:r>
              <a:rPr lang="en-US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3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module search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761985">
              <a:lnSpc>
                <a:spcPct val="90000"/>
              </a:lnSpc>
              <a:buNone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to place your own modules</a:t>
            </a:r>
          </a:p>
          <a:p>
            <a:pPr marL="0" indent="0" defTabSz="761985">
              <a:lnSpc>
                <a:spcPct val="90000"/>
              </a:lnSpc>
              <a:buNone/>
            </a:pPr>
            <a:endParaRPr lang="en-US" sz="20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 your modules in one of the directories that Python normally searches for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sng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 all the modules used by a Python program in the same directory as the program (or subdirectory)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directory (or directories) to hold your modules and modify the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sys.path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variable so that it includes this new directory (or directories)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0243828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_Theme">
  <a:themeElements>
    <a:clrScheme name="Custom 1">
      <a:dk1>
        <a:srgbClr val="000000"/>
      </a:dk1>
      <a:lt1>
        <a:srgbClr val="FFFFFF"/>
      </a:lt1>
      <a:dk2>
        <a:srgbClr val="636369"/>
      </a:dk2>
      <a:lt2>
        <a:srgbClr val="DEDEDE"/>
      </a:lt2>
      <a:accent1>
        <a:srgbClr val="E12319"/>
      </a:accent1>
      <a:accent2>
        <a:srgbClr val="E12319"/>
      </a:accent2>
      <a:accent3>
        <a:srgbClr val="B2272C"/>
      </a:accent3>
      <a:accent4>
        <a:srgbClr val="A02B2F"/>
      </a:accent4>
      <a:accent5>
        <a:srgbClr val="636369"/>
      </a:accent5>
      <a:accent6>
        <a:srgbClr val="636369"/>
      </a:accent6>
      <a:hlink>
        <a:srgbClr val="E12319"/>
      </a:hlink>
      <a:folHlink>
        <a:srgbClr val="B2272C"/>
      </a:folHlink>
    </a:clrScheme>
    <a:fontScheme name="Tes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_Theme" id="{2AB755E2-F30A-4603-8A1A-32DAE8137AE7}" vid="{AABFD89F-415E-4566-8E83-047AA5154A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Fanshawe_Theme</Template>
  <TotalTime>2866</TotalTime>
  <Words>1718</Words>
  <Application>Microsoft Office PowerPoint</Application>
  <PresentationFormat>On-screen Show (4:3)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Cascadia Mono</vt:lpstr>
      <vt:lpstr>Montserrat</vt:lpstr>
      <vt:lpstr>Montserrat Medium</vt:lpstr>
      <vt:lpstr>Fanshawe_Theme</vt:lpstr>
      <vt:lpstr>INFO-3142</vt:lpstr>
      <vt:lpstr>What is a Module?</vt:lpstr>
      <vt:lpstr>A First Module?</vt:lpstr>
      <vt:lpstr>A First Module?</vt:lpstr>
      <vt:lpstr>A First Module?</vt:lpstr>
      <vt:lpstr>A First Module?</vt:lpstr>
      <vt:lpstr>The import Statement</vt:lpstr>
      <vt:lpstr>The module search path</vt:lpstr>
      <vt:lpstr>The module search path</vt:lpstr>
      <vt:lpstr>Private Names in Modules</vt:lpstr>
      <vt:lpstr>Private Names in Modules</vt:lpstr>
      <vt:lpstr>Private Names in Modules</vt:lpstr>
      <vt:lpstr>Library and third-party modules</vt:lpstr>
      <vt:lpstr>Scoping Rules and namespaces</vt:lpstr>
      <vt:lpstr>Scoping Rules and Namespaces</vt:lpstr>
      <vt:lpstr>Scoping Rules and Namespaces</vt:lpstr>
      <vt:lpstr>Scoping Rules and Namespaces</vt:lpstr>
      <vt:lpstr>Scoping Rules and Namespaces</vt:lpstr>
      <vt:lpstr>Scoping Rules and Namespaces</vt:lpstr>
      <vt:lpstr>Scoping Rules and Namespaces</vt:lpstr>
      <vt:lpstr>Scoping Rules and Namespaces</vt:lpstr>
      <vt:lpstr>…More Scoping Rules and Namespaces</vt:lpstr>
      <vt:lpstr>…More Scoping Rules and Namespaces</vt:lpstr>
      <vt:lpstr>…More Scoping Rules and Namespaces</vt:lpstr>
      <vt:lpstr>…More Scoping Rules and Namespaces</vt:lpstr>
      <vt:lpstr>…More Scoping Rules and Namespaces</vt:lpstr>
      <vt:lpstr>…More Scoping Rules and Namespaces</vt:lpstr>
      <vt:lpstr>…More Scoping Rules and Namespaces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6143</dc:title>
  <dc:creator>Jim</dc:creator>
  <cp:lastModifiedBy>Jim Cooper</cp:lastModifiedBy>
  <cp:revision>391</cp:revision>
  <dcterms:created xsi:type="dcterms:W3CDTF">2010-01-05T18:25:55Z</dcterms:created>
  <dcterms:modified xsi:type="dcterms:W3CDTF">2025-09-02T17:23:32Z</dcterms:modified>
</cp:coreProperties>
</file>