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89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37832" y="1895301"/>
            <a:ext cx="7477518" cy="1789774"/>
          </a:xfrm>
        </p:spPr>
        <p:txBody>
          <a:bodyPr wrap="none" anchor="b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37832" y="3694377"/>
            <a:ext cx="7477518" cy="852688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4713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right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4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94051" y="1475651"/>
            <a:ext cx="4708570" cy="426299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06459" y="1033111"/>
            <a:ext cx="2943489" cy="51206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3684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ullets and left imag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4B78269-2564-3649-96BA-0374B26733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41381" y="365125"/>
            <a:ext cx="4708569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F76752-A6BF-1643-A2FD-29A57B1BBD0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941379" y="1475651"/>
            <a:ext cx="4708570" cy="4628758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62AAE-DA19-E14B-B2DB-6EB985073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7836" y="895797"/>
            <a:ext cx="2986976" cy="542302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164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-imag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4842C3-42B5-9C43-9E2C-66DDA1C83AE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88667" y="1475651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89EA318-93EB-D34A-957B-D0D443FDB6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4052" y="1475650"/>
            <a:ext cx="3978520" cy="4111650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173454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title and capt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4053" y="5173302"/>
            <a:ext cx="26062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94055" y="1653166"/>
            <a:ext cx="2606278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76604" y="1653166"/>
            <a:ext cx="2597833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0708" y="1653166"/>
            <a:ext cx="2599241" cy="3509738"/>
          </a:xfrm>
          <a:prstGeom prst="roundRect">
            <a:avLst>
              <a:gd name="adj" fmla="val 1858"/>
            </a:avLst>
          </a:prstGeom>
          <a:effectLst/>
        </p:spPr>
        <p:txBody>
          <a:bodyPr anchor="t">
            <a:normAutofit/>
          </a:bodyPr>
          <a:lstStyle>
            <a:lvl1pPr marL="0" indent="0" algn="ctr">
              <a:buNone/>
              <a:defRPr sz="1333">
                <a:effectLst/>
              </a:defRPr>
            </a:lvl1pPr>
            <a:lvl2pPr marL="380992" indent="0">
              <a:buNone/>
              <a:defRPr sz="1333"/>
            </a:lvl2pPr>
            <a:lvl3pPr marL="761985" indent="0">
              <a:buNone/>
              <a:defRPr sz="1333"/>
            </a:lvl3pPr>
            <a:lvl4pPr marL="1142977" indent="0">
              <a:buNone/>
              <a:defRPr sz="1333"/>
            </a:lvl4pPr>
            <a:lvl5pPr marL="1523970" indent="0">
              <a:buNone/>
              <a:defRPr sz="1333"/>
            </a:lvl5pPr>
            <a:lvl6pPr marL="1904962" indent="0">
              <a:buNone/>
              <a:defRPr sz="1333"/>
            </a:lvl6pPr>
            <a:lvl7pPr marL="2285954" indent="0">
              <a:buNone/>
              <a:defRPr sz="1333"/>
            </a:lvl7pPr>
            <a:lvl8pPr marL="2666947" indent="0">
              <a:buNone/>
              <a:defRPr sz="1333"/>
            </a:lvl8pPr>
            <a:lvl9pPr marL="3047940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3290758" y="5173302"/>
            <a:ext cx="2583678" cy="567559"/>
          </a:xfrm>
        </p:spPr>
        <p:txBody>
          <a:bodyPr anchor="b">
            <a:no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6064865" y="5162904"/>
            <a:ext cx="2583677" cy="56755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00" b="0">
                <a:solidFill>
                  <a:srgbClr val="646469"/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9269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image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29841" y="987427"/>
            <a:ext cx="7886700" cy="4101059"/>
          </a:xfrm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tx1">
                    <a:lumMod val="85000"/>
                  </a:schemeClr>
                </a:solidFill>
              </a:defRPr>
            </a:lvl1pPr>
            <a:lvl2pPr marL="380992" indent="0">
              <a:buNone/>
              <a:defRPr sz="2333"/>
            </a:lvl2pPr>
            <a:lvl3pPr marL="761985" indent="0">
              <a:buNone/>
              <a:defRPr sz="2000"/>
            </a:lvl3pPr>
            <a:lvl4pPr marL="1142977" indent="0">
              <a:buNone/>
              <a:defRPr sz="1667"/>
            </a:lvl4pPr>
            <a:lvl5pPr marL="1523970" indent="0">
              <a:buNone/>
              <a:defRPr sz="1667"/>
            </a:lvl5pPr>
            <a:lvl6pPr marL="1904962" indent="0">
              <a:buNone/>
              <a:defRPr sz="1667"/>
            </a:lvl6pPr>
            <a:lvl7pPr marL="2285954" indent="0">
              <a:buNone/>
              <a:defRPr sz="1667"/>
            </a:lvl7pPr>
            <a:lvl8pPr marL="2666947" indent="0">
              <a:buNone/>
              <a:defRPr sz="1667"/>
            </a:lvl8pPr>
            <a:lvl9pPr marL="3047940" indent="0">
              <a:buNone/>
              <a:defRPr sz="1667"/>
            </a:lvl9pPr>
          </a:lstStyle>
          <a:p>
            <a:r>
              <a:rPr lang="en-US" dirty="0"/>
              <a:t>Click icon to add picture – remember to add alt tag(s)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561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0015" y="491492"/>
            <a:ext cx="8903970" cy="6167864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169316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5A12D9-12AA-7842-877B-BA9346E2CEE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279309"/>
            <a:ext cx="9144000" cy="6857999"/>
          </a:xfrm>
        </p:spPr>
        <p:txBody>
          <a:bodyPr>
            <a:normAutofit/>
          </a:bodyPr>
          <a:lstStyle>
            <a:lvl1pPr marL="0" marR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l" defTabSz="761985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– remember to add alt tag(s)</a:t>
            </a:r>
          </a:p>
        </p:txBody>
      </p:sp>
    </p:spTree>
    <p:extLst>
      <p:ext uri="{BB962C8B-B14F-4D97-AF65-F5344CB8AC3E}">
        <p14:creationId xmlns:p14="http://schemas.microsoft.com/office/powerpoint/2010/main" val="2508059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 and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5" y="5186524"/>
            <a:ext cx="7885509" cy="682472"/>
          </a:xfrm>
        </p:spPr>
        <p:txBody>
          <a:bodyPr>
            <a:noAutofit/>
          </a:bodyPr>
          <a:lstStyle>
            <a:lvl1pPr marL="0" indent="0" algn="r">
              <a:buNone/>
              <a:defRPr sz="1778">
                <a:solidFill>
                  <a:schemeClr val="bg1"/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15E10ABA-6733-4542-AEE4-B1A0C2E01AA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30239" y="988696"/>
            <a:ext cx="7885115" cy="4109084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58354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61EB3D43-4BB5-A644-A0D1-F886600C067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158648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2"/>
            <a:ext cx="6977064" cy="4692448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5157092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4" y="98862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452255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2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802466" y="1765738"/>
            <a:ext cx="7539071" cy="1708022"/>
          </a:xfrm>
        </p:spPr>
        <p:txBody>
          <a:bodyPr wrap="none" anchor="t">
            <a:noAutofit/>
          </a:bodyPr>
          <a:lstStyle>
            <a:lvl1pPr algn="r">
              <a:defRPr sz="4800" b="1" i="0" spc="0" baseline="0">
                <a:solidFill>
                  <a:schemeClr val="tx1"/>
                </a:solidFill>
                <a:effectLst/>
                <a:latin typeface="Montserrat" pitchFamily="2" charset="77"/>
                <a:cs typeface="Montserrat" pitchFamily="2" charset="77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466" y="979920"/>
            <a:ext cx="7539071" cy="784586"/>
          </a:xfrm>
        </p:spPr>
        <p:txBody>
          <a:bodyPr anchor="b">
            <a:no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  <a:latin typeface="Montserrat" pitchFamily="2" charset="77"/>
                <a:cs typeface="Montserrat" pitchFamily="2" charset="77"/>
              </a:defRPr>
            </a:lvl1pPr>
            <a:lvl2pPr marL="380992" indent="0" algn="ctr">
              <a:buNone/>
              <a:defRPr sz="1667"/>
            </a:lvl2pPr>
            <a:lvl3pPr marL="761985" indent="0" algn="ctr">
              <a:buNone/>
              <a:defRPr sz="1500"/>
            </a:lvl3pPr>
            <a:lvl4pPr marL="1142977" indent="0" algn="ctr">
              <a:buNone/>
              <a:defRPr sz="1333"/>
            </a:lvl4pPr>
            <a:lvl5pPr marL="1523970" indent="0" algn="ctr">
              <a:buNone/>
              <a:defRPr sz="1333"/>
            </a:lvl5pPr>
            <a:lvl6pPr marL="1904962" indent="0" algn="ctr">
              <a:buNone/>
              <a:defRPr sz="1333"/>
            </a:lvl6pPr>
            <a:lvl7pPr marL="2285954" indent="0" algn="ctr">
              <a:buNone/>
              <a:defRPr sz="1333"/>
            </a:lvl7pPr>
            <a:lvl8pPr marL="2666947" indent="0" algn="ctr">
              <a:buNone/>
              <a:defRPr sz="1333"/>
            </a:lvl8pPr>
            <a:lvl9pPr marL="3047940" indent="0" algn="ctr">
              <a:buNone/>
              <a:defRPr sz="1333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83229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4661" y="365131"/>
            <a:ext cx="6977064" cy="2992904"/>
          </a:xfrm>
        </p:spPr>
        <p:txBody>
          <a:bodyPr anchor="ctr"/>
          <a:lstStyle>
            <a:lvl1pPr>
              <a:defRPr sz="3556" b="1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290484" y="3365558"/>
            <a:ext cx="6564224" cy="548968"/>
          </a:xfrm>
        </p:spPr>
        <p:txBody>
          <a:bodyPr anchor="t">
            <a:noAutofit/>
          </a:bodyPr>
          <a:lstStyle>
            <a:lvl1pPr marL="0" indent="0" algn="r">
              <a:buNone/>
              <a:defRPr sz="1778" i="1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4" y="4399983"/>
            <a:ext cx="7884318" cy="1489496"/>
          </a:xfrm>
        </p:spPr>
        <p:txBody>
          <a:bodyPr anchor="ctr">
            <a:noAutofit/>
          </a:bodyPr>
          <a:lstStyle>
            <a:lvl1pPr marL="0" indent="0">
              <a:buNone/>
              <a:defRPr sz="1778" baseline="0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283" y="786827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8"/>
            <a:ext cx="457200" cy="584776"/>
          </a:xfrm>
          <a:prstGeom prst="rect">
            <a:avLst/>
          </a:prstGeom>
        </p:spPr>
        <p:txBody>
          <a:bodyPr vert="horz" lIns="76200" tIns="38100" rIns="76200" bIns="3810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67" dirty="0">
                <a:ln w="3175" cmpd="sng">
                  <a:solidFill>
                    <a:srgbClr val="C00000"/>
                  </a:solidFill>
                </a:ln>
                <a:solidFill>
                  <a:srgbClr val="FF0000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463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F3F504F-3A41-DC4B-BEE1-47D0E19E9F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53104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076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6573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0562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265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871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5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4052" y="4756291"/>
            <a:ext cx="8155896" cy="705994"/>
          </a:xfrm>
        </p:spPr>
        <p:txBody>
          <a:bodyPr anchor="t">
            <a:noAutofit/>
          </a:bodyPr>
          <a:lstStyle>
            <a:lvl1pPr marL="0" indent="0">
              <a:buNone/>
              <a:defRPr sz="1778"/>
            </a:lvl1pPr>
            <a:lvl2pPr marL="380992" indent="0">
              <a:buNone/>
              <a:defRPr sz="1167"/>
            </a:lvl2pPr>
            <a:lvl3pPr marL="761985" indent="0">
              <a:buNone/>
              <a:defRPr sz="1000"/>
            </a:lvl3pPr>
            <a:lvl4pPr marL="1142977" indent="0">
              <a:buNone/>
              <a:defRPr sz="833"/>
            </a:lvl4pPr>
            <a:lvl5pPr marL="1523970" indent="0">
              <a:buNone/>
              <a:defRPr sz="833"/>
            </a:lvl5pPr>
            <a:lvl6pPr marL="1904962" indent="0">
              <a:buNone/>
              <a:defRPr sz="833"/>
            </a:lvl6pPr>
            <a:lvl7pPr marL="2285954" indent="0">
              <a:buNone/>
              <a:defRPr sz="833"/>
            </a:lvl7pPr>
            <a:lvl8pPr marL="2666947" indent="0">
              <a:buNone/>
              <a:defRPr sz="833"/>
            </a:lvl8pPr>
            <a:lvl9pPr marL="3047940" indent="0">
              <a:buNone/>
              <a:defRPr sz="833"/>
            </a:lvl9pPr>
          </a:lstStyle>
          <a:p>
            <a:pPr lvl="0"/>
            <a:r>
              <a:rPr lang="en-US" dirty="0"/>
              <a:t>Click to edit sub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AE61BF-3763-0E4A-999B-8924DFBF3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2" y="3147144"/>
            <a:ext cx="8155896" cy="1609147"/>
          </a:xfrm>
        </p:spPr>
        <p:txBody>
          <a:bodyPr anchor="b"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7959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6A6C647-8D61-1F4E-99D1-2AB4ED068F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1196F0-56A5-0A49-AD87-3B487F49514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4349" y="1476377"/>
            <a:ext cx="8155305" cy="407289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534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CE862F-2DE8-F94F-9079-91AF022976F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482732F-316B-FD4C-A0B3-A1EF01C545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BF0C72D-9A4A-2A49-B363-B2C415C80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917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 content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B971B7F-1741-9A4A-B925-11E1F5B352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FC316-43A0-314E-884C-19A6592161F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4053" y="1497701"/>
            <a:ext cx="3989661" cy="4072255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B32E208-AE39-D149-A2EC-87102F8C0C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0287" y="1497702"/>
            <a:ext cx="3989662" cy="4072256"/>
          </a:xfrm>
        </p:spPr>
        <p:txBody>
          <a:bodyPr>
            <a:noAutofit/>
          </a:bodyPr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/>
            </a:lvl2pPr>
            <a:lvl3pPr>
              <a:spcAft>
                <a:spcPts val="1200"/>
              </a:spcAft>
              <a:defRPr sz="2000"/>
            </a:lvl3pPr>
            <a:lvl4pPr>
              <a:spcAft>
                <a:spcPts val="1200"/>
              </a:spcAft>
              <a:defRPr sz="1800"/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3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 and sub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5D3C69-508E-E343-82E0-194270BE750D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94053" y="1642768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9A5ACD-B447-8F44-9065-AD7D1222E29D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26816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35FDE71-5828-1A47-B218-9FF0C40675E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047190" y="1653166"/>
            <a:ext cx="2606277" cy="567559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2">
                    <a:lumMod val="50000"/>
                  </a:schemeClr>
                </a:solidFill>
              </a:defRPr>
            </a:lvl1pPr>
            <a:lvl2pPr marL="380992" indent="0">
              <a:buNone/>
              <a:defRPr sz="1667" b="1"/>
            </a:lvl2pPr>
            <a:lvl3pPr marL="761985" indent="0">
              <a:buNone/>
              <a:defRPr sz="1500" b="1"/>
            </a:lvl3pPr>
            <a:lvl4pPr marL="1142977" indent="0">
              <a:buNone/>
              <a:defRPr sz="1333" b="1"/>
            </a:lvl4pPr>
            <a:lvl5pPr marL="1523970" indent="0">
              <a:buNone/>
              <a:defRPr sz="1333" b="1"/>
            </a:lvl5pPr>
            <a:lvl6pPr marL="1904962" indent="0">
              <a:buNone/>
              <a:defRPr sz="1333" b="1"/>
            </a:lvl6pPr>
            <a:lvl7pPr marL="2285954" indent="0">
              <a:buNone/>
              <a:defRPr sz="1333" b="1"/>
            </a:lvl7pPr>
            <a:lvl8pPr marL="2666947" indent="0">
              <a:buNone/>
              <a:defRPr sz="1333" b="1"/>
            </a:lvl8pPr>
            <a:lvl9pPr marL="3047940" indent="0">
              <a:buNone/>
              <a:defRPr sz="1333" b="1"/>
            </a:lvl9pPr>
          </a:lstStyle>
          <a:p>
            <a:pPr lvl="0"/>
            <a:r>
              <a:rPr lang="en-US" dirty="0"/>
              <a:t>Click to edit sub heading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2220727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2231124"/>
            <a:ext cx="2606276" cy="345707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56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text with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1C16B46-AD21-E043-ADB4-1911CE89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284AE9-8724-F345-B285-3794B6E9352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490534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98B590-CBBB-E946-9667-816B3FD224E8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3270621" y="1475653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29763F-CBDB-6441-8283-079979A86EC9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6043673" y="1486051"/>
            <a:ext cx="2606276" cy="4034864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76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text, small title with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E732-3AEB-2446-A6FA-5AFFBB873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611" y="732519"/>
            <a:ext cx="8564210" cy="599516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B807-26A2-0B44-917E-DCCFEF7EB29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4612" y="1368208"/>
            <a:ext cx="8564209" cy="437044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800" b="0" i="0">
                <a:latin typeface="Montserrat" pitchFamily="2" charset="77"/>
                <a:cs typeface="Montserrat" pitchFamily="2" charset="77"/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1600" b="0" i="0">
                <a:latin typeface="Montserrat" pitchFamily="2" charset="77"/>
                <a:cs typeface="Montserrat" pitchFamily="2" charset="77"/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1400" b="0" i="0">
                <a:latin typeface="Montserrat" pitchFamily="2" charset="77"/>
                <a:cs typeface="Montserrat" pitchFamily="2" charset="77"/>
              </a:defRPr>
            </a:lvl4pPr>
          </a:lstStyle>
          <a:p>
            <a:pPr lvl="0"/>
            <a:r>
              <a:rPr lang="en-US" dirty="0"/>
              <a:t>Edit first 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6611C-9122-E049-912F-ABF2154E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17CA-2218-B242-BA20-69CBB4C5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4A38B-A490-B042-9C4F-4C94FD39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91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053" y="365125"/>
            <a:ext cx="8155896" cy="111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53" y="1475653"/>
            <a:ext cx="8155896" cy="4313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8535" y="6097825"/>
            <a:ext cx="1190065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C49B2F53-3D81-4CF7-81AE-806EBBEB9C3C}" type="datetimeFigureOut">
              <a:rPr lang="en-US" smtClean="0"/>
              <a:pPr/>
              <a:t>02-Sep-25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13196" y="6093719"/>
            <a:ext cx="3086100" cy="3360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33893" y="6097825"/>
            <a:ext cx="716056" cy="33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C796FB5-CDE6-4BE0-8F47-5234C715644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757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</p:sldLayoutIdLst>
  <p:txStyles>
    <p:titleStyle>
      <a:lvl1pPr algn="l" defTabSz="761985" rtl="0" eaLnBrk="1" latinLnBrk="0" hangingPunct="1">
        <a:lnSpc>
          <a:spcPct val="100000"/>
        </a:lnSpc>
        <a:spcBef>
          <a:spcPct val="0"/>
        </a:spcBef>
        <a:buNone/>
        <a:defRPr sz="3200" b="0" i="0" kern="1200">
          <a:solidFill>
            <a:schemeClr val="bg1"/>
          </a:solidFill>
          <a:latin typeface="Montserrat Medium" pitchFamily="2" charset="77"/>
          <a:ea typeface="+mj-ea"/>
          <a:cs typeface="Montserrat Medium" pitchFamily="2" charset="77"/>
        </a:defRPr>
      </a:lvl1pPr>
    </p:titleStyle>
    <p:bodyStyle>
      <a:lvl1pPr marL="0" indent="0" algn="l" defTabSz="761985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1pPr>
      <a:lvl2pPr marL="571489" indent="-36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4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2pPr>
      <a:lvl3pPr marL="952480" indent="-270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20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3pPr>
      <a:lvl4pPr marL="1333473" indent="-234000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8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4pPr>
      <a:lvl5pPr marL="1714466" indent="-190496" algn="l" defTabSz="761985" rtl="0" eaLnBrk="1" latinLnBrk="0" hangingPunct="1">
        <a:lnSpc>
          <a:spcPct val="100000"/>
        </a:lnSpc>
        <a:spcBef>
          <a:spcPts val="417"/>
        </a:spcBef>
        <a:spcAft>
          <a:spcPts val="1200"/>
        </a:spcAft>
        <a:buClr>
          <a:srgbClr val="E2231A"/>
        </a:buClr>
        <a:buSzPct val="125000"/>
        <a:buFont typeface="Arial" panose="020B0604020202020204" pitchFamily="34" charset="0"/>
        <a:buChar char="•"/>
        <a:defRPr sz="1600" b="0" i="0" kern="1200">
          <a:solidFill>
            <a:srgbClr val="646469"/>
          </a:solidFill>
          <a:latin typeface="Montserrat Medium" pitchFamily="2" charset="77"/>
          <a:ea typeface="+mn-ea"/>
          <a:cs typeface="Montserrat Medium" pitchFamily="2" charset="77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INFO-3142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0D7D29-835A-44AD-68D5-A86FF4457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Functions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Mutable Objects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Arguments are passed in by object reference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parameter becomes a new reference to the object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immutable objects (such as tuples, strings, and numbers), what is done with a parameter has no effect outside the function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if you pass in a mutable object (such as a list, dictionary, or class instance), any change made to the object changes what the argument is referencing outside the function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5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Mutable Objects as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>
                <a:latin typeface="Cascadia Mono" panose="020B0609020000020004" pitchFamily="49" charset="0"/>
              </a:rPr>
              <a:t>def f(n, list1, list2):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list1.append(3)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list2 = [4, 5, 6]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n = n + 1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x = 5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y = [1, 2]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z = [4, 5]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f(x, y, z)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print(x, y, z)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#(5, [1, 2, 3], [4, 5])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8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Local, Nonlocal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def fact(n):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"""Return the factorial of the given number."""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r = 1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while n &gt; 0: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    r = r * n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    n = n - 1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return r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def fun():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global a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a = 1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b = 2</a:t>
            </a: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Local, Nonlocal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a = "one"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b = "two"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fun()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b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#'two'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Assigning Functions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def </a:t>
            </a:r>
            <a:r>
              <a:rPr lang="en-US" sz="1600" dirty="0" err="1">
                <a:latin typeface="Cascadia Mono" panose="020B0609020000020004" pitchFamily="49" charset="0"/>
              </a:rPr>
              <a:t>f_to_kelvin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</a:rPr>
              <a:t>degrees_f</a:t>
            </a:r>
            <a:r>
              <a:rPr lang="en-US" sz="1600" dirty="0"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return 273.15 + (</a:t>
            </a:r>
            <a:r>
              <a:rPr lang="en-US" sz="1600" dirty="0" err="1">
                <a:latin typeface="Cascadia Mono" panose="020B0609020000020004" pitchFamily="49" charset="0"/>
              </a:rPr>
              <a:t>degrees_f</a:t>
            </a:r>
            <a:r>
              <a:rPr lang="en-US" sz="1600" dirty="0">
                <a:latin typeface="Cascadia Mono" panose="020B0609020000020004" pitchFamily="49" charset="0"/>
              </a:rPr>
              <a:t> - 32) * 5 / 9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def </a:t>
            </a:r>
            <a:r>
              <a:rPr lang="en-US" sz="1600" dirty="0" err="1">
                <a:latin typeface="Cascadia Mono" panose="020B0609020000020004" pitchFamily="49" charset="0"/>
              </a:rPr>
              <a:t>c_to_kelvin</a:t>
            </a:r>
            <a:r>
              <a:rPr lang="en-US" sz="1600" dirty="0">
                <a:latin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</a:rPr>
              <a:t>degrees_c</a:t>
            </a:r>
            <a:r>
              <a:rPr lang="en-US" sz="1600" dirty="0"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return 273.15 + </a:t>
            </a:r>
            <a:r>
              <a:rPr lang="en-US" sz="1600" dirty="0" err="1">
                <a:latin typeface="Cascadia Mono" panose="020B0609020000020004" pitchFamily="49" charset="0"/>
              </a:rPr>
              <a:t>degrees_c</a:t>
            </a: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</a:rPr>
              <a:t>abs_temperature</a:t>
            </a:r>
            <a:r>
              <a:rPr lang="en-US" sz="1600" dirty="0"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</a:rPr>
              <a:t>f_to_kelvin</a:t>
            </a: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abs_temperature</a:t>
            </a:r>
            <a:r>
              <a:rPr lang="en-US" sz="1600" dirty="0">
                <a:latin typeface="Cascadia Mono" panose="020B0609020000020004" pitchFamily="49" charset="0"/>
              </a:rPr>
              <a:t>(32))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#273.15</a:t>
            </a:r>
          </a:p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</a:rPr>
              <a:t>abs_temperature</a:t>
            </a:r>
            <a:r>
              <a:rPr lang="en-US" sz="1600" dirty="0"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</a:rPr>
              <a:t>c_to_kelvin</a:t>
            </a:r>
            <a:endParaRPr lang="en-US" sz="16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</a:t>
            </a:r>
            <a:r>
              <a:rPr lang="en-US" sz="1600" dirty="0" err="1">
                <a:latin typeface="Cascadia Mono" panose="020B0609020000020004" pitchFamily="49" charset="0"/>
              </a:rPr>
              <a:t>abs_temperature</a:t>
            </a:r>
            <a:r>
              <a:rPr lang="en-US" sz="1600" dirty="0">
                <a:latin typeface="Cascadia Mono" panose="020B0609020000020004" pitchFamily="49" charset="0"/>
              </a:rPr>
              <a:t>(0))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#273.15</a:t>
            </a:r>
          </a:p>
        </p:txBody>
      </p:sp>
    </p:spTree>
    <p:extLst>
      <p:ext uri="{BB962C8B-B14F-4D97-AF65-F5344CB8AC3E}">
        <p14:creationId xmlns:p14="http://schemas.microsoft.com/office/powerpoint/2010/main" val="269639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Assigning Functions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t = {'</a:t>
            </a:r>
            <a:r>
              <a:rPr lang="en-US" sz="1800" dirty="0" err="1">
                <a:latin typeface="Cascadia Mono" panose="020B0609020000020004" pitchFamily="49" charset="0"/>
              </a:rPr>
              <a:t>FtoK</a:t>
            </a:r>
            <a:r>
              <a:rPr lang="en-US" sz="1800" dirty="0">
                <a:latin typeface="Cascadia Mono" panose="020B0609020000020004" pitchFamily="49" charset="0"/>
              </a:rPr>
              <a:t>': </a:t>
            </a:r>
            <a:r>
              <a:rPr lang="en-US" sz="1800" dirty="0" err="1">
                <a:latin typeface="Cascadia Mono" panose="020B0609020000020004" pitchFamily="49" charset="0"/>
              </a:rPr>
              <a:t>f_to_kelvin</a:t>
            </a:r>
            <a:r>
              <a:rPr lang="en-US" sz="1800" dirty="0">
                <a:latin typeface="Cascadia Mono" panose="020B0609020000020004" pitchFamily="49" charset="0"/>
              </a:rPr>
              <a:t>, '</a:t>
            </a:r>
            <a:r>
              <a:rPr lang="en-US" sz="1800" dirty="0" err="1">
                <a:latin typeface="Cascadia Mono" panose="020B0609020000020004" pitchFamily="49" charset="0"/>
              </a:rPr>
              <a:t>CtoK</a:t>
            </a:r>
            <a:r>
              <a:rPr lang="en-US" sz="1800" dirty="0">
                <a:latin typeface="Cascadia Mono" panose="020B0609020000020004" pitchFamily="49" charset="0"/>
              </a:rPr>
              <a:t>': </a:t>
            </a:r>
            <a:r>
              <a:rPr lang="en-US" sz="1800" dirty="0" err="1">
                <a:latin typeface="Cascadia Mono" panose="020B0609020000020004" pitchFamily="49" charset="0"/>
              </a:rPr>
              <a:t>c_to_kelvin</a:t>
            </a:r>
            <a:r>
              <a:rPr lang="en-US" sz="1800" dirty="0"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print(t['</a:t>
            </a:r>
            <a:r>
              <a:rPr lang="en-US" sz="1800" dirty="0" err="1">
                <a:latin typeface="Cascadia Mono" panose="020B0609020000020004" pitchFamily="49" charset="0"/>
              </a:rPr>
              <a:t>FtoK</a:t>
            </a:r>
            <a:r>
              <a:rPr lang="en-US" sz="1800" dirty="0">
                <a:latin typeface="Cascadia Mono" panose="020B0609020000020004" pitchFamily="49" charset="0"/>
              </a:rPr>
              <a:t>'](32))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#273.15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print(t['</a:t>
            </a:r>
            <a:r>
              <a:rPr lang="en-US" sz="1800" dirty="0" err="1">
                <a:latin typeface="Cascadia Mono" panose="020B0609020000020004" pitchFamily="49" charset="0"/>
              </a:rPr>
              <a:t>CtoK</a:t>
            </a:r>
            <a:r>
              <a:rPr lang="en-US" sz="1800" dirty="0">
                <a:latin typeface="Cascadia Mono" panose="020B0609020000020004" pitchFamily="49" charset="0"/>
              </a:rPr>
              <a:t>'](0))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#273.15</a:t>
            </a:r>
            <a:endParaRPr lang="en-US" sz="1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3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 expressions are anonymous little functions that you can quickly define inline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Often, a small function needs to be passed to another function, like the key function used by a list’s sort method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such cases, a large function is usually unnecessary, and it would be awkward to have to define the function in a separate place from where it’s used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92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t2 = {'</a:t>
            </a:r>
            <a:r>
              <a:rPr lang="en-US" sz="1600" dirty="0" err="1">
                <a:latin typeface="Cascadia Mono" panose="020B0609020000020004" pitchFamily="49" charset="0"/>
              </a:rPr>
              <a:t>FtoK</a:t>
            </a:r>
            <a:r>
              <a:rPr lang="en-US" sz="1600" dirty="0">
                <a:latin typeface="Cascadia Mono" panose="020B0609020000020004" pitchFamily="49" charset="0"/>
              </a:rPr>
              <a:t>': lambda </a:t>
            </a:r>
            <a:r>
              <a:rPr lang="en-US" sz="1600" dirty="0" err="1">
                <a:latin typeface="Cascadia Mono" panose="020B0609020000020004" pitchFamily="49" charset="0"/>
              </a:rPr>
              <a:t>deg_f</a:t>
            </a:r>
            <a:r>
              <a:rPr lang="en-US" sz="1600" dirty="0">
                <a:latin typeface="Cascadia Mono" panose="020B0609020000020004" pitchFamily="49" charset="0"/>
              </a:rPr>
              <a:t>: 273.15 + (</a:t>
            </a:r>
            <a:r>
              <a:rPr lang="en-US" sz="1600" dirty="0" err="1">
                <a:latin typeface="Cascadia Mono" panose="020B0609020000020004" pitchFamily="49" charset="0"/>
              </a:rPr>
              <a:t>deg_f</a:t>
            </a:r>
            <a:r>
              <a:rPr lang="en-US" sz="1600" dirty="0">
                <a:latin typeface="Cascadia Mono" panose="020B0609020000020004" pitchFamily="49" charset="0"/>
              </a:rPr>
              <a:t> - 32) * 5 / 9,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  '</a:t>
            </a:r>
            <a:r>
              <a:rPr lang="en-US" sz="1600" dirty="0" err="1">
                <a:latin typeface="Cascadia Mono" panose="020B0609020000020004" pitchFamily="49" charset="0"/>
              </a:rPr>
              <a:t>CtoK</a:t>
            </a:r>
            <a:r>
              <a:rPr lang="en-US" sz="1600" dirty="0">
                <a:latin typeface="Cascadia Mono" panose="020B0609020000020004" pitchFamily="49" charset="0"/>
              </a:rPr>
              <a:t>': lambda </a:t>
            </a:r>
            <a:r>
              <a:rPr lang="en-US" sz="1600" dirty="0" err="1">
                <a:latin typeface="Cascadia Mono" panose="020B0609020000020004" pitchFamily="49" charset="0"/>
              </a:rPr>
              <a:t>deg_c</a:t>
            </a:r>
            <a:r>
              <a:rPr lang="en-US" sz="1600" dirty="0">
                <a:latin typeface="Cascadia Mono" panose="020B0609020000020004" pitchFamily="49" charset="0"/>
              </a:rPr>
              <a:t>: 273.15 + </a:t>
            </a:r>
            <a:r>
              <a:rPr lang="en-US" sz="1600" dirty="0" err="1">
                <a:latin typeface="Cascadia Mono" panose="020B0609020000020004" pitchFamily="49" charset="0"/>
              </a:rPr>
              <a:t>deg_c</a:t>
            </a:r>
            <a:r>
              <a:rPr lang="en-US" sz="1600" dirty="0"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print(t2['</a:t>
            </a:r>
            <a:r>
              <a:rPr lang="en-US" sz="1600" dirty="0" err="1">
                <a:latin typeface="Cascadia Mono" panose="020B0609020000020004" pitchFamily="49" charset="0"/>
              </a:rPr>
              <a:t>FtoK</a:t>
            </a:r>
            <a:r>
              <a:rPr lang="en-US" sz="1600" dirty="0">
                <a:latin typeface="Cascadia Mono" panose="020B0609020000020004" pitchFamily="49" charset="0"/>
              </a:rPr>
              <a:t>'](32))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#273.15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Generator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generator function is a special kind of function that you can use to define your own iterators</a:t>
            </a:r>
          </a:p>
          <a:p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define a generator function, you return each iteration’s value using the yield keyword</a:t>
            </a:r>
          </a:p>
          <a:p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generator will stop returning values when there are no more iterations, or it encounters either an empty return statement or the end of the function</a:t>
            </a:r>
          </a:p>
          <a:p>
            <a:r>
              <a:rPr lang="en-US" sz="2400" b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 variables in a generator function are saved from one call to the next, unlike in normal functions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/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77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Generator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def four():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x = 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while x &lt; 4: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print("in generator, x =", x)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yield x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x += 1</a:t>
            </a:r>
            <a:br>
              <a:rPr lang="en-US" sz="2000" dirty="0"/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7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Function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53" y="1475653"/>
            <a:ext cx="8155896" cy="454563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it does with control structures, Python uses indentation to delimit the body of the function definition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/>
          </a:p>
          <a:p>
            <a:r>
              <a:rPr lang="en-US" sz="1000" dirty="0">
                <a:latin typeface="Cascadia Mono" panose="020B0609020000020004" pitchFamily="49" charset="0"/>
              </a:rPr>
              <a:t>def fact(n): 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    """Return the factorial of the given number."""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    r = 1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    while n &gt; 0: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        r = r * n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        n = n - 1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    return r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print(fact(4))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#24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x = fact(4)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print(x) </a:t>
            </a:r>
          </a:p>
          <a:p>
            <a:pPr marL="0" indent="0">
              <a:buNone/>
            </a:pPr>
            <a:r>
              <a:rPr lang="en-US" sz="1000" dirty="0">
                <a:latin typeface="Cascadia Mono" panose="020B0609020000020004" pitchFamily="49" charset="0"/>
              </a:rPr>
              <a:t>#24</a:t>
            </a: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Generator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for </a:t>
            </a:r>
            <a:r>
              <a:rPr lang="en-US" sz="1800" dirty="0" err="1">
                <a:latin typeface="Cascadia Mono" panose="020B0609020000020004" pitchFamily="49" charset="0"/>
              </a:rPr>
              <a:t>i</a:t>
            </a:r>
            <a:r>
              <a:rPr lang="en-US" sz="1800" dirty="0">
                <a:latin typeface="Cascadia Mono" panose="020B0609020000020004" pitchFamily="49" charset="0"/>
              </a:rPr>
              <a:t> in four():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print(</a:t>
            </a:r>
            <a:r>
              <a:rPr lang="en-US" sz="1800" dirty="0" err="1">
                <a:latin typeface="Cascadia Mono" panose="020B0609020000020004" pitchFamily="49" charset="0"/>
              </a:rPr>
              <a:t>i</a:t>
            </a:r>
            <a:r>
              <a:rPr lang="en-US" sz="18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2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#2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3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#3</a:t>
            </a:r>
            <a:br>
              <a:rPr lang="en-US" sz="2000" dirty="0"/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7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Generator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2 in four()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2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#True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5 in four()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0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2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#in generator, x = 3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#False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Decorator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functions are first-class objects in Python, they can be assigned to variables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 can also be passed as arguments to other functions and passed back as return values from other functions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possible, for example, to write a Python function that takes another function as its parameter, wraps it in another function that does something related, and then returns the new function</a:t>
            </a:r>
          </a:p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new combination can be used instead of the original function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8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Decorator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def decorate(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print("in decorate function, decorating", 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def </a:t>
            </a:r>
            <a:r>
              <a:rPr lang="en-US" sz="1200" dirty="0" err="1">
                <a:latin typeface="Cascadia Mono" panose="020B0609020000020004" pitchFamily="49" charset="0"/>
              </a:rPr>
              <a:t>wrapper_func</a:t>
            </a:r>
            <a:r>
              <a:rPr lang="en-US" sz="1200" dirty="0">
                <a:latin typeface="Cascadia Mono" panose="020B0609020000020004" pitchFamily="49" charset="0"/>
              </a:rPr>
              <a:t>(*</a:t>
            </a:r>
            <a:r>
              <a:rPr lang="en-US" sz="1200" dirty="0" err="1">
                <a:latin typeface="Cascadia Mono" panose="020B0609020000020004" pitchFamily="49" charset="0"/>
              </a:rPr>
              <a:t>args</a:t>
            </a:r>
            <a:r>
              <a:rPr lang="en-US" sz="1200" dirty="0"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print("Executing", 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return 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(*</a:t>
            </a:r>
            <a:r>
              <a:rPr lang="en-US" sz="1200" dirty="0" err="1">
                <a:latin typeface="Cascadia Mono" panose="020B0609020000020004" pitchFamily="49" charset="0"/>
              </a:rPr>
              <a:t>args</a:t>
            </a:r>
            <a:r>
              <a:rPr lang="en-US" sz="12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return </a:t>
            </a:r>
            <a:r>
              <a:rPr lang="en-US" sz="1200" dirty="0" err="1">
                <a:latin typeface="Cascadia Mono" panose="020B0609020000020004" pitchFamily="49" charset="0"/>
              </a:rPr>
              <a:t>wrapper_func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def </a:t>
            </a: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r>
              <a:rPr lang="en-US" sz="1200" dirty="0">
                <a:latin typeface="Cascadia Mono" panose="020B0609020000020004" pitchFamily="49" charset="0"/>
              </a:rPr>
              <a:t>(parameter):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print(parameter)</a:t>
            </a:r>
          </a:p>
          <a:p>
            <a:pPr marL="0" indent="0">
              <a:buNone/>
            </a:pP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r>
              <a:rPr lang="en-US" sz="1200" dirty="0">
                <a:latin typeface="Cascadia Mono" panose="020B0609020000020004" pitchFamily="49" charset="0"/>
              </a:rPr>
              <a:t> = decorate(</a:t>
            </a: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r>
              <a:rPr lang="en-US" sz="12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#in decorate function, decorating </a:t>
            </a: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r>
              <a:rPr lang="en-US" sz="1200" dirty="0">
                <a:latin typeface="Cascadia Mono" panose="020B0609020000020004" pitchFamily="49" charset="0"/>
              </a:rPr>
              <a:t>("hello")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#Executing </a:t>
            </a: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#hello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18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Decorator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def decorate(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print("in decorate function, decorating", 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def </a:t>
            </a:r>
            <a:r>
              <a:rPr lang="en-US" sz="1200" dirty="0" err="1">
                <a:latin typeface="Cascadia Mono" panose="020B0609020000020004" pitchFamily="49" charset="0"/>
              </a:rPr>
              <a:t>wrapper_func</a:t>
            </a:r>
            <a:r>
              <a:rPr lang="en-US" sz="1200" dirty="0">
                <a:latin typeface="Cascadia Mono" panose="020B0609020000020004" pitchFamily="49" charset="0"/>
              </a:rPr>
              <a:t>(*</a:t>
            </a:r>
            <a:r>
              <a:rPr lang="en-US" sz="1200" dirty="0" err="1">
                <a:latin typeface="Cascadia Mono" panose="020B0609020000020004" pitchFamily="49" charset="0"/>
              </a:rPr>
              <a:t>args</a:t>
            </a:r>
            <a:r>
              <a:rPr lang="en-US" sz="1200" dirty="0">
                <a:latin typeface="Cascadia Mono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print("Executing", 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.__name__)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return </a:t>
            </a:r>
            <a:r>
              <a:rPr lang="en-US" sz="1200" dirty="0" err="1">
                <a:latin typeface="Cascadia Mono" panose="020B0609020000020004" pitchFamily="49" charset="0"/>
              </a:rPr>
              <a:t>func</a:t>
            </a:r>
            <a:r>
              <a:rPr lang="en-US" sz="1200" dirty="0">
                <a:latin typeface="Cascadia Mono" panose="020B0609020000020004" pitchFamily="49" charset="0"/>
              </a:rPr>
              <a:t>(*</a:t>
            </a:r>
            <a:r>
              <a:rPr lang="en-US" sz="1200" dirty="0" err="1">
                <a:latin typeface="Cascadia Mono" panose="020B0609020000020004" pitchFamily="49" charset="0"/>
              </a:rPr>
              <a:t>args</a:t>
            </a:r>
            <a:r>
              <a:rPr lang="en-US" sz="1200" dirty="0"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return </a:t>
            </a:r>
            <a:r>
              <a:rPr lang="en-US" sz="1200" dirty="0" err="1">
                <a:latin typeface="Cascadia Mono" panose="020B0609020000020004" pitchFamily="49" charset="0"/>
              </a:rPr>
              <a:t>wrapper_func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@decorate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def </a:t>
            </a: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r>
              <a:rPr lang="en-US" sz="1200" dirty="0">
                <a:latin typeface="Cascadia Mono" panose="020B0609020000020004" pitchFamily="49" charset="0"/>
              </a:rPr>
              <a:t>(parameter):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print(parameter)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#in decorate function, decorating </a:t>
            </a: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r>
              <a:rPr lang="en-US" sz="1200" dirty="0">
                <a:latin typeface="Cascadia Mono" panose="020B0609020000020004" pitchFamily="49" charset="0"/>
              </a:rPr>
              <a:t>("hello")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#Executing </a:t>
            </a:r>
            <a:r>
              <a:rPr lang="en-US" sz="1200" dirty="0" err="1">
                <a:latin typeface="Cascadia Mono" panose="020B0609020000020004" pitchFamily="49" charset="0"/>
              </a:rPr>
              <a:t>myfunction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#hello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57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Positional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53" y="1475653"/>
            <a:ext cx="8155896" cy="4545635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simplest way to pass parameters to a function in Python is by position</a:t>
            </a:r>
          </a:p>
          <a:p>
            <a:r>
              <a:rPr lang="en-US" sz="1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first line of the function, you specify variable names for each parameter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hen the function is called, the parameters used in the calling code are matched to the function’s parameter variables based on their order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/>
            </a:br>
            <a:br>
              <a:rPr lang="en-US" sz="2000" dirty="0"/>
            </a:br>
            <a:r>
              <a:rPr lang="en-US" sz="1400" dirty="0">
                <a:latin typeface="Cascadia Mono" panose="020B0609020000020004" pitchFamily="49" charset="0"/>
              </a:rPr>
              <a:t>def power(x, y):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r = 1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while y &gt; 0: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    r = r * x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    y = y - 1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return r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print(power(3, 3))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#27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8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Positional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power(3)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latin typeface="Cascadia Mono" panose="020B0609020000020004" pitchFamily="49" charset="0"/>
              </a:rPr>
              <a:t>TypeError</a:t>
            </a:r>
            <a:r>
              <a:rPr lang="en-US" sz="1800" dirty="0">
                <a:latin typeface="Cascadia Mono" panose="020B0609020000020004" pitchFamily="49" charset="0"/>
              </a:rPr>
              <a:t>: power() missing 1 required positional argument: 'y'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303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def power(x, y=2):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r = 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while y &gt; 0: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r = r * x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    y = y - 1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    return r</a:t>
            </a:r>
          </a:p>
          <a:p>
            <a:pPr marL="0" indent="0">
              <a:buNone/>
            </a:pP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print(power(3, 3))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#27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print(power(3))</a:t>
            </a:r>
          </a:p>
          <a:p>
            <a:pPr marL="0" indent="0">
              <a:buNone/>
            </a:pPr>
            <a:r>
              <a:rPr lang="en-US" sz="1800" dirty="0">
                <a:latin typeface="Cascadia Mono" panose="020B0609020000020004" pitchFamily="49" charset="0"/>
              </a:rPr>
              <a:t>#9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064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Arguments by Parameter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also pass arguments into a function by using the name of the corresponding function parameter rather than its position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400" dirty="0"/>
            </a:br>
            <a:endParaRPr lang="en-US" sz="18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def </a:t>
            </a:r>
            <a:r>
              <a:rPr lang="en-US" sz="1400" dirty="0" err="1">
                <a:latin typeface="Cascadia Mono" panose="020B0609020000020004" pitchFamily="49" charset="0"/>
              </a:rPr>
              <a:t>list_file_info</a:t>
            </a:r>
            <a:r>
              <a:rPr lang="en-US" sz="1400" dirty="0">
                <a:latin typeface="Cascadia Mono" panose="020B0609020000020004" pitchFamily="49" charset="0"/>
              </a:rPr>
              <a:t>(size=False, </a:t>
            </a:r>
            <a:r>
              <a:rPr lang="en-US" sz="1400" dirty="0" err="1">
                <a:latin typeface="Cascadia Mono" panose="020B0609020000020004" pitchFamily="49" charset="0"/>
              </a:rPr>
              <a:t>create_date</a:t>
            </a:r>
            <a:r>
              <a:rPr lang="en-US" sz="1400" dirty="0">
                <a:latin typeface="Cascadia Mono" panose="020B0609020000020004" pitchFamily="49" charset="0"/>
              </a:rPr>
              <a:t>=False, </a:t>
            </a:r>
            <a:r>
              <a:rPr lang="en-US" sz="1400" dirty="0" err="1">
                <a:latin typeface="Cascadia Mono" panose="020B0609020000020004" pitchFamily="49" charset="0"/>
              </a:rPr>
              <a:t>mod_date</a:t>
            </a:r>
            <a:r>
              <a:rPr lang="en-US" sz="1400" dirty="0">
                <a:latin typeface="Cascadia Mono" panose="020B0609020000020004" pitchFamily="49" charset="0"/>
              </a:rPr>
              <a:t>=False):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#...get file names...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if size: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    # code to get file sizes goes here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if </a:t>
            </a:r>
            <a:r>
              <a:rPr lang="en-US" sz="1400" dirty="0" err="1">
                <a:latin typeface="Cascadia Mono" panose="020B0609020000020004" pitchFamily="49" charset="0"/>
              </a:rPr>
              <a:t>create_date</a:t>
            </a:r>
            <a:r>
              <a:rPr lang="en-US" sz="1400" dirty="0"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    # code to get create dates goes here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# do any other stuff desired</a:t>
            </a:r>
          </a:p>
          <a:p>
            <a:pPr marL="0" indent="0">
              <a:buNone/>
            </a:pPr>
            <a:r>
              <a:rPr lang="en-US" sz="1400" dirty="0">
                <a:latin typeface="Cascadia Mono" panose="020B0609020000020004" pitchFamily="49" charset="0"/>
              </a:rPr>
              <a:t>    return </a:t>
            </a:r>
            <a:r>
              <a:rPr lang="en-US" sz="1400" dirty="0" err="1">
                <a:latin typeface="Cascadia Mono" panose="020B0609020000020004" pitchFamily="49" charset="0"/>
              </a:rPr>
              <a:t>fileinfostructure</a:t>
            </a: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ascadia Mono" panose="020B0609020000020004" pitchFamily="49" charset="0"/>
              </a:rPr>
              <a:t>fileinfo</a:t>
            </a:r>
            <a:r>
              <a:rPr lang="en-US" sz="1400" dirty="0"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latin typeface="Cascadia Mono" panose="020B0609020000020004" pitchFamily="49" charset="0"/>
              </a:rPr>
              <a:t>list_file_info</a:t>
            </a:r>
            <a:r>
              <a:rPr lang="en-US" sz="1400" dirty="0">
                <a:latin typeface="Cascadia Mono" panose="020B0609020000020004" pitchFamily="49" charset="0"/>
              </a:rPr>
              <a:t>(size=True, </a:t>
            </a:r>
            <a:r>
              <a:rPr lang="en-US" sz="1400" dirty="0" err="1">
                <a:latin typeface="Cascadia Mono" panose="020B0609020000020004" pitchFamily="49" charset="0"/>
              </a:rPr>
              <a:t>mod_date</a:t>
            </a:r>
            <a:r>
              <a:rPr lang="en-US" sz="1400" dirty="0">
                <a:latin typeface="Cascadia Mono" panose="020B0609020000020004" pitchFamily="49" charset="0"/>
              </a:rPr>
              <a:t>=True)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68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Numbers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functions can also be defined to handle variable numbers of arguments, which you can do in two ways:</a:t>
            </a:r>
          </a:p>
          <a:p>
            <a:pPr lvl="1"/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way handles the relatively familiar case in which you want to collect an unknown number of arguments at the end of the argument list into a list</a:t>
            </a:r>
          </a:p>
          <a:p>
            <a:pPr lvl="1"/>
            <a:r>
              <a:rPr lang="en-US" sz="2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other method can collect an arbitrary number of keyword-passed arguments, which have no correspondingly named parameter in the function parameter list, into a dictionary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400" dirty="0"/>
            </a:br>
            <a:br>
              <a:rPr lang="en-US" sz="1100" dirty="0"/>
            </a:br>
            <a:endParaRPr lang="en-US" sz="15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5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Variable Number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def maximum(*numbers):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if </a:t>
            </a:r>
            <a:r>
              <a:rPr lang="en-US" sz="1200" dirty="0" err="1">
                <a:latin typeface="Cascadia Mono" panose="020B0609020000020004" pitchFamily="49" charset="0"/>
              </a:rPr>
              <a:t>len</a:t>
            </a:r>
            <a:r>
              <a:rPr lang="en-US" sz="1200" dirty="0">
                <a:latin typeface="Cascadia Mono" panose="020B0609020000020004" pitchFamily="49" charset="0"/>
              </a:rPr>
              <a:t>(numbers) == 0: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return None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latin typeface="Cascadia Mono" panose="020B0609020000020004" pitchFamily="49" charset="0"/>
              </a:rPr>
              <a:t>maxnum</a:t>
            </a:r>
            <a:r>
              <a:rPr lang="en-US" sz="1200" dirty="0">
                <a:latin typeface="Cascadia Mono" panose="020B0609020000020004" pitchFamily="49" charset="0"/>
              </a:rPr>
              <a:t> = numbers[0]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for n in numbers[1:]: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    if n &gt; </a:t>
            </a:r>
            <a:r>
              <a:rPr lang="en-US" sz="1200" dirty="0" err="1">
                <a:latin typeface="Cascadia Mono" panose="020B0609020000020004" pitchFamily="49" charset="0"/>
              </a:rPr>
              <a:t>maxnum</a:t>
            </a:r>
            <a:r>
              <a:rPr lang="en-US" sz="1200" dirty="0"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        </a:t>
            </a:r>
            <a:r>
              <a:rPr lang="en-US" sz="1200" dirty="0" err="1">
                <a:latin typeface="Cascadia Mono" panose="020B0609020000020004" pitchFamily="49" charset="0"/>
              </a:rPr>
              <a:t>maxnum</a:t>
            </a:r>
            <a:r>
              <a:rPr lang="en-US" sz="1200" dirty="0">
                <a:latin typeface="Cascadia Mono" panose="020B0609020000020004" pitchFamily="49" charset="0"/>
              </a:rPr>
              <a:t> = n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        return </a:t>
            </a:r>
            <a:r>
              <a:rPr lang="en-US" sz="1200" dirty="0" err="1">
                <a:latin typeface="Cascadia Mono" panose="020B0609020000020004" pitchFamily="49" charset="0"/>
              </a:rPr>
              <a:t>maxnum</a:t>
            </a:r>
            <a:endParaRPr lang="en-US" sz="1200" dirty="0"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200" dirty="0" err="1">
                <a:latin typeface="Cascadia Mono" panose="020B0609020000020004" pitchFamily="49" charset="0"/>
              </a:rPr>
              <a:t>print</a:t>
            </a:r>
            <a:r>
              <a:rPr lang="fr-FR" sz="1200" dirty="0">
                <a:latin typeface="Cascadia Mono" panose="020B0609020000020004" pitchFamily="49" charset="0"/>
              </a:rPr>
              <a:t>(maximum(3, 2, 8))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#8</a:t>
            </a:r>
          </a:p>
          <a:p>
            <a:pPr marL="0" indent="0">
              <a:buNone/>
            </a:pPr>
            <a:r>
              <a:rPr lang="fr-FR" sz="1200" dirty="0" err="1">
                <a:latin typeface="Cascadia Mono" panose="020B0609020000020004" pitchFamily="49" charset="0"/>
              </a:rPr>
              <a:t>print</a:t>
            </a:r>
            <a:r>
              <a:rPr lang="fr-FR" sz="1200" dirty="0">
                <a:latin typeface="Cascadia Mono" panose="020B0609020000020004" pitchFamily="49" charset="0"/>
              </a:rPr>
              <a:t>(maximum(1, 5, 9, -2, 2))</a:t>
            </a:r>
          </a:p>
          <a:p>
            <a:pPr marL="0" indent="0">
              <a:buNone/>
            </a:pPr>
            <a:r>
              <a:rPr lang="en-US" sz="1200" dirty="0">
                <a:latin typeface="Cascadia Mono" panose="020B0609020000020004" pitchFamily="49" charset="0"/>
              </a:rPr>
              <a:t>#9</a:t>
            </a:r>
            <a:br>
              <a:rPr lang="en-US" sz="1100" dirty="0"/>
            </a:br>
            <a:endParaRPr lang="en-US" sz="15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2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65126"/>
            <a:ext cx="8064896" cy="1325563"/>
          </a:xfrm>
        </p:spPr>
        <p:txBody>
          <a:bodyPr/>
          <a:lstStyle/>
          <a:p>
            <a:r>
              <a:rPr lang="en-CA" dirty="0"/>
              <a:t>Variable Number of Arguments Passed by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def </a:t>
            </a:r>
            <a:r>
              <a:rPr lang="en-US" sz="1600" dirty="0" err="1">
                <a:latin typeface="Cascadia Mono" panose="020B0609020000020004" pitchFamily="49" charset="0"/>
              </a:rPr>
              <a:t>example_fun</a:t>
            </a:r>
            <a:r>
              <a:rPr lang="en-US" sz="1600" dirty="0">
                <a:latin typeface="Cascadia Mono" panose="020B0609020000020004" pitchFamily="49" charset="0"/>
              </a:rPr>
              <a:t>(x, y, **other):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print("x: {0}, y: {1}, keys in 'other': {2}".format(x, 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      y, list(</a:t>
            </a:r>
            <a:r>
              <a:rPr lang="en-US" sz="1600" dirty="0" err="1">
                <a:latin typeface="Cascadia Mono" panose="020B0609020000020004" pitchFamily="49" charset="0"/>
              </a:rPr>
              <a:t>other.keys</a:t>
            </a:r>
            <a:r>
              <a:rPr lang="en-US" sz="1600" dirty="0">
                <a:latin typeface="Cascadia Mono" panose="020B0609020000020004" pitchFamily="49" charset="0"/>
              </a:rPr>
              <a:t>())))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</a:t>
            </a:r>
            <a:r>
              <a:rPr lang="en-US" sz="1600" dirty="0" err="1">
                <a:latin typeface="Cascadia Mono" panose="020B0609020000020004" pitchFamily="49" charset="0"/>
              </a:rPr>
              <a:t>other_total</a:t>
            </a:r>
            <a:r>
              <a:rPr lang="en-US" sz="1600" dirty="0">
                <a:latin typeface="Cascadia Mono" panose="020B06090200000200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for k in </a:t>
            </a:r>
            <a:r>
              <a:rPr lang="en-US" sz="1600" dirty="0" err="1">
                <a:latin typeface="Cascadia Mono" panose="020B0609020000020004" pitchFamily="49" charset="0"/>
              </a:rPr>
              <a:t>other.keys</a:t>
            </a:r>
            <a:r>
              <a:rPr lang="en-US" sz="1600" dirty="0">
                <a:latin typeface="Cascadia Mono" panose="020B060902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latin typeface="Cascadia Mono" panose="020B0609020000020004" pitchFamily="49" charset="0"/>
              </a:rPr>
              <a:t>other_total</a:t>
            </a:r>
            <a:r>
              <a:rPr lang="en-US" sz="1600" dirty="0">
                <a:latin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</a:rPr>
              <a:t>other_total</a:t>
            </a:r>
            <a:r>
              <a:rPr lang="en-US" sz="1600" dirty="0">
                <a:latin typeface="Cascadia Mono" panose="020B0609020000020004" pitchFamily="49" charset="0"/>
              </a:rPr>
              <a:t> + other[k]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    print("The total of values in 'other' is {0}".format(</a:t>
            </a:r>
            <a:r>
              <a:rPr lang="en-US" sz="1600" dirty="0" err="1">
                <a:latin typeface="Cascadia Mono" panose="020B0609020000020004" pitchFamily="49" charset="0"/>
              </a:rPr>
              <a:t>other_total</a:t>
            </a:r>
            <a:r>
              <a:rPr lang="en-US" sz="1600" dirty="0"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 err="1">
                <a:latin typeface="Cascadia Mono" panose="020B0609020000020004" pitchFamily="49" charset="0"/>
              </a:rPr>
              <a:t>example_fun</a:t>
            </a:r>
            <a:r>
              <a:rPr lang="en-US" sz="1600" dirty="0">
                <a:latin typeface="Cascadia Mono" panose="020B0609020000020004" pitchFamily="49" charset="0"/>
              </a:rPr>
              <a:t>(2, y="1", foo=3, bar=4)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#x: 2, y: 1, keys in 'other': ['foo', 'bar']</a:t>
            </a:r>
          </a:p>
          <a:p>
            <a:pPr marL="0" indent="0">
              <a:buNone/>
            </a:pPr>
            <a:r>
              <a:rPr lang="en-US" sz="1600" dirty="0">
                <a:latin typeface="Cascadia Mono" panose="020B0609020000020004" pitchFamily="49" charset="0"/>
              </a:rPr>
              <a:t>#The total of values in 'other' is 7</a:t>
            </a:r>
            <a:br>
              <a:rPr lang="en-US" sz="1100" dirty="0"/>
            </a:br>
            <a:endParaRPr lang="en-US" sz="15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67072"/>
      </p:ext>
    </p:extLst>
  </p:cSld>
  <p:clrMapOvr>
    <a:masterClrMapping/>
  </p:clrMapOvr>
</p:sld>
</file>

<file path=ppt/theme/theme1.xml><?xml version="1.0" encoding="utf-8"?>
<a:theme xmlns:a="http://schemas.openxmlformats.org/drawingml/2006/main" name="Fanshawe_Theme">
  <a:themeElements>
    <a:clrScheme name="Custom 1">
      <a:dk1>
        <a:srgbClr val="000000"/>
      </a:dk1>
      <a:lt1>
        <a:srgbClr val="FFFFFF"/>
      </a:lt1>
      <a:dk2>
        <a:srgbClr val="636369"/>
      </a:dk2>
      <a:lt2>
        <a:srgbClr val="DEDEDE"/>
      </a:lt2>
      <a:accent1>
        <a:srgbClr val="E12319"/>
      </a:accent1>
      <a:accent2>
        <a:srgbClr val="E12319"/>
      </a:accent2>
      <a:accent3>
        <a:srgbClr val="B2272C"/>
      </a:accent3>
      <a:accent4>
        <a:srgbClr val="A02B2F"/>
      </a:accent4>
      <a:accent5>
        <a:srgbClr val="636369"/>
      </a:accent5>
      <a:accent6>
        <a:srgbClr val="636369"/>
      </a:accent6>
      <a:hlink>
        <a:srgbClr val="E12319"/>
      </a:hlink>
      <a:folHlink>
        <a:srgbClr val="B2272C"/>
      </a:folHlink>
    </a:clrScheme>
    <a:fontScheme name="Tes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nshawe_Theme" id="{2AB755E2-F30A-4603-8A1A-32DAE8137AE7}" vid="{AABFD89F-415E-4566-8E83-047AA5154A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Fanshawe_Theme</Template>
  <TotalTime>2862</TotalTime>
  <Words>1666</Words>
  <Application>Microsoft Office PowerPoint</Application>
  <PresentationFormat>On-screen Show (4:3)</PresentationFormat>
  <Paragraphs>220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Cascadia Mono</vt:lpstr>
      <vt:lpstr>Montserrat</vt:lpstr>
      <vt:lpstr>Montserrat Medium</vt:lpstr>
      <vt:lpstr>Fanshawe_Theme</vt:lpstr>
      <vt:lpstr>INFO-3142</vt:lpstr>
      <vt:lpstr>Basic Function Definitions</vt:lpstr>
      <vt:lpstr>Positional Parameters</vt:lpstr>
      <vt:lpstr>Positional Parameters</vt:lpstr>
      <vt:lpstr>Default Values</vt:lpstr>
      <vt:lpstr>Passing Arguments by Parameter Name</vt:lpstr>
      <vt:lpstr>Variable Numbers of Arguments</vt:lpstr>
      <vt:lpstr>Variable Number of Arguments</vt:lpstr>
      <vt:lpstr>Variable Number of Arguments Passed by Keyword</vt:lpstr>
      <vt:lpstr>Mutable Objects as Arguments</vt:lpstr>
      <vt:lpstr>Mutable Objects as Arguments</vt:lpstr>
      <vt:lpstr>Local, Nonlocal and Global Variables</vt:lpstr>
      <vt:lpstr>Local, Nonlocal and Global Variables</vt:lpstr>
      <vt:lpstr>Assigning Functions to Variables</vt:lpstr>
      <vt:lpstr>Assigning Functions to Variables</vt:lpstr>
      <vt:lpstr>lambda Expressions</vt:lpstr>
      <vt:lpstr>lambda Expressions</vt:lpstr>
      <vt:lpstr>Generator Functions</vt:lpstr>
      <vt:lpstr>Generator Functions</vt:lpstr>
      <vt:lpstr>Generator Functions</vt:lpstr>
      <vt:lpstr>Generator Functions</vt:lpstr>
      <vt:lpstr>Decorator Functions</vt:lpstr>
      <vt:lpstr>Decorator Functions</vt:lpstr>
      <vt:lpstr>Decorator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6143</dc:title>
  <dc:creator>Jim</dc:creator>
  <cp:lastModifiedBy>Jim Cooper</cp:lastModifiedBy>
  <cp:revision>383</cp:revision>
  <dcterms:created xsi:type="dcterms:W3CDTF">2010-01-05T18:25:55Z</dcterms:created>
  <dcterms:modified xsi:type="dcterms:W3CDTF">2025-09-02T17:23:18Z</dcterms:modified>
</cp:coreProperties>
</file>