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10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omments/comment3.xml" ContentType="application/vnd.openxmlformats-officedocument.presentationml.comments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5" r:id="rId1"/>
    <p:sldMasterId id="2147483656" r:id="rId2"/>
  </p:sldMasterIdLst>
  <p:notesMasterIdLst>
    <p:notesMasterId r:id="rId33"/>
  </p:notesMasterIdLst>
  <p:sldIdLst>
    <p:sldId id="256" r:id="rId3"/>
    <p:sldId id="303" r:id="rId4"/>
    <p:sldId id="262" r:id="rId5"/>
    <p:sldId id="269" r:id="rId6"/>
    <p:sldId id="290" r:id="rId7"/>
    <p:sldId id="292" r:id="rId8"/>
    <p:sldId id="293" r:id="rId9"/>
    <p:sldId id="271" r:id="rId10"/>
    <p:sldId id="260" r:id="rId11"/>
    <p:sldId id="259" r:id="rId12"/>
    <p:sldId id="278" r:id="rId13"/>
    <p:sldId id="270" r:id="rId14"/>
    <p:sldId id="296" r:id="rId15"/>
    <p:sldId id="299" r:id="rId16"/>
    <p:sldId id="274" r:id="rId17"/>
    <p:sldId id="275" r:id="rId18"/>
    <p:sldId id="276" r:id="rId19"/>
    <p:sldId id="277" r:id="rId20"/>
    <p:sldId id="294" r:id="rId21"/>
    <p:sldId id="279" r:id="rId22"/>
    <p:sldId id="285" r:id="rId23"/>
    <p:sldId id="286" r:id="rId24"/>
    <p:sldId id="284" r:id="rId25"/>
    <p:sldId id="263" r:id="rId26"/>
    <p:sldId id="280" r:id="rId27"/>
    <p:sldId id="281" r:id="rId28"/>
    <p:sldId id="288" r:id="rId29"/>
    <p:sldId id="302" r:id="rId30"/>
    <p:sldId id="265" r:id="rId31"/>
    <p:sldId id="264" r:id="rId32"/>
  </p:sldIdLst>
  <p:sldSz cx="9144000" cy="6400800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Will Pangman" initials="" lastIdx="6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50" autoAdjust="0"/>
    <p:restoredTop sz="94660" autoAdjust="0"/>
  </p:normalViewPr>
  <p:slideViewPr>
    <p:cSldViewPr>
      <p:cViewPr varScale="1">
        <p:scale>
          <a:sx n="119" d="100"/>
          <a:sy n="119" d="100"/>
        </p:scale>
        <p:origin x="-258" y="-96"/>
      </p:cViewPr>
      <p:guideLst>
        <p:guide orient="horz" pos="2016"/>
        <p:guide pos="2880"/>
      </p:guideLst>
    </p:cSldViewPr>
  </p:slideViewPr>
  <p:outlineViewPr>
    <p:cViewPr>
      <p:scale>
        <a:sx n="33" d="100"/>
        <a:sy n="33" d="100"/>
      </p:scale>
      <p:origin x="0" y="6624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commentAuthors" Target="commentAuthor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idx="1">
    <p:pos x="6000" y="0"/>
    <p:text>http://evoorhees.blogspot.com/2012/04/bitcoin-libertarian-introduction.html</p:text>
  </p:cm>
  <p:cm authorId="0" idx="3">
    <p:pos x="6000" y="100"/>
    <p:text>http://www.huffingtonpost.com/max-keiser/is-bitcoin-money_b_2849031.html</p:tex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idx="2">
    <p:pos x="6000" y="0"/>
    <p:text>https://bitcoin.org/bitcoin.pdf</p:tex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idx="6">
    <p:pos x="6000" y="0"/>
    <p:text>https://bitcoin.org/bitcoin.pdf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979488" y="685800"/>
            <a:ext cx="48990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20719637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>
            <a:spLocks noGrp="1" noRot="1" noChangeAspect="1"/>
          </p:cNvSpPr>
          <p:nvPr>
            <p:ph type="sldImg" idx="2"/>
          </p:nvPr>
        </p:nvSpPr>
        <p:spPr>
          <a:xfrm>
            <a:off x="979488" y="685800"/>
            <a:ext cx="48990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979488" y="685800"/>
            <a:ext cx="48990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 noRot="1" noChangeAspect="1"/>
          </p:cNvSpPr>
          <p:nvPr>
            <p:ph type="sldImg" idx="2"/>
          </p:nvPr>
        </p:nvSpPr>
        <p:spPr>
          <a:xfrm>
            <a:off x="979488" y="685800"/>
            <a:ext cx="48990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 noRot="1" noChangeAspect="1"/>
          </p:cNvSpPr>
          <p:nvPr>
            <p:ph type="sldImg" idx="2"/>
          </p:nvPr>
        </p:nvSpPr>
        <p:spPr>
          <a:xfrm>
            <a:off x="979488" y="685800"/>
            <a:ext cx="48990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979488" y="685800"/>
            <a:ext cx="48990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 noRot="1" noChangeAspect="1"/>
          </p:cNvSpPr>
          <p:nvPr>
            <p:ph type="sldImg" idx="2"/>
          </p:nvPr>
        </p:nvSpPr>
        <p:spPr>
          <a:xfrm>
            <a:off x="979488" y="685800"/>
            <a:ext cx="48990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>
            <a:spLocks noGrp="1" noRot="1" noChangeAspect="1"/>
          </p:cNvSpPr>
          <p:nvPr>
            <p:ph type="sldImg" idx="2"/>
          </p:nvPr>
        </p:nvSpPr>
        <p:spPr>
          <a:xfrm>
            <a:off x="979488" y="685800"/>
            <a:ext cx="48990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979488" y="685800"/>
            <a:ext cx="48990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979488" y="685800"/>
            <a:ext cx="48990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979488" y="685800"/>
            <a:ext cx="48990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979488" y="685800"/>
            <a:ext cx="48990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>
            <a:spLocks noGrp="1" noRot="1" noChangeAspect="1"/>
          </p:cNvSpPr>
          <p:nvPr>
            <p:ph type="sldImg" idx="2"/>
          </p:nvPr>
        </p:nvSpPr>
        <p:spPr>
          <a:xfrm>
            <a:off x="979488" y="685800"/>
            <a:ext cx="48990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979488" y="685800"/>
            <a:ext cx="48990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979488" y="685800"/>
            <a:ext cx="48990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979488" y="685800"/>
            <a:ext cx="48990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979488" y="685800"/>
            <a:ext cx="48990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979488" y="685800"/>
            <a:ext cx="48990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979488" y="685800"/>
            <a:ext cx="48990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979488" y="685800"/>
            <a:ext cx="48990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>
            <a:spLocks noGrp="1" noRot="1" noChangeAspect="1"/>
          </p:cNvSpPr>
          <p:nvPr>
            <p:ph type="sldImg" idx="2"/>
          </p:nvPr>
        </p:nvSpPr>
        <p:spPr>
          <a:xfrm>
            <a:off x="979488" y="685800"/>
            <a:ext cx="48990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>
            <a:spLocks noGrp="1" noRot="1" noChangeAspect="1"/>
          </p:cNvSpPr>
          <p:nvPr>
            <p:ph type="sldImg" idx="2"/>
          </p:nvPr>
        </p:nvSpPr>
        <p:spPr>
          <a:xfrm>
            <a:off x="979488" y="685800"/>
            <a:ext cx="48990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>
            <a:spLocks noGrp="1" noRot="1" noChangeAspect="1"/>
          </p:cNvSpPr>
          <p:nvPr>
            <p:ph type="sldImg" idx="2"/>
          </p:nvPr>
        </p:nvSpPr>
        <p:spPr>
          <a:xfrm>
            <a:off x="979488" y="685800"/>
            <a:ext cx="48990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>
            <a:spLocks noGrp="1" noRot="1" noChangeAspect="1"/>
          </p:cNvSpPr>
          <p:nvPr>
            <p:ph type="sldImg" idx="2"/>
          </p:nvPr>
        </p:nvSpPr>
        <p:spPr>
          <a:xfrm>
            <a:off x="979488" y="685800"/>
            <a:ext cx="48990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>
            <a:spLocks noGrp="1" noRot="1" noChangeAspect="1"/>
          </p:cNvSpPr>
          <p:nvPr>
            <p:ph type="sldImg" idx="2"/>
          </p:nvPr>
        </p:nvSpPr>
        <p:spPr>
          <a:xfrm>
            <a:off x="979488" y="685800"/>
            <a:ext cx="48990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 noRot="1" noChangeAspect="1"/>
          </p:cNvSpPr>
          <p:nvPr>
            <p:ph type="sldImg" idx="2"/>
          </p:nvPr>
        </p:nvSpPr>
        <p:spPr>
          <a:xfrm>
            <a:off x="979488" y="685800"/>
            <a:ext cx="48990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>
            <a:spLocks noGrp="1"/>
          </p:cNvSpPr>
          <p:nvPr>
            <p:ph type="subTitle" idx="1"/>
          </p:nvPr>
        </p:nvSpPr>
        <p:spPr>
          <a:xfrm>
            <a:off x="685802" y="3534289"/>
            <a:ext cx="7772400" cy="97663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L="0" algn="ctr">
              <a:spcBef>
                <a:spcPts val="0"/>
              </a:spcBef>
              <a:buClr>
                <a:schemeClr val="lt2"/>
              </a:buClr>
              <a:buNone/>
              <a:defRPr>
                <a:solidFill>
                  <a:schemeClr val="lt2"/>
                </a:solidFill>
              </a:defRPr>
            </a:lvl1pPr>
            <a:lvl2pPr marL="0" indent="190500"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2pPr>
            <a:lvl3pPr marL="0" indent="190500"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3pPr>
            <a:lvl4pPr marL="0" indent="190500"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4pPr>
            <a:lvl5pPr marL="0" indent="190500"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5pPr>
            <a:lvl6pPr marL="0" indent="190500"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6pPr>
            <a:lvl7pPr marL="0" indent="190500"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7pPr>
            <a:lvl8pPr marL="0" indent="190500"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8pPr>
            <a:lvl9pPr marL="0" indent="190500"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685802" y="1970383"/>
            <a:ext cx="7772400" cy="1443305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indent="304800" algn="ctr">
              <a:buSzPct val="100000"/>
              <a:defRPr sz="4800"/>
            </a:lvl1pPr>
            <a:lvl2pPr indent="304800" algn="ctr">
              <a:buSzPct val="100000"/>
              <a:defRPr sz="4800"/>
            </a:lvl2pPr>
            <a:lvl3pPr indent="304800" algn="ctr">
              <a:buSzPct val="100000"/>
              <a:defRPr sz="4800"/>
            </a:lvl3pPr>
            <a:lvl4pPr indent="304800" algn="ctr">
              <a:buSzPct val="100000"/>
              <a:defRPr sz="4800"/>
            </a:lvl4pPr>
            <a:lvl5pPr indent="304800" algn="ctr">
              <a:buSzPct val="100000"/>
              <a:defRPr sz="4800"/>
            </a:lvl5pPr>
            <a:lvl6pPr indent="304800" algn="ctr">
              <a:buSzPct val="100000"/>
              <a:defRPr sz="4800"/>
            </a:lvl6pPr>
            <a:lvl7pPr indent="304800" algn="ctr">
              <a:buSzPct val="100000"/>
              <a:defRPr sz="4800"/>
            </a:lvl7pPr>
            <a:lvl8pPr indent="304800" algn="ctr">
              <a:buSzPct val="100000"/>
              <a:defRPr sz="4800"/>
            </a:lvl8pPr>
            <a:lvl9pPr indent="304800" algn="ctr">
              <a:buSzPct val="100000"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32772"/>
            <a:ext cx="4040188" cy="5971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029883"/>
            <a:ext cx="4040188" cy="368786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432772"/>
            <a:ext cx="4041774" cy="5971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2029883"/>
            <a:ext cx="4041774" cy="368786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C8784-80CC-45E8-8D0E-E3DA3E3F476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5/13/2014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E19C4-78C0-4BF4-94F9-2E47B3F8949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6891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C8784-80CC-45E8-8D0E-E3DA3E3F476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5/13/2014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E19C4-78C0-4BF4-94F9-2E47B3F8949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73571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C8784-80CC-45E8-8D0E-E3DA3E3F476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5/13/2014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E19C4-78C0-4BF4-94F9-2E47B3F8949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35999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54846"/>
            <a:ext cx="3008313" cy="108458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3" y="254849"/>
            <a:ext cx="5111749" cy="546290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339429"/>
            <a:ext cx="3008313" cy="43783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C8784-80CC-45E8-8D0E-E3DA3E3F476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5/13/2014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E19C4-78C0-4BF4-94F9-2E47B3F8949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39002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480560"/>
            <a:ext cx="5486400" cy="52895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71923"/>
            <a:ext cx="5486400" cy="384048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009517"/>
            <a:ext cx="5486400" cy="75120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C8784-80CC-45E8-8D0E-E3DA3E3F476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5/13/2014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E19C4-78C0-4BF4-94F9-2E47B3F8949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91897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C8784-80CC-45E8-8D0E-E3DA3E3F476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5/13/2014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E19C4-78C0-4BF4-94F9-2E47B3F8949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77949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56329"/>
            <a:ext cx="2057401" cy="546142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1" y="256329"/>
            <a:ext cx="6019801" cy="54614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C8784-80CC-45E8-8D0E-E3DA3E3F476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5/13/2014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E19C4-78C0-4BF4-94F9-2E47B3F8949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2535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57200" y="256328"/>
            <a:ext cx="8229600" cy="1066987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57200" y="1493522"/>
            <a:ext cx="8229600" cy="4636425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57200" y="256328"/>
            <a:ext cx="8229600" cy="1066987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457200" y="5483409"/>
            <a:ext cx="8229600" cy="646612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L="285750" indent="-171450" algn="ctr">
              <a:spcBef>
                <a:spcPts val="0"/>
              </a:spcBef>
              <a:buSzPct val="100000"/>
              <a:buNone/>
              <a:defRPr sz="1800"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9981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2" y="1988399"/>
            <a:ext cx="7772400" cy="13720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27120"/>
            <a:ext cx="6400800" cy="163576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C8784-80CC-45E8-8D0E-E3DA3E3F476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5/13/2014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E19C4-78C0-4BF4-94F9-2E47B3F8949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083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C8784-80CC-45E8-8D0E-E3DA3E3F476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5/13/2014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E19C4-78C0-4BF4-94F9-2E47B3F8949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6925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4" y="4113108"/>
            <a:ext cx="7772400" cy="127127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4" y="2712933"/>
            <a:ext cx="7772400" cy="1400174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C8784-80CC-45E8-8D0E-E3DA3E3F476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5/13/2014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E19C4-78C0-4BF4-94F9-2E47B3F8949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9176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2" y="1493521"/>
            <a:ext cx="4038601" cy="422423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1" y="1493521"/>
            <a:ext cx="4038601" cy="422423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C8784-80CC-45E8-8D0E-E3DA3E3F476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5/13/2014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E19C4-78C0-4BF4-94F9-2E47B3F8949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9497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dk2"/>
            </a:gs>
            <a:gs pos="100000">
              <a:schemeClr val="dk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56328"/>
            <a:ext cx="8229600" cy="1066987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marL="0"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1pPr>
            <a:lvl2pPr marL="0" indent="228600"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2pPr>
            <a:lvl3pPr marL="0" indent="228600"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3pPr>
            <a:lvl4pPr marL="0" indent="228600"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4pPr>
            <a:lvl5pPr marL="0" indent="228600"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5pPr>
            <a:lvl6pPr marL="0" indent="228600"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6pPr>
            <a:lvl7pPr marL="0" indent="228600"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7pPr>
            <a:lvl8pPr marL="0" indent="228600"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8pPr>
            <a:lvl9pPr marL="0" indent="228600"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493522"/>
            <a:ext cx="8229600" cy="4636425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L="342900" indent="-152400">
              <a:spcBef>
                <a:spcPts val="600"/>
              </a:spcBef>
              <a:buClr>
                <a:schemeClr val="lt1"/>
              </a:buClr>
              <a:buSzPct val="100000"/>
              <a:defRPr sz="3000">
                <a:solidFill>
                  <a:schemeClr val="lt1"/>
                </a:solidFill>
              </a:defRPr>
            </a:lvl1pPr>
            <a:lvl2pPr marL="742950" indent="-133350">
              <a:spcBef>
                <a:spcPts val="480"/>
              </a:spcBef>
              <a:buClr>
                <a:schemeClr val="lt1"/>
              </a:buClr>
              <a:buSzPct val="100000"/>
              <a:defRPr sz="2400">
                <a:solidFill>
                  <a:schemeClr val="lt1"/>
                </a:solidFill>
              </a:defRPr>
            </a:lvl2pPr>
            <a:lvl3pPr marL="1143000" indent="-76200">
              <a:spcBef>
                <a:spcPts val="480"/>
              </a:spcBef>
              <a:buClr>
                <a:schemeClr val="lt1"/>
              </a:buClr>
              <a:buSzPct val="100000"/>
              <a:defRPr sz="2400">
                <a:solidFill>
                  <a:schemeClr val="lt1"/>
                </a:solidFill>
              </a:defRPr>
            </a:lvl3pPr>
            <a:lvl4pPr marL="1600200" indent="-114300"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4pPr>
            <a:lvl5pPr marL="2057400" indent="-114300"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5pPr>
            <a:lvl6pPr marL="2514600" indent="-114300"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6pPr>
            <a:lvl7pPr marL="2971800" indent="-114300"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7pPr>
            <a:lvl8pPr marL="3429000" indent="-114300"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8pPr>
            <a:lvl9pPr marL="3886200" indent="-114300"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68" r:id="rId5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56329"/>
            <a:ext cx="8229600" cy="106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93521"/>
            <a:ext cx="8229600" cy="42242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932594"/>
            <a:ext cx="2133600" cy="3407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5C8784-80CC-45E8-8D0E-E3DA3E3F4763}" type="datetimeFigureOut">
              <a:rPr lang="en-US" kern="1200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5/13/2014</a:t>
            </a:fld>
            <a:endParaRPr lang="en-US" kern="1200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2" y="5932594"/>
            <a:ext cx="2895600" cy="3407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kern="1200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932594"/>
            <a:ext cx="2133600" cy="3407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EE19C4-78C0-4BF4-94F9-2E47B3F89491}" type="slidenum">
              <a:rPr lang="en-US" kern="1200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kern="1200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87994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hyperlink" Target="http://www.dob.texas.gov/lg_manual/sm1037.pdf" TargetMode="External"/><Relationship Id="rId3" Type="http://schemas.openxmlformats.org/officeDocument/2006/relationships/hyperlink" Target="http://fincen.gov/statutes_regs/guidance/html/FIN-2013-G001.html" TargetMode="External"/><Relationship Id="rId7" Type="http://schemas.openxmlformats.org/officeDocument/2006/relationships/hyperlink" Target="http://ia600904.us.archive.org/35/items/gov.uscourts.txed.146063/gov.uscourts.txed.146063.23.0.pdf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gao.gov/assets/660/654620.pdf" TargetMode="External"/><Relationship Id="rId5" Type="http://schemas.openxmlformats.org/officeDocument/2006/relationships/hyperlink" Target="http://www.irs.gov/pub/irs-drop/n-14-21.pdf" TargetMode="External"/><Relationship Id="rId4" Type="http://schemas.openxmlformats.org/officeDocument/2006/relationships/hyperlink" Target="http://www.fincen.gov/news_room/speech/pdf/20130613.pdf" TargetMode="External"/><Relationship Id="rId9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hicagofed.org/digital_assets/publications/chicago_fed_letter/2013/cfldecember2013_317.pdf" TargetMode="External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bitcoinmagazine.com/5526/regulatory-responses-to-bitcoin-2013-edition/" TargetMode="External"/><Relationship Id="rId5" Type="http://schemas.openxmlformats.org/officeDocument/2006/relationships/hyperlink" Target="http://cryptome.org/2013/12/boa-bitcoin.pdf" TargetMode="External"/><Relationship Id="rId4" Type="http://schemas.openxmlformats.org/officeDocument/2006/relationships/hyperlink" Target="http://www.stlouisfed.org/dialogue-with-the-fed/assets/Bitcoin-3-31-14.pdf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cb.europa.eu/pub/pdf/other/virtualcurrencyschemes201210en.pdf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bitcoinfoundation.org/blog/wp-content/uploads/2014/04/Bitcoin-Risk-Management-Study-Spring-2014.pdf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bitcoin.org/bitcoin.pdf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subTitle" idx="1"/>
          </p:nvPr>
        </p:nvSpPr>
        <p:spPr>
          <a:xfrm>
            <a:off x="685799" y="5683658"/>
            <a:ext cx="8312700" cy="50997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r">
              <a:buNone/>
            </a:pPr>
            <a:r>
              <a:rPr lang="en" sz="1400" b="1" i="1" dirty="0" smtClean="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Digital Currency, Real Revenue</a:t>
            </a:r>
            <a:endParaRPr lang="en" sz="1400" b="1" i="1" dirty="0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8" name="Shape 28"/>
          <p:cNvSpPr txBox="1">
            <a:spLocks noGrp="1"/>
          </p:cNvSpPr>
          <p:nvPr>
            <p:ph type="ctrTitle"/>
          </p:nvPr>
        </p:nvSpPr>
        <p:spPr>
          <a:xfrm>
            <a:off x="457201" y="2448224"/>
            <a:ext cx="8077200" cy="1443376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l" rtl="0">
              <a:buNone/>
            </a:pPr>
            <a:r>
              <a:rPr lang="en" sz="6800" i="1" dirty="0" smtClean="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Bitcoin</a:t>
            </a:r>
            <a:endParaRPr lang="en" i="1" dirty="0">
              <a:solidFill>
                <a:srgbClr val="FF9900"/>
              </a:solidFill>
              <a:latin typeface="Ubuntu"/>
              <a:ea typeface="Ubuntu"/>
              <a:cs typeface="Ubuntu"/>
              <a:sym typeface="Ubuntu"/>
            </a:endParaRPr>
          </a:p>
          <a:p>
            <a:pPr>
              <a:buNone/>
            </a:pPr>
            <a:r>
              <a:rPr lang="en" i="1" dirty="0" smtClean="0">
                <a:solidFill>
                  <a:srgbClr val="FF9900"/>
                </a:solidFill>
                <a:latin typeface="Ubuntu"/>
                <a:ea typeface="Ubuntu"/>
                <a:cs typeface="Ubuntu"/>
                <a:sym typeface="Ubuntu"/>
              </a:rPr>
              <a:t>Regulations and Revenue</a:t>
            </a:r>
            <a:endParaRPr lang="en" i="1" dirty="0">
              <a:solidFill>
                <a:srgbClr val="FF9900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6" name="Shape 44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4191000" y="1828800"/>
            <a:ext cx="1298448" cy="13094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663576" y="256328"/>
            <a:ext cx="8023224" cy="1066987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" i="1" dirty="0">
                <a:solidFill>
                  <a:srgbClr val="FF9900"/>
                </a:solidFill>
                <a:latin typeface="Ubuntu"/>
                <a:ea typeface="Ubuntu"/>
                <a:cs typeface="Ubuntu"/>
                <a:sym typeface="Ubuntu"/>
              </a:rPr>
              <a:t>      </a:t>
            </a:r>
            <a:r>
              <a:rPr lang="en" i="1" dirty="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Bitcoin the Payment Network</a:t>
            </a:r>
          </a:p>
        </p:txBody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457200" y="1323313"/>
            <a:ext cx="8229600" cy="463642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914400" lvl="0" indent="-381000" rtl="0">
              <a:lnSpc>
                <a:spcPct val="150000"/>
              </a:lnSpc>
              <a:buClr>
                <a:schemeClr val="lt1"/>
              </a:buClr>
              <a:buSzPct val="100000"/>
              <a:buFont typeface="Ubuntu"/>
              <a:buChar char="➢"/>
            </a:pPr>
            <a:r>
              <a:rPr lang="en" sz="2400" b="1" i="1" dirty="0">
                <a:solidFill>
                  <a:srgbClr val="FF9900"/>
                </a:solidFill>
                <a:latin typeface="Ubuntu"/>
                <a:ea typeface="Ubuntu"/>
                <a:cs typeface="Ubuntu"/>
                <a:sym typeface="Ubuntu"/>
              </a:rPr>
              <a:t>First of its kind</a:t>
            </a:r>
          </a:p>
          <a:p>
            <a:pPr marL="1371600" lvl="1" indent="-381000" rtl="0">
              <a:lnSpc>
                <a:spcPct val="115000"/>
              </a:lnSpc>
              <a:buClr>
                <a:srgbClr val="FF9900"/>
              </a:buClr>
              <a:buSzPct val="80000"/>
              <a:buFont typeface="Ubuntu"/>
              <a:buChar char="○"/>
            </a:pPr>
            <a:r>
              <a:rPr lang="en" b="1" i="1" dirty="0">
                <a:solidFill>
                  <a:srgbClr val="FF9900"/>
                </a:solidFill>
                <a:latin typeface="Ubuntu"/>
                <a:ea typeface="Ubuntu"/>
                <a:cs typeface="Ubuntu"/>
                <a:sym typeface="Ubuntu"/>
              </a:rPr>
              <a:t>Open-source code, fully transparent </a:t>
            </a:r>
          </a:p>
          <a:p>
            <a:pPr marL="1371600" lvl="1" indent="-381000" rtl="0">
              <a:lnSpc>
                <a:spcPct val="115000"/>
              </a:lnSpc>
              <a:buClr>
                <a:srgbClr val="FF9900"/>
              </a:buClr>
              <a:buSzPct val="80000"/>
              <a:buFont typeface="Ubuntu"/>
              <a:buChar char="○"/>
            </a:pPr>
            <a:r>
              <a:rPr lang="en" b="1" i="1" dirty="0">
                <a:solidFill>
                  <a:srgbClr val="FF9900"/>
                </a:solidFill>
                <a:latin typeface="Ubuntu"/>
                <a:ea typeface="Ubuntu"/>
                <a:cs typeface="Ubuntu"/>
                <a:sym typeface="Ubuntu"/>
              </a:rPr>
              <a:t>Decentralized, peer-to-peer operation</a:t>
            </a:r>
          </a:p>
          <a:p>
            <a:pPr marL="1371600" lvl="1" indent="-381000" rtl="0">
              <a:lnSpc>
                <a:spcPct val="115000"/>
              </a:lnSpc>
              <a:buClr>
                <a:srgbClr val="FF9900"/>
              </a:buClr>
              <a:buSzPct val="80000"/>
              <a:buFont typeface="Ubuntu"/>
              <a:buChar char="○"/>
            </a:pPr>
            <a:r>
              <a:rPr lang="en" b="1" i="1" dirty="0">
                <a:solidFill>
                  <a:srgbClr val="FF9900"/>
                </a:solidFill>
                <a:latin typeface="Ubuntu"/>
                <a:ea typeface="Ubuntu"/>
                <a:cs typeface="Ubuntu"/>
                <a:sym typeface="Ubuntu"/>
              </a:rPr>
              <a:t>Public ledger of every transaction ever made</a:t>
            </a:r>
          </a:p>
          <a:p>
            <a:pPr marL="1371600" lvl="1" indent="-381000" rtl="0">
              <a:lnSpc>
                <a:spcPct val="115000"/>
              </a:lnSpc>
              <a:buClr>
                <a:srgbClr val="FF9900"/>
              </a:buClr>
              <a:buSzPct val="80000"/>
              <a:buFont typeface="Ubuntu"/>
              <a:buChar char="○"/>
            </a:pPr>
            <a:r>
              <a:rPr lang="en" b="1" i="1" dirty="0">
                <a:solidFill>
                  <a:srgbClr val="FF9900"/>
                </a:solidFill>
                <a:latin typeface="Ubuntu"/>
                <a:ea typeface="Ubuntu"/>
                <a:cs typeface="Ubuntu"/>
                <a:sym typeface="Ubuntu"/>
              </a:rPr>
              <a:t>Push transactions, private info stays private</a:t>
            </a:r>
          </a:p>
          <a:p>
            <a:pPr marL="1371600" lvl="1" indent="-381000" rtl="0">
              <a:lnSpc>
                <a:spcPct val="115000"/>
              </a:lnSpc>
              <a:buClr>
                <a:srgbClr val="FF9900"/>
              </a:buClr>
              <a:buSzPct val="80000"/>
              <a:buFont typeface="Ubuntu"/>
              <a:buChar char="○"/>
            </a:pPr>
            <a:r>
              <a:rPr lang="en" b="1" i="1" dirty="0">
                <a:solidFill>
                  <a:srgbClr val="FF9900"/>
                </a:solidFill>
                <a:latin typeface="Ubuntu"/>
                <a:ea typeface="Ubuntu"/>
                <a:cs typeface="Ubuntu"/>
                <a:sym typeface="Ubuntu"/>
              </a:rPr>
              <a:t>Irreversible payments, optional fees</a:t>
            </a:r>
          </a:p>
          <a:p>
            <a:pPr marL="1371600" lvl="1" indent="-381000" rtl="0">
              <a:lnSpc>
                <a:spcPct val="115000"/>
              </a:lnSpc>
              <a:buClr>
                <a:srgbClr val="FF9900"/>
              </a:buClr>
              <a:buSzPct val="80000"/>
              <a:buFont typeface="Ubuntu"/>
              <a:buChar char="○"/>
            </a:pPr>
            <a:r>
              <a:rPr lang="en" b="1" i="1" dirty="0">
                <a:solidFill>
                  <a:srgbClr val="FF9900"/>
                </a:solidFill>
                <a:latin typeface="Ubuntu"/>
                <a:ea typeface="Ubuntu"/>
                <a:cs typeface="Ubuntu"/>
                <a:sym typeface="Ubuntu"/>
              </a:rPr>
              <a:t>Send any amount anywhere instantly   </a:t>
            </a:r>
          </a:p>
          <a:p>
            <a:pPr marL="1371600" lvl="1" indent="-381000" rtl="0">
              <a:lnSpc>
                <a:spcPct val="115000"/>
              </a:lnSpc>
              <a:buClr>
                <a:srgbClr val="FF9900"/>
              </a:buClr>
              <a:buSzPct val="80000"/>
              <a:buFont typeface="Ubuntu"/>
              <a:buChar char="○"/>
            </a:pPr>
            <a:r>
              <a:rPr lang="en" b="1" i="1" dirty="0">
                <a:solidFill>
                  <a:srgbClr val="FF9900"/>
                </a:solidFill>
                <a:latin typeface="Ubuntu"/>
                <a:ea typeface="Ubuntu"/>
                <a:cs typeface="Ubuntu"/>
                <a:sym typeface="Ubuntu"/>
              </a:rPr>
              <a:t>Consensus in real-time on a global scale!</a:t>
            </a:r>
          </a:p>
          <a:p>
            <a:endParaRPr lang="en" b="1" i="1" dirty="0">
              <a:solidFill>
                <a:srgbClr val="FF9900"/>
              </a:solidFill>
              <a:latin typeface="Ubuntu"/>
              <a:ea typeface="Ubuntu"/>
              <a:cs typeface="Ubuntu"/>
              <a:sym typeface="Ubuntu"/>
            </a:endParaRPr>
          </a:p>
          <a:p>
            <a:endParaRPr lang="en" b="1" i="1" dirty="0">
              <a:solidFill>
                <a:srgbClr val="FF9900"/>
              </a:solidFill>
              <a:latin typeface="Ubuntu"/>
              <a:ea typeface="Ubuntu"/>
              <a:cs typeface="Ubuntu"/>
              <a:sym typeface="Ubuntu"/>
            </a:endParaRPr>
          </a:p>
          <a:p>
            <a:endParaRPr lang="en" b="1" i="1" dirty="0">
              <a:solidFill>
                <a:srgbClr val="FF9900"/>
              </a:solidFill>
              <a:latin typeface="Ubuntu"/>
              <a:ea typeface="Ubuntu"/>
              <a:cs typeface="Ubuntu"/>
              <a:sym typeface="Ubuntu"/>
            </a:endParaRPr>
          </a:p>
          <a:p>
            <a:endParaRPr lang="en" b="1" i="1" dirty="0">
              <a:solidFill>
                <a:srgbClr val="FF9900"/>
              </a:solidFill>
              <a:latin typeface="Ubuntu"/>
              <a:ea typeface="Ubuntu"/>
              <a:cs typeface="Ubuntu"/>
              <a:sym typeface="Ubuntu"/>
            </a:endParaRPr>
          </a:p>
          <a:p>
            <a:pPr lvl="0" rtl="0">
              <a:buNone/>
            </a:pPr>
            <a:r>
              <a:rPr lang="en" sz="2400" b="1" i="1" dirty="0">
                <a:solidFill>
                  <a:srgbClr val="FF9900"/>
                </a:solidFill>
                <a:latin typeface="Ubuntu"/>
                <a:ea typeface="Ubuntu"/>
                <a:cs typeface="Ubuntu"/>
                <a:sym typeface="Ubuntu"/>
              </a:rPr>
              <a:t>	</a:t>
            </a:r>
          </a:p>
          <a:p>
            <a:endParaRPr lang="en" sz="2400" b="1" i="1" dirty="0">
              <a:solidFill>
                <a:srgbClr val="FF9900"/>
              </a:solidFill>
              <a:latin typeface="Ubuntu"/>
              <a:ea typeface="Ubuntu"/>
              <a:cs typeface="Ubuntu"/>
              <a:sym typeface="Ubuntu"/>
            </a:endParaRPr>
          </a:p>
          <a:p>
            <a:endParaRPr lang="en" sz="2400" b="1" i="1" dirty="0">
              <a:solidFill>
                <a:srgbClr val="FF9900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6" name="Shape 44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37451" y="135087"/>
            <a:ext cx="1298448" cy="13094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xfrm>
            <a:off x="533400" y="478119"/>
            <a:ext cx="8153400" cy="1066987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" i="1" dirty="0">
                <a:solidFill>
                  <a:srgbClr val="FF9900"/>
                </a:solidFill>
                <a:latin typeface="Ubuntu"/>
                <a:ea typeface="Ubuntu"/>
                <a:cs typeface="Ubuntu"/>
                <a:sym typeface="Ubuntu"/>
              </a:rPr>
              <a:t>      </a:t>
            </a:r>
            <a:r>
              <a:rPr lang="en" sz="6000" i="1" dirty="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Bitcoin is NOT...</a:t>
            </a:r>
          </a:p>
        </p:txBody>
      </p:sp>
      <p:sp>
        <p:nvSpPr>
          <p:cNvPr id="66" name="Shape 66"/>
          <p:cNvSpPr txBox="1"/>
          <p:nvPr/>
        </p:nvSpPr>
        <p:spPr>
          <a:xfrm>
            <a:off x="137451" y="1556428"/>
            <a:ext cx="8930350" cy="432543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91440" indent="-457200">
              <a:lnSpc>
                <a:spcPct val="115000"/>
              </a:lnSpc>
              <a:spcBef>
                <a:spcPts val="480"/>
              </a:spcBef>
              <a:buClr>
                <a:srgbClr val="FF9900"/>
              </a:buClr>
              <a:buSzPct val="118181"/>
              <a:buFont typeface="Ubuntu"/>
              <a:buChar char="○"/>
            </a:pPr>
            <a:r>
              <a:rPr lang="en-US" sz="2200" b="1" i="1" dirty="0" smtClean="0">
                <a:solidFill>
                  <a:srgbClr val="FF9900"/>
                </a:solidFill>
                <a:latin typeface="Ubuntu"/>
                <a:ea typeface="Ubuntu"/>
                <a:cs typeface="Ubuntu"/>
                <a:sym typeface="Ubuntu"/>
              </a:rPr>
              <a:t>Bitcoin </a:t>
            </a:r>
            <a:r>
              <a:rPr lang="en-US" sz="2200" b="1" i="1" dirty="0">
                <a:solidFill>
                  <a:srgbClr val="FF9900"/>
                </a:solidFill>
                <a:latin typeface="Ubuntu"/>
                <a:ea typeface="Ubuntu"/>
                <a:cs typeface="Ubuntu"/>
                <a:sym typeface="Ubuntu"/>
              </a:rPr>
              <a:t>is not recognized by the U.S. or any foreign government as legal tender</a:t>
            </a:r>
            <a:r>
              <a:rPr lang="en-US" sz="2200" b="1" i="1" dirty="0" smtClean="0">
                <a:solidFill>
                  <a:srgbClr val="FF9900"/>
                </a:solidFill>
                <a:latin typeface="Ubuntu"/>
                <a:ea typeface="Ubuntu"/>
                <a:cs typeface="Ubuntu"/>
                <a:sym typeface="Ubuntu"/>
              </a:rPr>
              <a:t>.</a:t>
            </a:r>
          </a:p>
          <a:p>
            <a:pPr marL="91440" lvl="1" indent="-457200">
              <a:lnSpc>
                <a:spcPct val="115000"/>
              </a:lnSpc>
              <a:spcBef>
                <a:spcPts val="480"/>
              </a:spcBef>
              <a:buClr>
                <a:srgbClr val="FF9900"/>
              </a:buClr>
              <a:buSzPct val="118181"/>
              <a:buFont typeface="Ubuntu"/>
              <a:buChar char="○"/>
            </a:pPr>
            <a:r>
              <a:rPr lang="en-US" sz="2200" b="1" i="1" dirty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Bitcoin is not a check, and does not involve any document or writing.</a:t>
            </a:r>
          </a:p>
          <a:p>
            <a:pPr lvl="1" indent="-457200">
              <a:lnSpc>
                <a:spcPct val="115000"/>
              </a:lnSpc>
              <a:spcBef>
                <a:spcPts val="480"/>
              </a:spcBef>
              <a:buClr>
                <a:srgbClr val="FF9900"/>
              </a:buClr>
              <a:buSzPct val="118181"/>
              <a:buFont typeface="Ubuntu"/>
              <a:buChar char="○"/>
            </a:pPr>
            <a:r>
              <a:rPr lang="en-US" sz="2200" b="1" i="1" dirty="0" smtClean="0">
                <a:solidFill>
                  <a:srgbClr val="FF9900"/>
                </a:solidFill>
                <a:latin typeface="Ubuntu"/>
                <a:ea typeface="Ubuntu"/>
                <a:cs typeface="Ubuntu"/>
                <a:sym typeface="Ubuntu"/>
              </a:rPr>
              <a:t>Bitcoin </a:t>
            </a:r>
            <a:r>
              <a:rPr lang="en-US" sz="2200" b="1" i="1" dirty="0">
                <a:solidFill>
                  <a:srgbClr val="FF9900"/>
                </a:solidFill>
                <a:latin typeface="Ubuntu"/>
                <a:ea typeface="Ubuntu"/>
                <a:cs typeface="Ubuntu"/>
                <a:sym typeface="Ubuntu"/>
              </a:rPr>
              <a:t>is not an instrument or device for the payment or transmission of monetary value; like a dollar or a peso, it is itself the monetary value.</a:t>
            </a:r>
          </a:p>
          <a:p>
            <a:pPr lvl="1" indent="-457200">
              <a:lnSpc>
                <a:spcPct val="115000"/>
              </a:lnSpc>
              <a:spcBef>
                <a:spcPts val="480"/>
              </a:spcBef>
              <a:buClr>
                <a:srgbClr val="FF9900"/>
              </a:buClr>
              <a:buSzPct val="118181"/>
              <a:buFont typeface="Ubuntu"/>
              <a:buChar char="○"/>
            </a:pPr>
            <a:r>
              <a:rPr lang="en-US" sz="2200" b="1" i="1" dirty="0" smtClean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Bitcoin </a:t>
            </a:r>
            <a:r>
              <a:rPr lang="en-US" sz="2200" b="1" i="1" dirty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does not obligate any third party to pay its value to its holder; Bitcoin itself is the payment and value</a:t>
            </a:r>
            <a:r>
              <a:rPr lang="en-US" sz="2200" b="1" i="1" dirty="0" smtClean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.</a:t>
            </a:r>
            <a:endParaRPr lang="en-US" sz="2200" b="1" i="1" dirty="0">
              <a:solidFill>
                <a:srgbClr val="FF9900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5" name="Shape 44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37451" y="135087"/>
            <a:ext cx="1298448" cy="13094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26135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xfrm>
            <a:off x="609600" y="478119"/>
            <a:ext cx="8077200" cy="1066987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" i="1" dirty="0">
                <a:solidFill>
                  <a:srgbClr val="FF9900"/>
                </a:solidFill>
                <a:latin typeface="Ubuntu"/>
                <a:ea typeface="Ubuntu"/>
                <a:cs typeface="Ubuntu"/>
                <a:sym typeface="Ubuntu"/>
              </a:rPr>
              <a:t>      </a:t>
            </a:r>
            <a:r>
              <a:rPr lang="en" sz="6000" i="1" dirty="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Bitcoin is NOT...</a:t>
            </a:r>
          </a:p>
        </p:txBody>
      </p:sp>
      <p:sp>
        <p:nvSpPr>
          <p:cNvPr id="66" name="Shape 66"/>
          <p:cNvSpPr txBox="1"/>
          <p:nvPr/>
        </p:nvSpPr>
        <p:spPr>
          <a:xfrm>
            <a:off x="137451" y="1556428"/>
            <a:ext cx="8930350" cy="476817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1" indent="-457200">
              <a:lnSpc>
                <a:spcPct val="115000"/>
              </a:lnSpc>
              <a:spcBef>
                <a:spcPts val="480"/>
              </a:spcBef>
              <a:buClr>
                <a:srgbClr val="FF9900"/>
              </a:buClr>
              <a:buSzPct val="118181"/>
              <a:buFont typeface="Ubuntu"/>
              <a:buChar char="○"/>
            </a:pPr>
            <a:r>
              <a:rPr lang="en-US" sz="2000" b="1" i="1" dirty="0" smtClean="0">
                <a:solidFill>
                  <a:srgbClr val="FF9900"/>
                </a:solidFill>
                <a:latin typeface="Ubuntu"/>
                <a:ea typeface="Ubuntu"/>
                <a:cs typeface="Ubuntu"/>
                <a:sym typeface="Ubuntu"/>
              </a:rPr>
              <a:t>Bitcoin </a:t>
            </a:r>
            <a:r>
              <a:rPr lang="en-US" sz="2000" b="1" i="1" dirty="0">
                <a:solidFill>
                  <a:srgbClr val="FF9900"/>
                </a:solidFill>
                <a:latin typeface="Ubuntu"/>
                <a:ea typeface="Ubuntu"/>
                <a:cs typeface="Ubuntu"/>
                <a:sym typeface="Ubuntu"/>
              </a:rPr>
              <a:t>is not a stored value device; it is not a card or other tangible object, and no party besides the holder of bitcoin himself stores any value.</a:t>
            </a:r>
          </a:p>
          <a:p>
            <a:pPr lvl="1" indent="-457200">
              <a:lnSpc>
                <a:spcPct val="115000"/>
              </a:lnSpc>
              <a:spcBef>
                <a:spcPts val="480"/>
              </a:spcBef>
              <a:buClr>
                <a:srgbClr val="FF9900"/>
              </a:buClr>
              <a:buSzPct val="118181"/>
              <a:buFont typeface="Ubuntu"/>
              <a:buChar char="○"/>
            </a:pPr>
            <a:r>
              <a:rPr lang="en-US" sz="2000" b="1" i="1" dirty="0" smtClean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Bitcoin </a:t>
            </a:r>
            <a:r>
              <a:rPr lang="en-US" sz="2000" b="1" i="1" dirty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is a “push” system, unlike bank accounts and credit cards, which are “pull” systems that can be debited without the owner’s knowledge or permission.</a:t>
            </a:r>
          </a:p>
          <a:p>
            <a:pPr lvl="1" indent="-457200">
              <a:lnSpc>
                <a:spcPct val="115000"/>
              </a:lnSpc>
              <a:spcBef>
                <a:spcPts val="480"/>
              </a:spcBef>
              <a:buClr>
                <a:srgbClr val="FF9900"/>
              </a:buClr>
              <a:buSzPct val="118181"/>
              <a:buFont typeface="Ubuntu"/>
              <a:buChar char="○"/>
            </a:pPr>
            <a:r>
              <a:rPr lang="en-US" sz="2000" b="1" i="1" dirty="0" smtClean="0">
                <a:solidFill>
                  <a:srgbClr val="FF9900"/>
                </a:solidFill>
                <a:latin typeface="Ubuntu"/>
                <a:ea typeface="Ubuntu"/>
                <a:cs typeface="Ubuntu"/>
                <a:sym typeface="Ubuntu"/>
              </a:rPr>
              <a:t>Bitcoin </a:t>
            </a:r>
            <a:r>
              <a:rPr lang="en-US" sz="2000" b="1" i="1" dirty="0">
                <a:solidFill>
                  <a:srgbClr val="FF9900"/>
                </a:solidFill>
                <a:latin typeface="Ubuntu"/>
                <a:ea typeface="Ubuntu"/>
                <a:cs typeface="Ubuntu"/>
                <a:sym typeface="Ubuntu"/>
              </a:rPr>
              <a:t>transactions do not require providing any personally identifying information that hackers can steal or marketers can appropriate</a:t>
            </a:r>
            <a:r>
              <a:rPr lang="en-US" sz="2000" b="1" i="1" dirty="0" smtClean="0">
                <a:solidFill>
                  <a:srgbClr val="FF9900"/>
                </a:solidFill>
                <a:latin typeface="Ubuntu"/>
                <a:ea typeface="Ubuntu"/>
                <a:cs typeface="Ubuntu"/>
                <a:sym typeface="Ubuntu"/>
              </a:rPr>
              <a:t>.</a:t>
            </a:r>
            <a:endParaRPr lang="en-US" sz="2000" b="1" i="1" dirty="0">
              <a:solidFill>
                <a:srgbClr val="FF9900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91440" lvl="1" indent="-457200">
              <a:lnSpc>
                <a:spcPct val="115000"/>
              </a:lnSpc>
              <a:spcBef>
                <a:spcPts val="480"/>
              </a:spcBef>
              <a:buClr>
                <a:srgbClr val="FF9900"/>
              </a:buClr>
              <a:buSzPct val="118181"/>
              <a:buFont typeface="Ubuntu"/>
              <a:buChar char="○"/>
            </a:pPr>
            <a:r>
              <a:rPr lang="en-US" sz="2000" b="1" i="1" dirty="0" smtClean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Bitcoin </a:t>
            </a:r>
            <a:r>
              <a:rPr lang="en-US" sz="2000" b="1" i="1" dirty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is a decentralized, peer-to-peer system where bitcoins are sent directly from one person to another over a network of computers, without requiring a third party money transmitter or bank</a:t>
            </a:r>
            <a:r>
              <a:rPr lang="en-US" sz="2000" b="1" i="1" dirty="0" smtClean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.</a:t>
            </a:r>
            <a:endParaRPr lang="en-US" sz="2000" b="1" i="1" dirty="0">
              <a:solidFill>
                <a:schemeClr val="bg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5" name="Shape 44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37451" y="135087"/>
            <a:ext cx="1298448" cy="13094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67184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 descr="https://d28wbuch0jlv7v.cloudfront.net/images/infografik/normal/ChartOfTheDay_1681_Daily_transaction_volume_of_payment_networks_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3335"/>
            <a:ext cx="8591550" cy="61214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914400" y="304800"/>
            <a:ext cx="8023224" cy="789915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" i="1" dirty="0">
                <a:solidFill>
                  <a:srgbClr val="FF9900"/>
                </a:solidFill>
                <a:latin typeface="Ubuntu"/>
                <a:ea typeface="Ubuntu"/>
                <a:cs typeface="Ubuntu"/>
                <a:sym typeface="Ubuntu"/>
              </a:rPr>
              <a:t>      </a:t>
            </a:r>
            <a:endParaRPr lang="en" i="1" dirty="0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  <p:extLst>
      <p:ext uri="{BB962C8B-B14F-4D97-AF65-F5344CB8AC3E}">
        <p14:creationId xmlns:p14="http://schemas.microsoft.com/office/powerpoint/2010/main" val="2019115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xfrm>
            <a:off x="533400" y="478119"/>
            <a:ext cx="8153400" cy="2036481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" i="1" dirty="0">
                <a:solidFill>
                  <a:srgbClr val="FF9900"/>
                </a:solidFill>
                <a:latin typeface="Ubuntu"/>
                <a:ea typeface="Ubuntu"/>
                <a:cs typeface="Ubuntu"/>
                <a:sym typeface="Ubuntu"/>
              </a:rPr>
              <a:t>      </a:t>
            </a:r>
            <a:r>
              <a:rPr lang="en" sz="6000" i="1" dirty="0" smtClean="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Demonstration...</a:t>
            </a:r>
            <a:endParaRPr lang="en" sz="6000" i="1" dirty="0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66" name="Shape 66"/>
          <p:cNvSpPr txBox="1"/>
          <p:nvPr/>
        </p:nvSpPr>
        <p:spPr>
          <a:xfrm>
            <a:off x="137451" y="3048000"/>
            <a:ext cx="8930350" cy="283386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91440" indent="-457200">
              <a:lnSpc>
                <a:spcPct val="115000"/>
              </a:lnSpc>
              <a:spcBef>
                <a:spcPts val="480"/>
              </a:spcBef>
              <a:buClr>
                <a:srgbClr val="FF9900"/>
              </a:buClr>
              <a:buSzPct val="118181"/>
              <a:buFont typeface="Ubuntu"/>
              <a:buChar char="○"/>
            </a:pPr>
            <a:endParaRPr lang="en-US" sz="2200" b="1" i="1" dirty="0" smtClean="0">
              <a:solidFill>
                <a:srgbClr val="FF9900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91440" indent="-457200">
              <a:lnSpc>
                <a:spcPct val="115000"/>
              </a:lnSpc>
              <a:spcBef>
                <a:spcPts val="480"/>
              </a:spcBef>
              <a:buClr>
                <a:srgbClr val="FF9900"/>
              </a:buClr>
              <a:buSzPct val="118181"/>
              <a:buFont typeface="Ubuntu"/>
              <a:buChar char="○"/>
            </a:pPr>
            <a:endParaRPr lang="en-US" sz="2200" b="1" i="1" dirty="0">
              <a:solidFill>
                <a:srgbClr val="FF9900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5" name="Shape 66"/>
          <p:cNvSpPr txBox="1"/>
          <p:nvPr/>
        </p:nvSpPr>
        <p:spPr>
          <a:xfrm>
            <a:off x="137451" y="2895600"/>
            <a:ext cx="8930350" cy="298626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91440" indent="-457200">
              <a:lnSpc>
                <a:spcPct val="115000"/>
              </a:lnSpc>
              <a:spcBef>
                <a:spcPts val="480"/>
              </a:spcBef>
              <a:buClr>
                <a:srgbClr val="FF9900"/>
              </a:buClr>
              <a:buSzPct val="118181"/>
              <a:buFont typeface="Ubuntu"/>
              <a:buChar char="○"/>
            </a:pPr>
            <a:r>
              <a:rPr lang="en-US" sz="3600" b="1" i="1" dirty="0" smtClean="0">
                <a:solidFill>
                  <a:srgbClr val="FF9900"/>
                </a:solidFill>
                <a:latin typeface="Ubuntu"/>
                <a:ea typeface="Ubuntu"/>
                <a:cs typeface="Ubuntu"/>
                <a:sym typeface="Ubuntu"/>
              </a:rPr>
              <a:t>Lets: Pay someone $10 right now</a:t>
            </a:r>
          </a:p>
          <a:p>
            <a:pPr marL="91440" indent="-457200">
              <a:lnSpc>
                <a:spcPct val="115000"/>
              </a:lnSpc>
              <a:spcBef>
                <a:spcPts val="480"/>
              </a:spcBef>
              <a:buClr>
                <a:srgbClr val="FF9900"/>
              </a:buClr>
              <a:buSzPct val="118181"/>
              <a:buFont typeface="Ubuntu"/>
              <a:buChar char="○"/>
            </a:pPr>
            <a:endParaRPr lang="en-US" sz="3600" b="1" i="1" dirty="0" smtClean="0">
              <a:solidFill>
                <a:srgbClr val="FF9900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91440" indent="-457200">
              <a:lnSpc>
                <a:spcPct val="115000"/>
              </a:lnSpc>
              <a:spcBef>
                <a:spcPts val="480"/>
              </a:spcBef>
              <a:buClr>
                <a:srgbClr val="FF9900"/>
              </a:buClr>
              <a:buSzPct val="118181"/>
              <a:buFont typeface="Ubuntu"/>
              <a:buChar char="○"/>
            </a:pPr>
            <a:r>
              <a:rPr lang="en-US" sz="3600" b="1" i="1" dirty="0" smtClean="0">
                <a:solidFill>
                  <a:srgbClr val="FF9900"/>
                </a:solidFill>
                <a:latin typeface="Ubuntu"/>
                <a:ea typeface="Ubuntu"/>
                <a:cs typeface="Ubuntu"/>
                <a:sym typeface="Ubuntu"/>
              </a:rPr>
              <a:t>Lets: Buy something online right now</a:t>
            </a:r>
          </a:p>
        </p:txBody>
      </p:sp>
      <p:pic>
        <p:nvPicPr>
          <p:cNvPr id="7" name="Shape 44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37451" y="135087"/>
            <a:ext cx="1298448" cy="13094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19554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bitcoin-iphone-receive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189"/>
            <a:ext cx="9144000" cy="634894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42545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bitcoin-iphone-send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189"/>
            <a:ext cx="9144000" cy="634894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26833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bitcoin-iphone-transactions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189"/>
            <a:ext cx="9144000" cy="634894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57054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63" y="466725"/>
            <a:ext cx="8982075" cy="546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08647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663576" y="256328"/>
            <a:ext cx="8023224" cy="1066987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 i="1" dirty="0">
                <a:solidFill>
                  <a:srgbClr val="FF9900"/>
                </a:solidFill>
                <a:latin typeface="Ubuntu"/>
                <a:ea typeface="Ubuntu"/>
                <a:cs typeface="Ubuntu"/>
                <a:sym typeface="Ubuntu"/>
              </a:rPr>
              <a:t>      </a:t>
            </a:r>
            <a:r>
              <a:rPr lang="en" i="1" dirty="0" smtClean="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Credit Union &amp; CUSO’s </a:t>
            </a:r>
            <a:r>
              <a:rPr lang="en" i="1" dirty="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R</a:t>
            </a:r>
            <a:r>
              <a:rPr lang="en" i="1" dirty="0" smtClean="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ole</a:t>
            </a:r>
            <a:endParaRPr lang="en" i="1" dirty="0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6" name="Shape 43"/>
          <p:cNvSpPr txBox="1">
            <a:spLocks/>
          </p:cNvSpPr>
          <p:nvPr/>
        </p:nvSpPr>
        <p:spPr>
          <a:xfrm>
            <a:off x="7467600" y="2372590"/>
            <a:ext cx="8625600" cy="199136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indent="-1524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30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742950" marR="0" indent="-1333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1143000" marR="0" indent="-762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L="1600200" marR="0" indent="-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L="2057400" marR="0" indent="-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L="2514600" marR="0" indent="-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L="2971800" marR="0" indent="-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L="3429000" marR="0" indent="-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L="3886200" marR="0" indent="-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endParaRPr lang="en" sz="1400" b="1" i="1" dirty="0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9" name="Shape 44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37451" y="135087"/>
            <a:ext cx="1298448" cy="1309465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Oval 18"/>
          <p:cNvSpPr/>
          <p:nvPr/>
        </p:nvSpPr>
        <p:spPr>
          <a:xfrm>
            <a:off x="6270335" y="4686300"/>
            <a:ext cx="167640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Person #2</a:t>
            </a:r>
          </a:p>
        </p:txBody>
      </p:sp>
      <p:sp>
        <p:nvSpPr>
          <p:cNvPr id="20" name="Oval 19"/>
          <p:cNvSpPr/>
          <p:nvPr/>
        </p:nvSpPr>
        <p:spPr>
          <a:xfrm>
            <a:off x="1317335" y="4694767"/>
            <a:ext cx="167640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Person #1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2939754" y="1981200"/>
            <a:ext cx="2470446" cy="1676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Financial</a:t>
            </a:r>
          </a:p>
          <a:p>
            <a:pPr algn="ctr"/>
            <a:r>
              <a:rPr lang="en-US" dirty="0" smtClean="0"/>
              <a:t>Institution</a:t>
            </a:r>
          </a:p>
        </p:txBody>
      </p:sp>
      <p:cxnSp>
        <p:nvCxnSpPr>
          <p:cNvPr id="22" name="Straight Arrow Connector 21"/>
          <p:cNvCxnSpPr>
            <a:stCxn id="20" idx="6"/>
            <a:endCxn id="24" idx="1"/>
          </p:cNvCxnSpPr>
          <p:nvPr/>
        </p:nvCxnSpPr>
        <p:spPr>
          <a:xfrm flipV="1">
            <a:off x="2993735" y="5181600"/>
            <a:ext cx="1336951" cy="84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24" idx="3"/>
            <a:endCxn id="19" idx="2"/>
          </p:cNvCxnSpPr>
          <p:nvPr/>
        </p:nvCxnSpPr>
        <p:spPr>
          <a:xfrm>
            <a:off x="4800600" y="5181600"/>
            <a:ext cx="146973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0686" y="4944345"/>
            <a:ext cx="469914" cy="4745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Rectangle 24"/>
          <p:cNvSpPr/>
          <p:nvPr/>
        </p:nvSpPr>
        <p:spPr>
          <a:xfrm>
            <a:off x="3205432" y="5418855"/>
            <a:ext cx="2590800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8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Store of Wealth</a:t>
            </a:r>
            <a:endParaRPr lang="en-US" sz="18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053032" y="4501634"/>
            <a:ext cx="2895600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8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Method of payment</a:t>
            </a:r>
            <a:endParaRPr lang="en-US" sz="18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572320" y="1451162"/>
            <a:ext cx="3205313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????</a:t>
            </a:r>
            <a:endParaRPr lang="en-US" sz="36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00337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subTitle" idx="1"/>
          </p:nvPr>
        </p:nvSpPr>
        <p:spPr>
          <a:xfrm>
            <a:off x="685799" y="5683658"/>
            <a:ext cx="8312700" cy="50997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r">
              <a:buNone/>
            </a:pPr>
            <a:r>
              <a:rPr lang="en" sz="1400" b="1" i="1" dirty="0" smtClean="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Digital Currency, Real Revenue</a:t>
            </a:r>
            <a:endParaRPr lang="en" sz="1400" b="1" i="1" dirty="0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6" name="Shape 44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76200" y="152400"/>
            <a:ext cx="1298448" cy="130946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hape 35"/>
          <p:cNvSpPr txBox="1">
            <a:spLocks/>
          </p:cNvSpPr>
          <p:nvPr/>
        </p:nvSpPr>
        <p:spPr>
          <a:xfrm>
            <a:off x="218487" y="1752600"/>
            <a:ext cx="8771765" cy="41977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indent="-152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3000" b="0" i="0" u="none" strike="noStrike" cap="none" baseline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0" marR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3000" b="0" i="0" u="none" strike="noStrike" cap="none" baseline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0" marR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3000" b="0" i="0" u="none" strike="noStrike" cap="none" baseline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L="0" marR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3000" b="0" i="0" u="none" strike="noStrike" cap="none" baseline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L="0" marR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3000" b="0" i="0" u="none" strike="noStrike" cap="none" baseline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L="0" marR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3000" b="0" i="0" u="none" strike="noStrike" cap="none" baseline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L="0" marR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3000" b="0" i="0" u="none" strike="noStrike" cap="none" baseline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L="0" marR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3000" b="0" i="0" u="none" strike="noStrike" cap="none" baseline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L="0" marR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3000" b="0" i="0" u="none" strike="noStrike" cap="none" baseline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 marL="342900" indent="-342900" algn="l">
              <a:lnSpc>
                <a:spcPct val="150000"/>
              </a:lnSpc>
              <a:buClr>
                <a:srgbClr val="FF9900"/>
              </a:buClr>
              <a:buFont typeface="Wingdings" panose="05000000000000000000" pitchFamily="2" charset="2"/>
              <a:buChar char="Ø"/>
            </a:pPr>
            <a:r>
              <a:rPr lang="en" sz="2400" b="1" i="1" dirty="0" smtClean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Todd Erickson- </a:t>
            </a:r>
          </a:p>
          <a:p>
            <a:pPr lvl="1" indent="-342900">
              <a:lnSpc>
                <a:spcPct val="150000"/>
              </a:lnSpc>
              <a:buClr>
                <a:srgbClr val="FF9900"/>
              </a:buClr>
              <a:buFont typeface="Wingdings" panose="05000000000000000000" pitchFamily="2" charset="2"/>
              <a:buChar char="Ø"/>
            </a:pPr>
            <a:r>
              <a:rPr lang="en" sz="1800" b="1" i="1" dirty="0" smtClean="0">
                <a:solidFill>
                  <a:srgbClr val="FF9900"/>
                </a:solidFill>
                <a:latin typeface="Ubuntu"/>
                <a:ea typeface="Ubuntu"/>
                <a:cs typeface="Ubuntu"/>
                <a:sym typeface="Ubuntu"/>
              </a:rPr>
              <a:t>Bitcoin Foundation, Regulatory Affairs Committee</a:t>
            </a:r>
          </a:p>
          <a:p>
            <a:pPr marL="342900" indent="-342900" algn="l">
              <a:lnSpc>
                <a:spcPct val="150000"/>
              </a:lnSpc>
              <a:buClr>
                <a:srgbClr val="FF9900"/>
              </a:buClr>
              <a:buFont typeface="Wingdings" panose="05000000000000000000" pitchFamily="2" charset="2"/>
              <a:buChar char="Ø"/>
            </a:pPr>
            <a:r>
              <a:rPr lang="en" sz="2200" b="1" i="1" dirty="0" smtClean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Professional background:</a:t>
            </a:r>
          </a:p>
          <a:p>
            <a:pPr marL="673100" lvl="1" indent="-342900" algn="l">
              <a:lnSpc>
                <a:spcPct val="115000"/>
              </a:lnSpc>
              <a:spcBef>
                <a:spcPts val="200"/>
              </a:spcBef>
              <a:buClr>
                <a:srgbClr val="FF9900"/>
              </a:buClr>
              <a:buFont typeface="Wingdings" panose="05000000000000000000" pitchFamily="2" charset="2"/>
              <a:buChar char="Ø"/>
            </a:pPr>
            <a:r>
              <a:rPr lang="en" sz="2200" b="1" i="1" dirty="0" smtClean="0">
                <a:solidFill>
                  <a:srgbClr val="FF9900"/>
                </a:solidFill>
                <a:latin typeface="Ubuntu"/>
                <a:ea typeface="Ubuntu"/>
                <a:cs typeface="Ubuntu"/>
                <a:sym typeface="Ubuntu"/>
              </a:rPr>
              <a:t>Senior Vice President and COO in a Credit Union</a:t>
            </a:r>
          </a:p>
          <a:p>
            <a:pPr marL="673100" lvl="1" indent="-342900" algn="l">
              <a:lnSpc>
                <a:spcPct val="115000"/>
              </a:lnSpc>
              <a:spcBef>
                <a:spcPts val="200"/>
              </a:spcBef>
              <a:buClr>
                <a:srgbClr val="FF9900"/>
              </a:buClr>
              <a:buFont typeface="Wingdings" panose="05000000000000000000" pitchFamily="2" charset="2"/>
              <a:buChar char="Ø"/>
            </a:pPr>
            <a:r>
              <a:rPr lang="en" sz="2200" b="1" i="1" dirty="0" smtClean="0">
                <a:solidFill>
                  <a:srgbClr val="FF9900"/>
                </a:solidFill>
                <a:latin typeface="Ubuntu"/>
                <a:ea typeface="Ubuntu"/>
                <a:cs typeface="Ubuntu"/>
                <a:sym typeface="Ubuntu"/>
              </a:rPr>
              <a:t>President of a CUSO</a:t>
            </a:r>
          </a:p>
          <a:p>
            <a:pPr marL="673100" lvl="1" indent="-342900" algn="l">
              <a:lnSpc>
                <a:spcPct val="115000"/>
              </a:lnSpc>
              <a:spcBef>
                <a:spcPts val="200"/>
              </a:spcBef>
              <a:buClr>
                <a:srgbClr val="FF9900"/>
              </a:buClr>
              <a:buFont typeface="Wingdings" panose="05000000000000000000" pitchFamily="2" charset="2"/>
              <a:buChar char="Ø"/>
            </a:pPr>
            <a:r>
              <a:rPr lang="en" sz="2200" b="1" i="1" dirty="0" smtClean="0">
                <a:solidFill>
                  <a:srgbClr val="FF9900"/>
                </a:solidFill>
                <a:latin typeface="Ubuntu"/>
                <a:ea typeface="Ubuntu"/>
                <a:cs typeface="Ubuntu"/>
                <a:sym typeface="Ubuntu"/>
              </a:rPr>
              <a:t>Senior role in organizations in Government, Destination Resorts, Restaurants, Banks and also as an euntrapenuer</a:t>
            </a:r>
          </a:p>
          <a:p>
            <a:pPr marL="673100" lvl="1" indent="-342900" algn="l">
              <a:lnSpc>
                <a:spcPct val="115000"/>
              </a:lnSpc>
              <a:spcBef>
                <a:spcPts val="200"/>
              </a:spcBef>
              <a:buClr>
                <a:srgbClr val="FF9900"/>
              </a:buClr>
              <a:buFont typeface="Wingdings" panose="05000000000000000000" pitchFamily="2" charset="2"/>
              <a:buChar char="Ø"/>
            </a:pPr>
            <a:r>
              <a:rPr lang="en" sz="2200" b="1" i="1" dirty="0" smtClean="0">
                <a:solidFill>
                  <a:srgbClr val="FF9900"/>
                </a:solidFill>
                <a:latin typeface="Ubuntu"/>
                <a:ea typeface="Ubuntu"/>
                <a:cs typeface="Ubuntu"/>
                <a:sym typeface="Ubuntu"/>
              </a:rPr>
              <a:t>A Lifetime Technologist and Austrian Economics</a:t>
            </a:r>
          </a:p>
          <a:p>
            <a:pPr marL="673100" lvl="1" indent="-342900" algn="l">
              <a:lnSpc>
                <a:spcPct val="115000"/>
              </a:lnSpc>
              <a:spcBef>
                <a:spcPts val="200"/>
              </a:spcBef>
              <a:buClr>
                <a:srgbClr val="FF9900"/>
              </a:buClr>
              <a:buFont typeface="Wingdings" panose="05000000000000000000" pitchFamily="2" charset="2"/>
              <a:buChar char="Ø"/>
            </a:pPr>
            <a:r>
              <a:rPr lang="en" sz="2200" b="1" i="1" smtClean="0">
                <a:solidFill>
                  <a:srgbClr val="FF9900"/>
                </a:solidFill>
                <a:latin typeface="Ubuntu"/>
                <a:ea typeface="Ubuntu"/>
                <a:cs typeface="Ubuntu"/>
                <a:sym typeface="Ubuntu"/>
              </a:rPr>
              <a:t>Owns and operates a Horse Park</a:t>
            </a:r>
            <a:endParaRPr lang="en" sz="2000" b="1" i="1" dirty="0">
              <a:solidFill>
                <a:srgbClr val="FF9900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7" name="Shape 42"/>
          <p:cNvSpPr txBox="1">
            <a:spLocks/>
          </p:cNvSpPr>
          <p:nvPr/>
        </p:nvSpPr>
        <p:spPr>
          <a:xfrm>
            <a:off x="663576" y="256328"/>
            <a:ext cx="8023224" cy="1066987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indent="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8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0" marR="0" indent="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8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0" indent="304800" algn="ctr">
              <a:buClr>
                <a:schemeClr val="lt1"/>
              </a:buClr>
              <a:buSzPct val="100000"/>
              <a:buNone/>
              <a:defRPr sz="4800" b="1">
                <a:solidFill>
                  <a:schemeClr val="lt1"/>
                </a:solidFill>
              </a:defRPr>
            </a:lvl3pPr>
            <a:lvl4pPr marL="0" indent="304800" algn="ctr">
              <a:buClr>
                <a:schemeClr val="lt1"/>
              </a:buClr>
              <a:buSzPct val="100000"/>
              <a:buNone/>
              <a:defRPr sz="4800" b="1">
                <a:solidFill>
                  <a:schemeClr val="lt1"/>
                </a:solidFill>
              </a:defRPr>
            </a:lvl4pPr>
            <a:lvl5pPr marL="0" indent="304800" algn="ctr">
              <a:buClr>
                <a:schemeClr val="lt1"/>
              </a:buClr>
              <a:buSzPct val="100000"/>
              <a:buNone/>
              <a:defRPr sz="4800" b="1">
                <a:solidFill>
                  <a:schemeClr val="lt1"/>
                </a:solidFill>
              </a:defRPr>
            </a:lvl5pPr>
            <a:lvl6pPr marL="0" indent="304800" algn="ctr">
              <a:buClr>
                <a:schemeClr val="lt1"/>
              </a:buClr>
              <a:buSzPct val="100000"/>
              <a:buNone/>
              <a:defRPr sz="4800" b="1">
                <a:solidFill>
                  <a:schemeClr val="lt1"/>
                </a:solidFill>
              </a:defRPr>
            </a:lvl6pPr>
            <a:lvl7pPr marL="0" indent="304800" algn="ctr">
              <a:buClr>
                <a:schemeClr val="lt1"/>
              </a:buClr>
              <a:buSzPct val="100000"/>
              <a:buNone/>
              <a:defRPr sz="4800" b="1">
                <a:solidFill>
                  <a:schemeClr val="lt1"/>
                </a:solidFill>
              </a:defRPr>
            </a:lvl7pPr>
            <a:lvl8pPr marL="0" indent="304800" algn="ctr">
              <a:buClr>
                <a:schemeClr val="lt1"/>
              </a:buClr>
              <a:buSzPct val="100000"/>
              <a:buNone/>
              <a:defRPr sz="4800" b="1">
                <a:solidFill>
                  <a:schemeClr val="lt1"/>
                </a:solidFill>
              </a:defRPr>
            </a:lvl8pPr>
            <a:lvl9pPr marL="0" indent="304800" algn="ctr">
              <a:buClr>
                <a:schemeClr val="lt1"/>
              </a:buClr>
              <a:buSzPct val="100000"/>
              <a:buNone/>
              <a:defRPr sz="4800" b="1">
                <a:solidFill>
                  <a:schemeClr val="lt1"/>
                </a:solidFill>
              </a:defRPr>
            </a:lvl9pPr>
          </a:lstStyle>
          <a:p>
            <a:pPr algn="l"/>
            <a:r>
              <a:rPr lang="en" i="1" dirty="0" smtClean="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   About me</a:t>
            </a:r>
            <a:endParaRPr lang="en" i="1" dirty="0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  <p:extLst>
      <p:ext uri="{BB962C8B-B14F-4D97-AF65-F5344CB8AC3E}">
        <p14:creationId xmlns:p14="http://schemas.microsoft.com/office/powerpoint/2010/main" val="3307177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>
            <a:off x="457200" y="478119"/>
            <a:ext cx="8229600" cy="1066987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marL="457200" lvl="0" indent="457200" rtl="0">
              <a:buNone/>
            </a:pPr>
            <a:r>
              <a:rPr lang="en" sz="4800" i="1" dirty="0" smtClean="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Revenue Opportunities</a:t>
            </a:r>
            <a:endParaRPr lang="en" sz="4800" i="1" dirty="0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82" name="Shape 82"/>
          <p:cNvSpPr txBox="1"/>
          <p:nvPr/>
        </p:nvSpPr>
        <p:spPr>
          <a:xfrm>
            <a:off x="137450" y="1600791"/>
            <a:ext cx="8775300" cy="430304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480"/>
              </a:spcBef>
              <a:buNone/>
            </a:pPr>
            <a:r>
              <a:rPr lang="en" sz="2600" b="1" i="1" dirty="0" smtClean="0">
                <a:solidFill>
                  <a:srgbClr val="FF9900"/>
                </a:solidFill>
                <a:latin typeface="Ubuntu"/>
                <a:ea typeface="Ubuntu"/>
                <a:cs typeface="Ubuntu"/>
                <a:sym typeface="Ubuntu"/>
              </a:rPr>
              <a:t>What are the near term revenue opportunities</a:t>
            </a:r>
            <a:endParaRPr lang="en" sz="2600" b="1" i="1" dirty="0">
              <a:solidFill>
                <a:srgbClr val="FF9900"/>
              </a:solidFill>
              <a:latin typeface="Ubuntu"/>
              <a:ea typeface="Ubuntu"/>
              <a:cs typeface="Ubuntu"/>
              <a:sym typeface="Ubuntu"/>
            </a:endParaRPr>
          </a:p>
          <a:p>
            <a:endParaRPr lang="en" sz="2600" b="1" i="1" dirty="0">
              <a:solidFill>
                <a:srgbClr val="FF9900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1371600" lvl="1" indent="-393700" rtl="0">
              <a:lnSpc>
                <a:spcPct val="200000"/>
              </a:lnSpc>
              <a:spcBef>
                <a:spcPts val="480"/>
              </a:spcBef>
              <a:buClr>
                <a:srgbClr val="FF9900"/>
              </a:buClr>
              <a:buSzPct val="100000"/>
              <a:buFont typeface="Ubuntu"/>
              <a:buChar char="○"/>
            </a:pPr>
            <a:r>
              <a:rPr lang="en" sz="2600" b="1" i="1" dirty="0" smtClean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Compliance Service – AML, KYC</a:t>
            </a:r>
            <a:endParaRPr lang="en" sz="2600" b="1" i="1" dirty="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1371600" lvl="1" indent="-393700" rtl="0">
              <a:lnSpc>
                <a:spcPct val="200000"/>
              </a:lnSpc>
              <a:spcBef>
                <a:spcPts val="480"/>
              </a:spcBef>
              <a:buClr>
                <a:srgbClr val="FF9900"/>
              </a:buClr>
              <a:buSzPct val="100000"/>
              <a:buFont typeface="Ubuntu"/>
              <a:buChar char="○"/>
            </a:pPr>
            <a:r>
              <a:rPr lang="en" sz="2600" b="1" i="1" dirty="0" smtClean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ATM’s and support services</a:t>
            </a:r>
            <a:endParaRPr lang="en" sz="2600" b="1" i="1" dirty="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1371600" lvl="1" indent="-393700" rtl="0">
              <a:lnSpc>
                <a:spcPct val="200000"/>
              </a:lnSpc>
              <a:spcBef>
                <a:spcPts val="480"/>
              </a:spcBef>
              <a:buClr>
                <a:srgbClr val="FF9900"/>
              </a:buClr>
              <a:buSzPct val="100000"/>
              <a:buFont typeface="Ubuntu"/>
              <a:buChar char="○"/>
            </a:pPr>
            <a:r>
              <a:rPr lang="en" sz="2600" b="1" i="1" dirty="0" smtClean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Digital Currency Consulting / Education</a:t>
            </a:r>
            <a:endParaRPr lang="en" sz="2600" b="1" i="1" dirty="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  <a:p>
            <a:endParaRPr lang="en" sz="2600" b="1" i="1" dirty="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  <a:p>
            <a:endParaRPr lang="en" sz="2600" b="1" i="1" dirty="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5" name="Shape 44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37451" y="135087"/>
            <a:ext cx="1298448" cy="13094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97741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>
            <a:off x="457200" y="478119"/>
            <a:ext cx="8229600" cy="1066987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marL="457200" lvl="0" indent="457200" rtl="0">
              <a:buNone/>
            </a:pPr>
            <a:r>
              <a:rPr lang="en" sz="4800" i="1" dirty="0" smtClean="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Revenue Opportunities</a:t>
            </a:r>
            <a:endParaRPr lang="en" sz="4800" i="1" dirty="0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82" name="Shape 82"/>
          <p:cNvSpPr txBox="1"/>
          <p:nvPr/>
        </p:nvSpPr>
        <p:spPr>
          <a:xfrm>
            <a:off x="137450" y="1600791"/>
            <a:ext cx="8775300" cy="430304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480"/>
              </a:spcBef>
              <a:buNone/>
            </a:pPr>
            <a:r>
              <a:rPr lang="en" sz="2600" b="1" i="1" dirty="0" smtClean="0">
                <a:solidFill>
                  <a:srgbClr val="FF9900"/>
                </a:solidFill>
                <a:latin typeface="Ubuntu"/>
                <a:ea typeface="Ubuntu"/>
                <a:cs typeface="Ubuntu"/>
                <a:sym typeface="Ubuntu"/>
              </a:rPr>
              <a:t>What are the mid-term revenue opportunities</a:t>
            </a:r>
            <a:endParaRPr lang="en" sz="2600" b="1" i="1" dirty="0">
              <a:solidFill>
                <a:srgbClr val="FF9900"/>
              </a:solidFill>
              <a:latin typeface="Ubuntu"/>
              <a:ea typeface="Ubuntu"/>
              <a:cs typeface="Ubuntu"/>
              <a:sym typeface="Ubuntu"/>
            </a:endParaRPr>
          </a:p>
          <a:p>
            <a:endParaRPr lang="en" sz="2600" b="1" i="1" dirty="0">
              <a:solidFill>
                <a:srgbClr val="FF9900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1371600" lvl="1" indent="-393700" rtl="0">
              <a:lnSpc>
                <a:spcPct val="200000"/>
              </a:lnSpc>
              <a:spcBef>
                <a:spcPts val="480"/>
              </a:spcBef>
              <a:buClr>
                <a:srgbClr val="FF9900"/>
              </a:buClr>
              <a:buSzPct val="100000"/>
              <a:buFont typeface="Ubuntu"/>
              <a:buChar char="○"/>
            </a:pPr>
            <a:r>
              <a:rPr lang="en" sz="2600" b="1" i="1" dirty="0" smtClean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Exchange’s / Currency Services</a:t>
            </a:r>
            <a:endParaRPr lang="en" sz="2600" b="1" i="1" dirty="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1371600" lvl="1" indent="-393700" rtl="0">
              <a:lnSpc>
                <a:spcPct val="200000"/>
              </a:lnSpc>
              <a:spcBef>
                <a:spcPts val="480"/>
              </a:spcBef>
              <a:buClr>
                <a:srgbClr val="FF9900"/>
              </a:buClr>
              <a:buSzPct val="100000"/>
              <a:buFont typeface="Ubuntu"/>
              <a:buChar char="○"/>
            </a:pPr>
            <a:r>
              <a:rPr lang="en" sz="2600" b="1" i="1" dirty="0" smtClean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Digital Payment services</a:t>
            </a:r>
          </a:p>
          <a:p>
            <a:pPr marL="1371600" lvl="1" indent="-393700" rtl="0">
              <a:lnSpc>
                <a:spcPct val="200000"/>
              </a:lnSpc>
              <a:spcBef>
                <a:spcPts val="480"/>
              </a:spcBef>
              <a:buClr>
                <a:srgbClr val="FF9900"/>
              </a:buClr>
              <a:buSzPct val="100000"/>
              <a:buFont typeface="Ubuntu"/>
              <a:buChar char="○"/>
            </a:pPr>
            <a:r>
              <a:rPr lang="en" sz="2600" b="1" i="1" dirty="0" smtClean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Digital Currency Technology Consulting</a:t>
            </a:r>
          </a:p>
          <a:p>
            <a:pPr marL="1371600" lvl="1" indent="-393700" rtl="0">
              <a:lnSpc>
                <a:spcPct val="200000"/>
              </a:lnSpc>
              <a:spcBef>
                <a:spcPts val="480"/>
              </a:spcBef>
              <a:buClr>
                <a:srgbClr val="FF9900"/>
              </a:buClr>
              <a:buSzPct val="100000"/>
              <a:buFont typeface="Ubuntu"/>
              <a:buChar char="○"/>
            </a:pPr>
            <a:r>
              <a:rPr lang="en" sz="2600" b="1" i="1" dirty="0" smtClean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Vault Services</a:t>
            </a:r>
            <a:endParaRPr lang="en" sz="2600" b="1" i="1" dirty="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  <a:p>
            <a:endParaRPr lang="en" sz="2600" b="1" i="1" dirty="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  <a:p>
            <a:endParaRPr lang="en" sz="2600" b="1" i="1" dirty="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5" name="Shape 44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37451" y="135087"/>
            <a:ext cx="1298448" cy="13094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0631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>
            <a:off x="457200" y="478119"/>
            <a:ext cx="8229600" cy="1066987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marL="457200" lvl="0" indent="457200" rtl="0">
              <a:buNone/>
            </a:pPr>
            <a:r>
              <a:rPr lang="en" sz="4800" i="1" dirty="0" smtClean="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Revenue Opportunities</a:t>
            </a:r>
            <a:endParaRPr lang="en" sz="4800" i="1" dirty="0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82" name="Shape 82"/>
          <p:cNvSpPr txBox="1"/>
          <p:nvPr/>
        </p:nvSpPr>
        <p:spPr>
          <a:xfrm>
            <a:off x="137450" y="1600791"/>
            <a:ext cx="8775300" cy="430304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480"/>
              </a:spcBef>
              <a:buNone/>
            </a:pPr>
            <a:r>
              <a:rPr lang="en" sz="2600" b="1" i="1" dirty="0" smtClean="0">
                <a:solidFill>
                  <a:srgbClr val="FF9900"/>
                </a:solidFill>
                <a:latin typeface="Ubuntu"/>
                <a:ea typeface="Ubuntu"/>
                <a:cs typeface="Ubuntu"/>
                <a:sym typeface="Ubuntu"/>
              </a:rPr>
              <a:t>What are the long term revenue opportunities</a:t>
            </a:r>
            <a:endParaRPr lang="en" sz="2600" b="1" i="1" dirty="0">
              <a:solidFill>
                <a:srgbClr val="FF9900"/>
              </a:solidFill>
              <a:latin typeface="Ubuntu"/>
              <a:ea typeface="Ubuntu"/>
              <a:cs typeface="Ubuntu"/>
              <a:sym typeface="Ubuntu"/>
            </a:endParaRPr>
          </a:p>
          <a:p>
            <a:endParaRPr lang="en" sz="2600" b="1" i="1" dirty="0">
              <a:solidFill>
                <a:srgbClr val="FF9900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1371600" lvl="1" indent="-393700" rtl="0">
              <a:lnSpc>
                <a:spcPct val="200000"/>
              </a:lnSpc>
              <a:spcBef>
                <a:spcPts val="480"/>
              </a:spcBef>
              <a:buClr>
                <a:srgbClr val="FF9900"/>
              </a:buClr>
              <a:buSzPct val="100000"/>
              <a:buFont typeface="Ubuntu"/>
              <a:buChar char="○"/>
            </a:pPr>
            <a:r>
              <a:rPr lang="en" sz="2600" b="1" i="1" dirty="0" smtClean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Core Banking integration</a:t>
            </a:r>
            <a:endParaRPr lang="en" sz="2600" b="1" i="1" dirty="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1371600" lvl="1" indent="-393700" rtl="0">
              <a:lnSpc>
                <a:spcPct val="200000"/>
              </a:lnSpc>
              <a:spcBef>
                <a:spcPts val="480"/>
              </a:spcBef>
              <a:buClr>
                <a:srgbClr val="FF9900"/>
              </a:buClr>
              <a:buSzPct val="100000"/>
              <a:buFont typeface="Ubuntu"/>
              <a:buChar char="○"/>
            </a:pPr>
            <a:r>
              <a:rPr lang="en" sz="2600" b="1" i="1" dirty="0" smtClean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Mobile Wallet / Web Wallet Services</a:t>
            </a:r>
          </a:p>
          <a:p>
            <a:pPr marL="1371600" lvl="1" indent="-393700" rtl="0">
              <a:lnSpc>
                <a:spcPct val="200000"/>
              </a:lnSpc>
              <a:spcBef>
                <a:spcPts val="480"/>
              </a:spcBef>
              <a:buClr>
                <a:srgbClr val="FF9900"/>
              </a:buClr>
              <a:buSzPct val="100000"/>
              <a:buFont typeface="Ubuntu"/>
              <a:buChar char="○"/>
            </a:pPr>
            <a:r>
              <a:rPr lang="en" sz="2600" b="1" i="1" dirty="0" smtClean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International remittances services</a:t>
            </a:r>
          </a:p>
          <a:p>
            <a:pPr marL="977900" lvl="1" rtl="0">
              <a:lnSpc>
                <a:spcPct val="200000"/>
              </a:lnSpc>
              <a:spcBef>
                <a:spcPts val="480"/>
              </a:spcBef>
              <a:buClr>
                <a:srgbClr val="FF9900"/>
              </a:buClr>
              <a:buSzPct val="100000"/>
            </a:pPr>
            <a:endParaRPr lang="en" sz="2600" b="1" i="1" dirty="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  <a:p>
            <a:endParaRPr lang="en" sz="2600" b="1" i="1" dirty="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  <a:p>
            <a:endParaRPr lang="en" sz="2600" b="1" i="1" dirty="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5" name="Shape 44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37451" y="135087"/>
            <a:ext cx="1298448" cy="13094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11865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9900"/>
                </a:solidFill>
              </a:rPr>
              <a:t>How much guidance is there?</a:t>
            </a:r>
            <a:endParaRPr lang="en-US" dirty="0">
              <a:solidFill>
                <a:srgbClr val="FF99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2" y="1493522"/>
            <a:ext cx="8686800" cy="463642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1 – None really, I think it is illegal in many places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2 – There may be some, but very sporadic 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3 – </a:t>
            </a:r>
            <a:r>
              <a:rPr lang="en-US" sz="2800" dirty="0" smtClean="0"/>
              <a:t>Many world economies have provided guidance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4 – Green Light! The coast is clear for Business!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528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>
            <a:off x="457200" y="478119"/>
            <a:ext cx="8229600" cy="1066987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marL="457200" lvl="0" indent="457200" rtl="0">
              <a:buNone/>
            </a:pPr>
            <a:r>
              <a:rPr lang="en" sz="4800" i="1" dirty="0" smtClean="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Regulation </a:t>
            </a:r>
            <a:r>
              <a:rPr lang="en" sz="1600" i="1" dirty="0" smtClean="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(as of 4/8/2014)</a:t>
            </a:r>
            <a:endParaRPr lang="en" sz="1600" i="1" dirty="0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82" name="Shape 82"/>
          <p:cNvSpPr txBox="1"/>
          <p:nvPr/>
        </p:nvSpPr>
        <p:spPr>
          <a:xfrm>
            <a:off x="137450" y="1600791"/>
            <a:ext cx="8775300" cy="430304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480"/>
              </a:spcBef>
              <a:buNone/>
            </a:pPr>
            <a:r>
              <a:rPr lang="en" sz="2600" b="1" i="1" dirty="0" smtClean="0">
                <a:solidFill>
                  <a:srgbClr val="FF9900"/>
                </a:solidFill>
                <a:latin typeface="Ubuntu"/>
                <a:ea typeface="Ubuntu"/>
                <a:cs typeface="Ubuntu"/>
                <a:sym typeface="Ubuntu"/>
              </a:rPr>
              <a:t>Domestically here are the watershed documents</a:t>
            </a:r>
            <a:endParaRPr lang="en" sz="2600" b="1" i="1" dirty="0">
              <a:solidFill>
                <a:srgbClr val="FF9900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1371600" lvl="1" indent="-393700">
              <a:lnSpc>
                <a:spcPct val="150000"/>
              </a:lnSpc>
              <a:buClr>
                <a:srgbClr val="FF9900"/>
              </a:buClr>
              <a:buSzPct val="100000"/>
              <a:buFont typeface="Ubuntu"/>
              <a:buChar char="○"/>
            </a:pPr>
            <a:r>
              <a:rPr lang="en" sz="2600" b="1" i="1" dirty="0" smtClean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FINCEN - </a:t>
            </a:r>
            <a:r>
              <a:rPr lang="en-US" b="1" i="1" dirty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  <a:hlinkClick r:id="rId3"/>
              </a:rPr>
              <a:t>http://</a:t>
            </a:r>
            <a:r>
              <a:rPr lang="en-US" b="1" i="1" dirty="0" smtClean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  <a:hlinkClick r:id="rId3"/>
              </a:rPr>
              <a:t>fincen.gov/statutes_regs/guidance/html/FIN-2013-G001.html</a:t>
            </a:r>
            <a:r>
              <a:rPr lang="en-US" b="1" i="1" dirty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 - </a:t>
            </a:r>
            <a:r>
              <a:rPr lang="en-US" b="1" i="1" dirty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  <a:hlinkClick r:id="rId4"/>
              </a:rPr>
              <a:t>http://</a:t>
            </a:r>
            <a:r>
              <a:rPr lang="en-US" b="1" i="1" dirty="0" smtClean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  <a:hlinkClick r:id="rId4"/>
              </a:rPr>
              <a:t>www.fincen.gov/news_room/speech/pdf/20130613.pdf</a:t>
            </a:r>
            <a:r>
              <a:rPr lang="en-US" b="1" i="1" dirty="0" smtClean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endParaRPr lang="en" b="1" i="1" dirty="0" smtClean="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1371600" lvl="1" indent="-393700">
              <a:lnSpc>
                <a:spcPct val="150000"/>
              </a:lnSpc>
              <a:buClr>
                <a:srgbClr val="FF9900"/>
              </a:buClr>
              <a:buSzPct val="100000"/>
              <a:buFont typeface="Ubuntu"/>
              <a:buChar char="○"/>
            </a:pPr>
            <a:r>
              <a:rPr lang="en" sz="2600" b="1" i="1" dirty="0" smtClean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IRS - </a:t>
            </a:r>
            <a:r>
              <a:rPr lang="en-US" sz="1600" b="1" i="1" dirty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  <a:hlinkClick r:id="rId5"/>
              </a:rPr>
              <a:t>http://</a:t>
            </a:r>
            <a:r>
              <a:rPr lang="en-US" sz="1600" b="1" i="1" dirty="0" smtClean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  <a:hlinkClick r:id="rId5"/>
              </a:rPr>
              <a:t>www.irs.gov/pub/irs-drop/n-14-21.pdf</a:t>
            </a:r>
            <a:r>
              <a:rPr lang="en-US" sz="1600" b="1" i="1" dirty="0" smtClean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endParaRPr lang="en" sz="1600" b="1" i="1" dirty="0" smtClean="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1371600" lvl="1" indent="-393700">
              <a:lnSpc>
                <a:spcPct val="150000"/>
              </a:lnSpc>
              <a:buClr>
                <a:srgbClr val="FF9900"/>
              </a:buClr>
              <a:buSzPct val="100000"/>
              <a:buFont typeface="Ubuntu"/>
              <a:buChar char="○"/>
            </a:pPr>
            <a:r>
              <a:rPr lang="en" sz="2600" b="1" i="1" dirty="0" smtClean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GAO - </a:t>
            </a:r>
            <a:r>
              <a:rPr lang="en-US" sz="1600" b="1" i="1" dirty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  <a:hlinkClick r:id="rId6"/>
              </a:rPr>
              <a:t>http://</a:t>
            </a:r>
            <a:r>
              <a:rPr lang="en-US" sz="1600" b="1" i="1" dirty="0" smtClean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  <a:hlinkClick r:id="rId6"/>
              </a:rPr>
              <a:t>www.gao.gov/assets/660/654620.pdf</a:t>
            </a:r>
            <a:r>
              <a:rPr lang="en-US" sz="1600" b="1" i="1" dirty="0" smtClean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endParaRPr lang="en" sz="1600" b="1" i="1" dirty="0" smtClean="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1371600" lvl="1" indent="-393700">
              <a:lnSpc>
                <a:spcPct val="150000"/>
              </a:lnSpc>
              <a:buClr>
                <a:srgbClr val="FF9900"/>
              </a:buClr>
              <a:buSzPct val="100000"/>
              <a:buFont typeface="Ubuntu"/>
              <a:buChar char="○"/>
            </a:pPr>
            <a:r>
              <a:rPr lang="en" sz="2600" b="1" i="1" dirty="0" smtClean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Texas </a:t>
            </a:r>
            <a:r>
              <a:rPr lang="en" sz="2600" b="1" i="1" smtClean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legal documents </a:t>
            </a:r>
            <a:r>
              <a:rPr lang="en" sz="2600" b="1" i="1" dirty="0" smtClean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- </a:t>
            </a:r>
            <a:r>
              <a:rPr lang="en-US" b="1" i="1" dirty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  <a:hlinkClick r:id="rId7"/>
              </a:rPr>
              <a:t>http://</a:t>
            </a:r>
            <a:r>
              <a:rPr lang="en-US" b="1" i="1" dirty="0" smtClean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  <a:hlinkClick r:id="rId7"/>
              </a:rPr>
              <a:t>ia600904.us.archive.org/35/items/gov.uscourts.txed.146063/gov.uscourts.txed.146063.23.0.pdf</a:t>
            </a:r>
            <a:r>
              <a:rPr lang="en-US" b="1" i="1" dirty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 - </a:t>
            </a:r>
            <a:r>
              <a:rPr lang="en-US" b="1" i="1" dirty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  <a:hlinkClick r:id="rId8"/>
              </a:rPr>
              <a:t>http://</a:t>
            </a:r>
            <a:r>
              <a:rPr lang="en-US" b="1" i="1" dirty="0" smtClean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  <a:hlinkClick r:id="rId8"/>
              </a:rPr>
              <a:t>www.dob.texas.gov/lg_manual/sm1037.pdf</a:t>
            </a:r>
            <a:r>
              <a:rPr lang="en-US" b="1" i="1" dirty="0" smtClean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endParaRPr lang="en" b="1" i="1" dirty="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6" name="Shape 44"/>
          <p:cNvPicPr preferRelativeResize="0"/>
          <p:nvPr/>
        </p:nvPicPr>
        <p:blipFill>
          <a:blip r:embed="rId9"/>
          <a:stretch>
            <a:fillRect/>
          </a:stretch>
        </p:blipFill>
        <p:spPr>
          <a:xfrm>
            <a:off x="137451" y="135087"/>
            <a:ext cx="1298448" cy="13094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>
            <a:off x="457200" y="478119"/>
            <a:ext cx="8229600" cy="1066987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marL="457200" lvl="0" indent="457200" rtl="0">
              <a:buNone/>
            </a:pPr>
            <a:r>
              <a:rPr lang="en" sz="4800" i="1" dirty="0" smtClean="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Regulation </a:t>
            </a:r>
            <a:r>
              <a:rPr lang="en" sz="1600" i="1" dirty="0" smtClean="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(as of 4/8/2014)</a:t>
            </a:r>
            <a:endParaRPr lang="en" sz="1600" i="1" dirty="0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82" name="Shape 82"/>
          <p:cNvSpPr txBox="1"/>
          <p:nvPr/>
        </p:nvSpPr>
        <p:spPr>
          <a:xfrm>
            <a:off x="137450" y="1600791"/>
            <a:ext cx="8775300" cy="430304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480"/>
              </a:spcBef>
              <a:buNone/>
            </a:pPr>
            <a:r>
              <a:rPr lang="en" sz="2600" b="1" i="1" dirty="0" smtClean="0">
                <a:solidFill>
                  <a:srgbClr val="FF9900"/>
                </a:solidFill>
                <a:latin typeface="Ubuntu"/>
                <a:ea typeface="Ubuntu"/>
                <a:cs typeface="Ubuntu"/>
                <a:sym typeface="Ubuntu"/>
              </a:rPr>
              <a:t>Domestically here are major recognitions</a:t>
            </a:r>
            <a:endParaRPr lang="en" sz="2600" b="1" i="1" dirty="0">
              <a:solidFill>
                <a:srgbClr val="FF9900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1371600" lvl="1" indent="-393700">
              <a:lnSpc>
                <a:spcPct val="150000"/>
              </a:lnSpc>
              <a:buClr>
                <a:srgbClr val="FF9900"/>
              </a:buClr>
              <a:buSzPct val="100000"/>
              <a:buFont typeface="Ubuntu"/>
              <a:buChar char="○"/>
            </a:pPr>
            <a:r>
              <a:rPr lang="en" sz="2600" b="1" i="1" dirty="0" smtClean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Federal Reserve - </a:t>
            </a:r>
            <a:r>
              <a:rPr lang="en-US" sz="1600" b="1" i="1" dirty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  <a:hlinkClick r:id="rId3"/>
              </a:rPr>
              <a:t>http://</a:t>
            </a:r>
            <a:r>
              <a:rPr lang="en-US" sz="1600" b="1" i="1" dirty="0" smtClean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  <a:hlinkClick r:id="rId3"/>
              </a:rPr>
              <a:t>www.chicagofed.org/digital_assets/publications/chicago_fed_letter/2013/cfldecember2013_317.pdf</a:t>
            </a:r>
            <a:r>
              <a:rPr lang="en-US" sz="1600" b="1" i="1" dirty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en-US" sz="1600" b="1" i="1" dirty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  <a:hlinkClick r:id="rId4"/>
              </a:rPr>
              <a:t>http://</a:t>
            </a:r>
            <a:r>
              <a:rPr lang="en-US" sz="1600" b="1" i="1" dirty="0" smtClean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  <a:hlinkClick r:id="rId4"/>
              </a:rPr>
              <a:t>www.stlouisfed.org/dialogue-with-the-fed/assets/Bitcoin-3-31-14.pdf</a:t>
            </a:r>
            <a:r>
              <a:rPr lang="en-US" sz="1600" b="1" i="1" dirty="0" smtClean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endParaRPr lang="en" sz="1600" b="1" i="1" dirty="0" smtClean="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1371600" lvl="1" indent="-393700">
              <a:lnSpc>
                <a:spcPct val="150000"/>
              </a:lnSpc>
              <a:buClr>
                <a:srgbClr val="FF9900"/>
              </a:buClr>
              <a:buSzPct val="100000"/>
              <a:buFont typeface="Ubuntu"/>
              <a:buChar char="○"/>
            </a:pPr>
            <a:r>
              <a:rPr lang="en" sz="2600" b="1" i="1" dirty="0" smtClean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Bank of America - </a:t>
            </a:r>
            <a:r>
              <a:rPr lang="en-US" b="1" i="1" dirty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  <a:hlinkClick r:id="rId5"/>
              </a:rPr>
              <a:t>http://</a:t>
            </a:r>
            <a:r>
              <a:rPr lang="en-US" b="1" i="1" dirty="0" smtClean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  <a:hlinkClick r:id="rId5"/>
              </a:rPr>
              <a:t>cryptome.org/2013/12/boa-bitcoin.pdf</a:t>
            </a:r>
            <a:r>
              <a:rPr lang="en-US" b="1" i="1" dirty="0" smtClean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endParaRPr lang="en" b="1" i="1" dirty="0" smtClean="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1371600" lvl="1" indent="-393700">
              <a:lnSpc>
                <a:spcPct val="150000"/>
              </a:lnSpc>
              <a:buClr>
                <a:srgbClr val="FF9900"/>
              </a:buClr>
              <a:buSzPct val="100000"/>
              <a:buFont typeface="Ubuntu"/>
              <a:buChar char="○"/>
            </a:pPr>
            <a:r>
              <a:rPr lang="en" sz="2600" b="1" i="1" dirty="0" smtClean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And a host of others - </a:t>
            </a:r>
            <a:r>
              <a:rPr lang="en-US" sz="1600" b="1" i="1" dirty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  <a:hlinkClick r:id="rId6"/>
              </a:rPr>
              <a:t>http://bitcoinmagazine.com/5526/regulatory-responses-to-bitcoin-2013-edition</a:t>
            </a:r>
            <a:r>
              <a:rPr lang="en-US" sz="1600" b="1" i="1" dirty="0" smtClean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  <a:hlinkClick r:id="rId6"/>
              </a:rPr>
              <a:t>/</a:t>
            </a:r>
            <a:r>
              <a:rPr lang="en-US" sz="1600" b="1" i="1" dirty="0" smtClean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endParaRPr lang="en" sz="1600" b="1" i="1" dirty="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7" name="Shape 44"/>
          <p:cNvPicPr preferRelativeResize="0"/>
          <p:nvPr/>
        </p:nvPicPr>
        <p:blipFill>
          <a:blip r:embed="rId7"/>
          <a:stretch>
            <a:fillRect/>
          </a:stretch>
        </p:blipFill>
        <p:spPr>
          <a:xfrm>
            <a:off x="137451" y="135087"/>
            <a:ext cx="1298448" cy="13094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07504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>
            <a:off x="457200" y="478119"/>
            <a:ext cx="8229600" cy="1066987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marL="457200" lvl="0" indent="457200" rtl="0">
              <a:buNone/>
            </a:pPr>
            <a:r>
              <a:rPr lang="en" sz="4800" i="1" dirty="0" smtClean="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Regulation </a:t>
            </a:r>
            <a:r>
              <a:rPr lang="en" sz="1600" i="1" dirty="0" smtClean="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(as of 4/8/2014)</a:t>
            </a:r>
            <a:endParaRPr lang="en" sz="1600" i="1" dirty="0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82" name="Shape 82"/>
          <p:cNvSpPr txBox="1"/>
          <p:nvPr/>
        </p:nvSpPr>
        <p:spPr>
          <a:xfrm>
            <a:off x="137450" y="1600791"/>
            <a:ext cx="8775300" cy="430304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480"/>
              </a:spcBef>
              <a:buNone/>
            </a:pPr>
            <a:r>
              <a:rPr lang="en" sz="2600" b="1" i="1" dirty="0" smtClean="0">
                <a:solidFill>
                  <a:srgbClr val="FF9900"/>
                </a:solidFill>
                <a:latin typeface="Ubuntu"/>
                <a:ea typeface="Ubuntu"/>
                <a:cs typeface="Ubuntu"/>
                <a:sym typeface="Ubuntu"/>
              </a:rPr>
              <a:t>Internationally there is also A LOT of varying guidance</a:t>
            </a:r>
            <a:endParaRPr lang="en" sz="2600" b="1" i="1" dirty="0">
              <a:solidFill>
                <a:srgbClr val="FF9900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1371600" lvl="1" indent="-393700">
              <a:lnSpc>
                <a:spcPct val="150000"/>
              </a:lnSpc>
              <a:buClr>
                <a:srgbClr val="FF9900"/>
              </a:buClr>
              <a:buSzPct val="100000"/>
              <a:buFont typeface="Ubuntu"/>
              <a:buChar char="○"/>
            </a:pPr>
            <a:r>
              <a:rPr lang="en" sz="2600" b="1" i="1" dirty="0" smtClean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China, Singapore, Korea, Thailand, India, Germany, France, Denmark, Norway, Switzerland, Poland, Slovenea</a:t>
            </a:r>
          </a:p>
          <a:p>
            <a:pPr marL="1371600" lvl="1" indent="-393700">
              <a:lnSpc>
                <a:spcPct val="150000"/>
              </a:lnSpc>
              <a:buClr>
                <a:srgbClr val="FF9900"/>
              </a:buClr>
              <a:buSzPct val="100000"/>
              <a:buFont typeface="Ubuntu"/>
              <a:buChar char="○"/>
            </a:pPr>
            <a:r>
              <a:rPr lang="en" sz="2600" b="1" i="1" dirty="0" smtClean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ECB Guidance - </a:t>
            </a:r>
            <a:r>
              <a:rPr lang="en-US" b="1" i="1" dirty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  <a:hlinkClick r:id="rId3"/>
              </a:rPr>
              <a:t>http://</a:t>
            </a:r>
            <a:r>
              <a:rPr lang="en-US" b="1" i="1" dirty="0" smtClean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  <a:hlinkClick r:id="rId3"/>
              </a:rPr>
              <a:t>www.ecb.europa.eu/pub/pdf/other/virtualcurrencyschemes201210en.pdf</a:t>
            </a:r>
            <a:r>
              <a:rPr lang="en-US" b="1" i="1" dirty="0" smtClean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endParaRPr lang="en" b="1" i="1" dirty="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5" name="Shape 44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137451" y="135087"/>
            <a:ext cx="1298448" cy="13094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09582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>
            <a:off x="457200" y="478119"/>
            <a:ext cx="8229600" cy="1066987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marL="457200" lvl="0" indent="457200" rtl="0">
              <a:buNone/>
            </a:pPr>
            <a:r>
              <a:rPr lang="en" sz="4800" i="1" dirty="0" smtClean="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Risk Factors</a:t>
            </a:r>
            <a:endParaRPr lang="en" sz="4800" i="1" dirty="0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82" name="Shape 82"/>
          <p:cNvSpPr txBox="1"/>
          <p:nvPr/>
        </p:nvSpPr>
        <p:spPr>
          <a:xfrm>
            <a:off x="137450" y="1592094"/>
            <a:ext cx="8775300" cy="430304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480"/>
              </a:spcBef>
              <a:buNone/>
            </a:pPr>
            <a:r>
              <a:rPr lang="en" sz="2600" b="1" i="1" dirty="0" smtClean="0">
                <a:solidFill>
                  <a:srgbClr val="FF9900"/>
                </a:solidFill>
                <a:latin typeface="Ubuntu"/>
                <a:ea typeface="Ubuntu"/>
                <a:cs typeface="Ubuntu"/>
                <a:sym typeface="Ubuntu"/>
              </a:rPr>
              <a:t>What are the largest risk factors</a:t>
            </a:r>
            <a:endParaRPr lang="en" sz="2600" b="1" i="1" dirty="0">
              <a:solidFill>
                <a:srgbClr val="FF9900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1371600" lvl="1" indent="-393700" rtl="0">
              <a:lnSpc>
                <a:spcPct val="200000"/>
              </a:lnSpc>
              <a:spcBef>
                <a:spcPts val="480"/>
              </a:spcBef>
              <a:buClr>
                <a:srgbClr val="FF9900"/>
              </a:buClr>
              <a:buSzPct val="100000"/>
              <a:buFont typeface="Ubuntu"/>
              <a:buChar char="○"/>
            </a:pPr>
            <a:r>
              <a:rPr lang="en" sz="2600" b="1" i="1" smtClean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Federal </a:t>
            </a:r>
            <a:r>
              <a:rPr lang="en" sz="2600" b="1" i="1" dirty="0" smtClean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Regulatory Guidance Change</a:t>
            </a:r>
            <a:endParaRPr lang="en" sz="2600" b="1" i="1" dirty="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1371600" lvl="1" indent="-393700" rtl="0">
              <a:lnSpc>
                <a:spcPct val="200000"/>
              </a:lnSpc>
              <a:spcBef>
                <a:spcPts val="480"/>
              </a:spcBef>
              <a:buClr>
                <a:srgbClr val="FF9900"/>
              </a:buClr>
              <a:buSzPct val="100000"/>
              <a:buFont typeface="Ubuntu"/>
              <a:buChar char="○"/>
            </a:pPr>
            <a:r>
              <a:rPr lang="en" sz="2600" b="1" i="1" dirty="0" smtClean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Governments adopt their own flavor</a:t>
            </a:r>
          </a:p>
          <a:p>
            <a:pPr marL="1371600" lvl="1" indent="-393700" rtl="0">
              <a:lnSpc>
                <a:spcPct val="200000"/>
              </a:lnSpc>
              <a:spcBef>
                <a:spcPts val="480"/>
              </a:spcBef>
              <a:buClr>
                <a:srgbClr val="FF9900"/>
              </a:buClr>
              <a:buSzPct val="100000"/>
              <a:buFont typeface="Ubuntu"/>
              <a:buChar char="○"/>
            </a:pPr>
            <a:r>
              <a:rPr lang="en" sz="2600" b="1" i="1" dirty="0" smtClean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Cost / Compliance burden unprofitable</a:t>
            </a:r>
          </a:p>
          <a:p>
            <a:pPr marL="1371600" lvl="1" indent="-393700">
              <a:lnSpc>
                <a:spcPct val="200000"/>
              </a:lnSpc>
              <a:spcBef>
                <a:spcPts val="480"/>
              </a:spcBef>
              <a:buClr>
                <a:srgbClr val="FF9900"/>
              </a:buClr>
              <a:buSzPct val="100000"/>
              <a:buFont typeface="Ubuntu"/>
              <a:buChar char="○"/>
            </a:pPr>
            <a:r>
              <a:rPr lang="en-US" b="1" i="1" dirty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  <a:hlinkClick r:id="rId3"/>
              </a:rPr>
              <a:t>https://</a:t>
            </a:r>
            <a:r>
              <a:rPr lang="en-US" b="1" i="1" dirty="0" smtClean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  <a:hlinkClick r:id="rId3"/>
              </a:rPr>
              <a:t>bitcoinfoundation.org/blog/wp-content/uploads/2014/04/Bitcoin-Risk-Management-Study-Spring-2014.pdf</a:t>
            </a:r>
            <a:r>
              <a:rPr lang="en-US" b="1" i="1" dirty="0" smtClean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endParaRPr lang="en" b="1" i="1" dirty="0" smtClean="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977900" lvl="1" rtl="0">
              <a:lnSpc>
                <a:spcPct val="200000"/>
              </a:lnSpc>
              <a:spcBef>
                <a:spcPts val="480"/>
              </a:spcBef>
              <a:buClr>
                <a:srgbClr val="FF9900"/>
              </a:buClr>
              <a:buSzPct val="100000"/>
            </a:pPr>
            <a:endParaRPr lang="en" sz="2600" b="1" i="1" dirty="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  <a:p>
            <a:endParaRPr lang="en" sz="2600" b="1" i="1" dirty="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  <a:p>
            <a:endParaRPr lang="en" sz="2600" b="1" i="1" dirty="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5" name="Shape 44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137451" y="135087"/>
            <a:ext cx="1298448" cy="13094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84541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>
            <a:off x="457200" y="478119"/>
            <a:ext cx="8229600" cy="1066987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marL="457200" lvl="0" indent="457200" rtl="0">
              <a:buNone/>
            </a:pPr>
            <a:r>
              <a:rPr lang="en" sz="4800" i="1" dirty="0" smtClean="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Summary</a:t>
            </a:r>
            <a:endParaRPr lang="en" sz="4800" i="1" dirty="0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82" name="Shape 82"/>
          <p:cNvSpPr txBox="1"/>
          <p:nvPr/>
        </p:nvSpPr>
        <p:spPr>
          <a:xfrm>
            <a:off x="137450" y="1592094"/>
            <a:ext cx="8775300" cy="430304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480"/>
              </a:spcBef>
              <a:buNone/>
            </a:pPr>
            <a:r>
              <a:rPr lang="en" sz="3600" b="1" i="1" dirty="0" smtClean="0">
                <a:solidFill>
                  <a:srgbClr val="FF9900"/>
                </a:solidFill>
                <a:latin typeface="Ubuntu"/>
                <a:ea typeface="Ubuntu"/>
                <a:cs typeface="Ubuntu"/>
                <a:sym typeface="Ubuntu"/>
              </a:rPr>
              <a:t>What I hope you saw today:</a:t>
            </a:r>
            <a:endParaRPr lang="en" sz="3600" b="1" i="1" dirty="0">
              <a:solidFill>
                <a:srgbClr val="FF9900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457200" lvl="1" indent="-393700" rtl="0">
              <a:lnSpc>
                <a:spcPct val="200000"/>
              </a:lnSpc>
              <a:buClr>
                <a:srgbClr val="FF9900"/>
              </a:buClr>
              <a:buSzPct val="100000"/>
              <a:buFont typeface="Ubuntu"/>
              <a:buChar char="○"/>
            </a:pPr>
            <a:r>
              <a:rPr lang="en" sz="2600" b="1" i="1" dirty="0" smtClean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 1- Bitcoin is new and revolutionary software</a:t>
            </a:r>
          </a:p>
          <a:p>
            <a:pPr marL="457200" lvl="1" indent="-393700" rtl="0">
              <a:lnSpc>
                <a:spcPct val="200000"/>
              </a:lnSpc>
              <a:buClr>
                <a:srgbClr val="FF9900"/>
              </a:buClr>
              <a:buSzPct val="100000"/>
              <a:buFont typeface="Ubuntu"/>
              <a:buChar char="○"/>
            </a:pPr>
            <a:r>
              <a:rPr lang="en" sz="2600" b="1" i="1" dirty="0" smtClean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2 - Real Revenue Opportunity Exist</a:t>
            </a:r>
          </a:p>
          <a:p>
            <a:pPr marL="457200" lvl="1" indent="-393700" rtl="0">
              <a:lnSpc>
                <a:spcPct val="200000"/>
              </a:lnSpc>
              <a:buClr>
                <a:srgbClr val="FF9900"/>
              </a:buClr>
              <a:buSzPct val="100000"/>
              <a:buFont typeface="Ubuntu"/>
              <a:buChar char="○"/>
            </a:pPr>
            <a:r>
              <a:rPr lang="en" sz="2600" b="1" i="1" dirty="0" smtClean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3 - The technology is worth becoming familiar with</a:t>
            </a:r>
          </a:p>
          <a:p>
            <a:pPr marL="457200" lvl="1" indent="-393700" rtl="0">
              <a:lnSpc>
                <a:spcPct val="200000"/>
              </a:lnSpc>
              <a:buClr>
                <a:srgbClr val="FF9900"/>
              </a:buClr>
              <a:buSzPct val="100000"/>
              <a:buFont typeface="Ubuntu"/>
              <a:buChar char="○"/>
            </a:pPr>
            <a:r>
              <a:rPr lang="en" sz="2600" b="1" i="1" dirty="0" smtClean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4 - Risks are present but manageable</a:t>
            </a:r>
            <a:endParaRPr lang="en" sz="2600" b="1" i="1" dirty="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  <a:p>
            <a:endParaRPr lang="en" sz="2600" b="1" i="1" dirty="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  <a:p>
            <a:endParaRPr lang="en" sz="2600" b="1" i="1" dirty="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5" name="Shape 44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37451" y="135087"/>
            <a:ext cx="1298448" cy="13094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32693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533400" y="478119"/>
            <a:ext cx="8458200" cy="1066987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marL="457200" lvl="0" indent="457200" rtl="0">
              <a:buNone/>
            </a:pPr>
            <a:r>
              <a:rPr lang="en" sz="4600" i="1" dirty="0" smtClean="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What else can Bitcoin do?</a:t>
            </a:r>
            <a:endParaRPr lang="en" sz="4600" i="1" dirty="0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94" name="Shape 94"/>
          <p:cNvSpPr txBox="1"/>
          <p:nvPr/>
        </p:nvSpPr>
        <p:spPr>
          <a:xfrm>
            <a:off x="137450" y="1600791"/>
            <a:ext cx="8775300" cy="430304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93700" rtl="0">
              <a:lnSpc>
                <a:spcPct val="115000"/>
              </a:lnSpc>
              <a:spcBef>
                <a:spcPts val="480"/>
              </a:spcBef>
              <a:buClr>
                <a:srgbClr val="FF9900"/>
              </a:buClr>
              <a:buSzPct val="100000"/>
              <a:buFont typeface="Ubuntu"/>
              <a:buChar char="➢"/>
            </a:pPr>
            <a:r>
              <a:rPr lang="en" sz="2600" b="1" i="1" dirty="0">
                <a:solidFill>
                  <a:srgbClr val="FF9900"/>
                </a:solidFill>
                <a:latin typeface="Ubuntu"/>
                <a:ea typeface="Ubuntu"/>
                <a:cs typeface="Ubuntu"/>
                <a:sym typeface="Ubuntu"/>
              </a:rPr>
              <a:t>Gives the unbanked access to financial services </a:t>
            </a:r>
          </a:p>
          <a:p>
            <a:pPr marL="457200" lvl="0" indent="-393700" rtl="0">
              <a:lnSpc>
                <a:spcPct val="115000"/>
              </a:lnSpc>
              <a:spcBef>
                <a:spcPts val="480"/>
              </a:spcBef>
              <a:buClr>
                <a:srgbClr val="FF9900"/>
              </a:buClr>
              <a:buSzPct val="100000"/>
              <a:buFont typeface="Ubuntu"/>
              <a:buChar char="➢"/>
            </a:pPr>
            <a:r>
              <a:rPr lang="en" sz="2600" b="1" i="1" dirty="0">
                <a:solidFill>
                  <a:srgbClr val="FF9900"/>
                </a:solidFill>
                <a:latin typeface="Ubuntu"/>
                <a:ea typeface="Ubuntu"/>
                <a:cs typeface="Ubuntu"/>
                <a:sym typeface="Ubuntu"/>
              </a:rPr>
              <a:t>Remittances</a:t>
            </a:r>
          </a:p>
          <a:p>
            <a:pPr marL="457200" lvl="0" indent="-393700" rtl="0">
              <a:lnSpc>
                <a:spcPct val="115000"/>
              </a:lnSpc>
              <a:spcBef>
                <a:spcPts val="480"/>
              </a:spcBef>
              <a:buClr>
                <a:srgbClr val="FF9900"/>
              </a:buClr>
              <a:buSzPct val="100000"/>
              <a:buFont typeface="Ubuntu"/>
              <a:buChar char="➢"/>
            </a:pPr>
            <a:r>
              <a:rPr lang="en" sz="2600" b="1" i="1" dirty="0">
                <a:solidFill>
                  <a:srgbClr val="FF9900"/>
                </a:solidFill>
                <a:latin typeface="Ubuntu"/>
                <a:ea typeface="Ubuntu"/>
                <a:cs typeface="Ubuntu"/>
                <a:sym typeface="Ubuntu"/>
              </a:rPr>
              <a:t>Microtransactions</a:t>
            </a:r>
          </a:p>
          <a:p>
            <a:pPr marL="457200" lvl="0" indent="-393700" rtl="0">
              <a:lnSpc>
                <a:spcPct val="115000"/>
              </a:lnSpc>
              <a:spcBef>
                <a:spcPts val="480"/>
              </a:spcBef>
              <a:buClr>
                <a:srgbClr val="FF9900"/>
              </a:buClr>
              <a:buSzPct val="100000"/>
              <a:buFont typeface="Ubuntu"/>
              <a:buChar char="➢"/>
            </a:pPr>
            <a:r>
              <a:rPr lang="en" sz="2600" b="1" i="1" dirty="0">
                <a:solidFill>
                  <a:srgbClr val="FF9900"/>
                </a:solidFill>
                <a:latin typeface="Ubuntu"/>
                <a:ea typeface="Ubuntu"/>
                <a:cs typeface="Ubuntu"/>
                <a:sym typeface="Ubuntu"/>
              </a:rPr>
              <a:t>In the (very) near future</a:t>
            </a:r>
          </a:p>
          <a:p>
            <a:pPr marL="1371600" lvl="1" indent="-355600" rtl="0">
              <a:lnSpc>
                <a:spcPct val="115000"/>
              </a:lnSpc>
              <a:spcBef>
                <a:spcPts val="480"/>
              </a:spcBef>
              <a:buClr>
                <a:srgbClr val="FFFFFF"/>
              </a:buClr>
              <a:buSzPct val="100000"/>
              <a:buFont typeface="Ubuntu"/>
              <a:buChar char="○"/>
            </a:pPr>
            <a:r>
              <a:rPr lang="en" sz="2000" b="1" i="1" dirty="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Distributed fair voting</a:t>
            </a:r>
          </a:p>
          <a:p>
            <a:pPr marL="1371600" lvl="1" indent="-355600" rtl="0">
              <a:lnSpc>
                <a:spcPct val="115000"/>
              </a:lnSpc>
              <a:spcBef>
                <a:spcPts val="480"/>
              </a:spcBef>
              <a:buClr>
                <a:srgbClr val="FFFFFF"/>
              </a:buClr>
              <a:buSzPct val="100000"/>
              <a:buFont typeface="Ubuntu"/>
              <a:buChar char="○"/>
            </a:pPr>
            <a:r>
              <a:rPr lang="en" sz="2000" b="1" i="1" dirty="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Asset registration and notarization</a:t>
            </a:r>
          </a:p>
          <a:p>
            <a:pPr marL="1371600" lvl="1" indent="-355600" rtl="0">
              <a:lnSpc>
                <a:spcPct val="115000"/>
              </a:lnSpc>
              <a:spcBef>
                <a:spcPts val="480"/>
              </a:spcBef>
              <a:buClr>
                <a:srgbClr val="FFFFFF"/>
              </a:buClr>
              <a:buSzPct val="100000"/>
              <a:buFont typeface="Ubuntu"/>
              <a:buChar char="○"/>
            </a:pPr>
            <a:r>
              <a:rPr lang="en" sz="2000" b="1" i="1" dirty="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Decentralized Autonomous Corporations</a:t>
            </a:r>
          </a:p>
          <a:p>
            <a:pPr marL="1371600" lvl="1" indent="-355600" rtl="0">
              <a:lnSpc>
                <a:spcPct val="115000"/>
              </a:lnSpc>
              <a:spcBef>
                <a:spcPts val="480"/>
              </a:spcBef>
              <a:buClr>
                <a:srgbClr val="FFFFFF"/>
              </a:buClr>
              <a:buSzPct val="100000"/>
              <a:buFont typeface="Ubuntu"/>
              <a:buChar char="○"/>
            </a:pPr>
            <a:r>
              <a:rPr lang="en" sz="2000" b="1" i="1" dirty="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Programmable contracts, i.e. Law itself</a:t>
            </a:r>
          </a:p>
          <a:p>
            <a:endParaRPr lang="en" sz="2000" b="1" i="1" dirty="0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5" name="Shape 44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37451" y="135087"/>
            <a:ext cx="1298448" cy="13094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457200" y="478119"/>
            <a:ext cx="8229600" cy="1066987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" i="1" dirty="0">
                <a:solidFill>
                  <a:srgbClr val="FF9900"/>
                </a:solidFill>
                <a:latin typeface="Ubuntu"/>
                <a:ea typeface="Ubuntu"/>
                <a:cs typeface="Ubuntu"/>
                <a:sym typeface="Ubuntu"/>
              </a:rPr>
              <a:t>     </a:t>
            </a:r>
            <a:r>
              <a:rPr lang="en" sz="4800" i="1" dirty="0">
                <a:solidFill>
                  <a:srgbClr val="FF9900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en" sz="4800" i="1" dirty="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The Invention of Bitcoin</a:t>
            </a:r>
          </a:p>
        </p:txBody>
      </p:sp>
      <p:sp>
        <p:nvSpPr>
          <p:cNvPr id="73" name="Shape 73"/>
          <p:cNvSpPr txBox="1"/>
          <p:nvPr/>
        </p:nvSpPr>
        <p:spPr>
          <a:xfrm>
            <a:off x="193102" y="1556429"/>
            <a:ext cx="8719799" cy="729571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480"/>
              </a:spcBef>
              <a:buNone/>
            </a:pPr>
            <a:r>
              <a:rPr lang="en" sz="2600" b="1" i="1" dirty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“Satoshi Nakamoto” </a:t>
            </a:r>
            <a:r>
              <a:rPr lang="en" sz="2200" b="1" i="1" u="sng" dirty="0">
                <a:solidFill>
                  <a:schemeClr val="hlink"/>
                </a:solidFill>
                <a:latin typeface="Ubuntu"/>
                <a:ea typeface="Ubuntu"/>
                <a:cs typeface="Ubuntu"/>
                <a:sym typeface="Ubuntu"/>
                <a:hlinkClick r:id="rId3"/>
              </a:rPr>
              <a:t>https://bitcoin.org/bitcoin.pdf</a:t>
            </a:r>
            <a:r>
              <a:rPr lang="en" sz="2600" b="1" i="1" dirty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 (2008</a:t>
            </a:r>
            <a:r>
              <a:rPr lang="en" sz="2600" b="1" i="1" dirty="0" smtClean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)</a:t>
            </a:r>
            <a:endParaRPr lang="en" sz="2600" b="1" i="1" dirty="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75" name="Shape 75"/>
          <p:cNvSpPr txBox="1"/>
          <p:nvPr/>
        </p:nvSpPr>
        <p:spPr>
          <a:xfrm>
            <a:off x="4038600" y="4724400"/>
            <a:ext cx="4999799" cy="153923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Clr>
                <a:schemeClr val="dk1"/>
              </a:buClr>
              <a:buSzPct val="25000"/>
              <a:buFont typeface="Arial"/>
              <a:buNone/>
            </a:pPr>
            <a:r>
              <a:rPr lang="en" sz="2400" b="1" i="1" dirty="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For decades, it was widely considered to be unsolvable among top computer scientists.</a:t>
            </a:r>
          </a:p>
          <a:p>
            <a:endParaRPr lang="en" sz="2400" b="1" i="1" dirty="0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  <a:p>
            <a:endParaRPr lang="en" sz="2400" b="1" i="1" dirty="0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7" name="Shape 44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137451" y="135087"/>
            <a:ext cx="1298448" cy="130946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Shape 75"/>
          <p:cNvSpPr txBox="1"/>
          <p:nvPr/>
        </p:nvSpPr>
        <p:spPr>
          <a:xfrm>
            <a:off x="685800" y="2286000"/>
            <a:ext cx="7315200" cy="1828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" sz="2400" b="1" i="1" dirty="0" smtClean="0">
                <a:solidFill>
                  <a:srgbClr val="FF9900"/>
                </a:solidFill>
                <a:latin typeface="Ubuntu"/>
                <a:ea typeface="Ubuntu"/>
                <a:cs typeface="Ubuntu"/>
                <a:sym typeface="Ubuntu"/>
              </a:rPr>
              <a:t>Bitcoin: A Peer-to-Peer Electronic Cash System</a:t>
            </a:r>
          </a:p>
          <a:p>
            <a:r>
              <a:rPr lang="en" sz="1200" b="1" i="1" dirty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en" sz="2000" b="1" i="1" dirty="0" smtClean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- </a:t>
            </a:r>
            <a:r>
              <a:rPr lang="en-US" sz="2000" dirty="0" smtClean="0">
                <a:solidFill>
                  <a:schemeClr val="bg1"/>
                </a:solidFill>
                <a:latin typeface="Ubuntu"/>
              </a:rPr>
              <a:t>Abstract: A </a:t>
            </a:r>
            <a:r>
              <a:rPr lang="en-US" sz="2000" dirty="0">
                <a:solidFill>
                  <a:schemeClr val="bg1"/>
                </a:solidFill>
                <a:latin typeface="Ubuntu"/>
              </a:rPr>
              <a:t>purely peer-to-peer version of electronic cash would allow </a:t>
            </a:r>
            <a:r>
              <a:rPr lang="en-US" sz="2000" dirty="0" smtClean="0">
                <a:solidFill>
                  <a:schemeClr val="bg1"/>
                </a:solidFill>
                <a:latin typeface="Ubuntu"/>
              </a:rPr>
              <a:t>online payments </a:t>
            </a:r>
            <a:r>
              <a:rPr lang="en-US" sz="2000" dirty="0">
                <a:solidFill>
                  <a:schemeClr val="bg1"/>
                </a:solidFill>
                <a:latin typeface="Ubuntu"/>
              </a:rPr>
              <a:t>to be sent directly from one party to another without going through </a:t>
            </a:r>
            <a:r>
              <a:rPr lang="en-US" sz="2000" dirty="0" smtClean="0">
                <a:solidFill>
                  <a:schemeClr val="bg1"/>
                </a:solidFill>
                <a:latin typeface="Ubuntu"/>
              </a:rPr>
              <a:t>a financial institution</a:t>
            </a:r>
            <a:endParaRPr lang="en" sz="2000" b="1" i="1" dirty="0">
              <a:solidFill>
                <a:schemeClr val="bg1"/>
              </a:solidFill>
              <a:latin typeface="Ubuntu"/>
              <a:ea typeface="Ubuntu"/>
              <a:cs typeface="Ubuntu"/>
              <a:sym typeface="Ubuntu"/>
            </a:endParaRPr>
          </a:p>
          <a:p>
            <a:endParaRPr lang="en" sz="2400" b="1" i="1" dirty="0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9" name="Shape 73"/>
          <p:cNvSpPr txBox="1"/>
          <p:nvPr/>
        </p:nvSpPr>
        <p:spPr>
          <a:xfrm>
            <a:off x="193102" y="4206235"/>
            <a:ext cx="8719799" cy="754134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93700" rtl="0">
              <a:lnSpc>
                <a:spcPct val="115000"/>
              </a:lnSpc>
              <a:spcBef>
                <a:spcPts val="480"/>
              </a:spcBef>
              <a:buClr>
                <a:srgbClr val="FF9900"/>
              </a:buClr>
              <a:buSzPct val="100000"/>
              <a:buFont typeface="Ubuntu"/>
              <a:buChar char="➢"/>
            </a:pPr>
            <a:r>
              <a:rPr lang="en" sz="2600" b="1" i="1" dirty="0" smtClean="0">
                <a:solidFill>
                  <a:srgbClr val="FF9900"/>
                </a:solidFill>
                <a:latin typeface="Ubuntu"/>
                <a:ea typeface="Ubuntu"/>
                <a:cs typeface="Ubuntu"/>
                <a:sym typeface="Ubuntu"/>
              </a:rPr>
              <a:t>Solves </a:t>
            </a:r>
            <a:r>
              <a:rPr lang="en" sz="2600" b="1" i="1" dirty="0">
                <a:solidFill>
                  <a:srgbClr val="FF9900"/>
                </a:solidFill>
                <a:latin typeface="Ubuntu"/>
                <a:ea typeface="Ubuntu"/>
                <a:cs typeface="Ubuntu"/>
                <a:sym typeface="Ubuntu"/>
              </a:rPr>
              <a:t>the Byzantine General’s Problem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/>
        </p:nvSpPr>
        <p:spPr>
          <a:xfrm>
            <a:off x="389176" y="4229307"/>
            <a:ext cx="8368500" cy="157509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sz="2400" b="1" i="1" dirty="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“Bitcoin is far more important than currency. Currency is just the first app”  	-Andreas Antonopoulos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663576" y="256328"/>
            <a:ext cx="8023224" cy="1066987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 i="1" dirty="0">
                <a:solidFill>
                  <a:srgbClr val="FF9900"/>
                </a:solidFill>
                <a:latin typeface="Ubuntu"/>
                <a:ea typeface="Ubuntu"/>
                <a:cs typeface="Ubuntu"/>
                <a:sym typeface="Ubuntu"/>
              </a:rPr>
              <a:t>      </a:t>
            </a:r>
            <a:r>
              <a:rPr lang="en" i="1" dirty="0" smtClean="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Bitcoin allows...</a:t>
            </a:r>
            <a:endParaRPr lang="en" i="1" dirty="0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6" name="Shape 43"/>
          <p:cNvSpPr txBox="1">
            <a:spLocks/>
          </p:cNvSpPr>
          <p:nvPr/>
        </p:nvSpPr>
        <p:spPr>
          <a:xfrm>
            <a:off x="381001" y="1303867"/>
            <a:ext cx="8625600" cy="199136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indent="-1524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30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742950" marR="0" indent="-1333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1143000" marR="0" indent="-762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L="1600200" marR="0" indent="-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L="2057400" marR="0" indent="-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L="2514600" marR="0" indent="-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L="2971800" marR="0" indent="-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L="3429000" marR="0" indent="-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L="3886200" marR="0" indent="-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endParaRPr lang="en" sz="1400" b="1" i="1" dirty="0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7" name="Shape 43"/>
          <p:cNvSpPr txBox="1">
            <a:spLocks/>
          </p:cNvSpPr>
          <p:nvPr/>
        </p:nvSpPr>
        <p:spPr>
          <a:xfrm>
            <a:off x="304799" y="1752600"/>
            <a:ext cx="8458201" cy="2590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indent="-1524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30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742950" marR="0" indent="-1333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1143000" marR="0" indent="-762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L="1600200" marR="0" indent="-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L="2057400" marR="0" indent="-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L="2514600" marR="0" indent="-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L="2971800" marR="0" indent="-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L="3429000" marR="0" indent="-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L="3886200" marR="0" indent="-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 marL="0" indent="0"/>
            <a:r>
              <a:rPr lang="en" sz="3600" b="1" i="1" dirty="0" smtClean="0">
                <a:solidFill>
                  <a:srgbClr val="FF9900"/>
                </a:solidFill>
                <a:latin typeface="Ubuntu"/>
                <a:ea typeface="Ubuntu"/>
                <a:cs typeface="Ubuntu"/>
                <a:sym typeface="Ubuntu"/>
              </a:rPr>
              <a:t>→ T</a:t>
            </a:r>
            <a:r>
              <a:rPr lang="en-US" sz="3600" b="1" i="1" dirty="0" smtClean="0">
                <a:solidFill>
                  <a:srgbClr val="FF9900"/>
                </a:solidFill>
                <a:latin typeface="Ubuntu"/>
                <a:ea typeface="Ubuntu"/>
                <a:cs typeface="Ubuntu"/>
                <a:sym typeface="Ubuntu"/>
              </a:rPr>
              <a:t>he publicly </a:t>
            </a:r>
            <a:r>
              <a:rPr lang="en-US" sz="3600" b="1" i="1" dirty="0">
                <a:solidFill>
                  <a:srgbClr val="FF9900"/>
                </a:solidFill>
                <a:latin typeface="Ubuntu"/>
                <a:ea typeface="Ubuntu"/>
                <a:cs typeface="Ubuntu"/>
                <a:sym typeface="Ubuntu"/>
              </a:rPr>
              <a:t>verifiable transfer of the ownership of </a:t>
            </a:r>
            <a:r>
              <a:rPr lang="en-US" sz="3600" b="1" i="1" dirty="0" smtClean="0">
                <a:solidFill>
                  <a:srgbClr val="FF9900"/>
                </a:solidFill>
                <a:latin typeface="Ubuntu"/>
                <a:ea typeface="Ubuntu"/>
                <a:cs typeface="Ubuntu"/>
                <a:sym typeface="Ubuntu"/>
              </a:rPr>
              <a:t>an </a:t>
            </a:r>
            <a:r>
              <a:rPr lang="en-US" sz="3600" b="1" i="1" dirty="0">
                <a:solidFill>
                  <a:srgbClr val="FF9900"/>
                </a:solidFill>
                <a:latin typeface="Ubuntu"/>
                <a:ea typeface="Ubuntu"/>
                <a:cs typeface="Ubuntu"/>
                <a:sym typeface="Ubuntu"/>
              </a:rPr>
              <a:t>asset (or fractional portion) without requiring a trusted 3rd </a:t>
            </a:r>
            <a:r>
              <a:rPr lang="en-US" sz="3600" b="1" i="1" dirty="0" smtClean="0">
                <a:solidFill>
                  <a:srgbClr val="FF9900"/>
                </a:solidFill>
                <a:latin typeface="Ubuntu"/>
                <a:ea typeface="Ubuntu"/>
                <a:cs typeface="Ubuntu"/>
                <a:sym typeface="Ubuntu"/>
              </a:rPr>
              <a:t>party</a:t>
            </a:r>
          </a:p>
          <a:p>
            <a:pPr marL="0" indent="0"/>
            <a:endParaRPr lang="en-US" sz="2200" b="1" i="1" dirty="0">
              <a:solidFill>
                <a:srgbClr val="FF9900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20" name="Shape 44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37451" y="135087"/>
            <a:ext cx="1298448" cy="1309465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Oval 20"/>
          <p:cNvSpPr/>
          <p:nvPr/>
        </p:nvSpPr>
        <p:spPr>
          <a:xfrm>
            <a:off x="5952067" y="4572000"/>
            <a:ext cx="167640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Person #2</a:t>
            </a:r>
          </a:p>
        </p:txBody>
      </p:sp>
      <p:sp>
        <p:nvSpPr>
          <p:cNvPr id="22" name="Oval 21"/>
          <p:cNvSpPr/>
          <p:nvPr/>
        </p:nvSpPr>
        <p:spPr>
          <a:xfrm>
            <a:off x="999067" y="4580467"/>
            <a:ext cx="167640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Person #1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22" idx="6"/>
            <a:endCxn id="21" idx="2"/>
          </p:cNvCxnSpPr>
          <p:nvPr/>
        </p:nvCxnSpPr>
        <p:spPr>
          <a:xfrm flipV="1">
            <a:off x="2675467" y="5067300"/>
            <a:ext cx="3276600" cy="84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2971800" y="4836467"/>
            <a:ext cx="2590800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+1 - .00000001</a:t>
            </a:r>
            <a:endParaRPr lang="en-US" sz="2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24369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663576" y="256328"/>
            <a:ext cx="8023224" cy="1066987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 i="1" dirty="0">
                <a:solidFill>
                  <a:srgbClr val="FF9900"/>
                </a:solidFill>
                <a:latin typeface="Ubuntu"/>
                <a:ea typeface="Ubuntu"/>
                <a:cs typeface="Ubuntu"/>
                <a:sym typeface="Ubuntu"/>
              </a:rPr>
              <a:t>      </a:t>
            </a:r>
            <a:r>
              <a:rPr lang="en" i="1" dirty="0" smtClean="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Historical Transfer Model</a:t>
            </a:r>
            <a:endParaRPr lang="en" i="1" dirty="0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6" name="Shape 43"/>
          <p:cNvSpPr txBox="1">
            <a:spLocks/>
          </p:cNvSpPr>
          <p:nvPr/>
        </p:nvSpPr>
        <p:spPr>
          <a:xfrm>
            <a:off x="381001" y="1303867"/>
            <a:ext cx="8625600" cy="199136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indent="-1524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30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742950" marR="0" indent="-1333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1143000" marR="0" indent="-762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L="1600200" marR="0" indent="-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L="2057400" marR="0" indent="-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L="2514600" marR="0" indent="-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L="2971800" marR="0" indent="-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L="3429000" marR="0" indent="-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L="3886200" marR="0" indent="-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endParaRPr lang="en" sz="1400" b="1" i="1" dirty="0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9" name="Shape 44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37451" y="135087"/>
            <a:ext cx="1298448" cy="130946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Oval 9"/>
          <p:cNvSpPr/>
          <p:nvPr/>
        </p:nvSpPr>
        <p:spPr>
          <a:xfrm>
            <a:off x="5918200" y="3877733"/>
            <a:ext cx="167640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Person #2</a:t>
            </a:r>
          </a:p>
        </p:txBody>
      </p:sp>
      <p:sp>
        <p:nvSpPr>
          <p:cNvPr id="11" name="Oval 10"/>
          <p:cNvSpPr/>
          <p:nvPr/>
        </p:nvSpPr>
        <p:spPr>
          <a:xfrm>
            <a:off x="965200" y="3886200"/>
            <a:ext cx="167640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Person #1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11" idx="6"/>
            <a:endCxn id="10" idx="2"/>
          </p:cNvCxnSpPr>
          <p:nvPr/>
        </p:nvCxnSpPr>
        <p:spPr>
          <a:xfrm flipV="1">
            <a:off x="2641600" y="4373033"/>
            <a:ext cx="3276600" cy="84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hape 43"/>
          <p:cNvSpPr txBox="1">
            <a:spLocks/>
          </p:cNvSpPr>
          <p:nvPr/>
        </p:nvSpPr>
        <p:spPr>
          <a:xfrm>
            <a:off x="381001" y="1524000"/>
            <a:ext cx="8305799" cy="186605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indent="-1524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30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742950" marR="0" indent="-1333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1143000" marR="0" indent="-762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L="1600200" marR="0" indent="-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L="2057400" marR="0" indent="-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L="2514600" marR="0" indent="-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L="2971800" marR="0" indent="-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L="3429000" marR="0" indent="-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L="3886200" marR="0" indent="-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 marL="0" indent="0"/>
            <a:r>
              <a:rPr lang="en" sz="3600" b="1" i="1" dirty="0" smtClean="0">
                <a:solidFill>
                  <a:srgbClr val="FF9900"/>
                </a:solidFill>
                <a:latin typeface="Ubuntu"/>
                <a:ea typeface="Ubuntu"/>
                <a:cs typeface="Ubuntu"/>
                <a:sym typeface="Ubuntu"/>
              </a:rPr>
              <a:t>→ Possession was Law</a:t>
            </a:r>
          </a:p>
          <a:p>
            <a:pPr marL="0" indent="0"/>
            <a:r>
              <a:rPr lang="en" sz="3600" b="1" i="1" dirty="0" smtClean="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→ </a:t>
            </a:r>
            <a:r>
              <a:rPr lang="en-US" sz="3600" b="1" i="1" dirty="0" smtClean="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Currency: Commodities, Metals</a:t>
            </a:r>
          </a:p>
          <a:p>
            <a:pPr marL="0" indent="0"/>
            <a:r>
              <a:rPr lang="en" sz="3600" b="1" i="1" dirty="0" smtClean="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→ </a:t>
            </a:r>
            <a:r>
              <a:rPr lang="en-US" sz="3600" b="1" i="1" dirty="0" smtClean="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Limitations: Portability, Fungibility</a:t>
            </a:r>
            <a:endParaRPr lang="en-US" sz="3600" b="1" i="1" dirty="0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1816" y="3831767"/>
            <a:ext cx="1952625" cy="1001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Oval 16"/>
          <p:cNvSpPr/>
          <p:nvPr/>
        </p:nvSpPr>
        <p:spPr>
          <a:xfrm>
            <a:off x="3657600" y="5366266"/>
            <a:ext cx="1598612" cy="8059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Financial</a:t>
            </a:r>
          </a:p>
          <a:p>
            <a:pPr algn="ctr"/>
            <a:r>
              <a:rPr lang="en-US" dirty="0" smtClean="0"/>
              <a:t>Institution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122612" y="4996934"/>
            <a:ext cx="2590800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8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Store of Wealth</a:t>
            </a:r>
            <a:endParaRPr lang="en-US" sz="18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16991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663576" y="256328"/>
            <a:ext cx="8023224" cy="1066987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 i="1" dirty="0">
                <a:solidFill>
                  <a:srgbClr val="FF9900"/>
                </a:solidFill>
                <a:latin typeface="Ubuntu"/>
                <a:ea typeface="Ubuntu"/>
                <a:cs typeface="Ubuntu"/>
                <a:sym typeface="Ubuntu"/>
              </a:rPr>
              <a:t>      </a:t>
            </a:r>
            <a:r>
              <a:rPr lang="en" i="1" dirty="0" smtClean="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Modern Transfer Model</a:t>
            </a:r>
            <a:endParaRPr lang="en" i="1" dirty="0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6" name="Shape 43"/>
          <p:cNvSpPr txBox="1">
            <a:spLocks/>
          </p:cNvSpPr>
          <p:nvPr/>
        </p:nvSpPr>
        <p:spPr>
          <a:xfrm>
            <a:off x="381001" y="1303867"/>
            <a:ext cx="8625600" cy="199136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indent="-1524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30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742950" marR="0" indent="-1333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1143000" marR="0" indent="-762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L="1600200" marR="0" indent="-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L="2057400" marR="0" indent="-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L="2514600" marR="0" indent="-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L="2971800" marR="0" indent="-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L="3429000" marR="0" indent="-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L="3886200" marR="0" indent="-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endParaRPr lang="en" sz="1400" b="1" i="1" dirty="0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9" name="Shape 44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37451" y="135087"/>
            <a:ext cx="1298448" cy="1309465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Shape 43"/>
          <p:cNvSpPr txBox="1">
            <a:spLocks/>
          </p:cNvSpPr>
          <p:nvPr/>
        </p:nvSpPr>
        <p:spPr>
          <a:xfrm>
            <a:off x="137451" y="1444552"/>
            <a:ext cx="8549349" cy="1945501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indent="-1524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30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742950" marR="0" indent="-1333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1143000" marR="0" indent="-762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L="1600200" marR="0" indent="-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L="2057400" marR="0" indent="-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L="2514600" marR="0" indent="-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L="2971800" marR="0" indent="-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L="3429000" marR="0" indent="-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L="3886200" marR="0" indent="-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 marL="0" indent="0"/>
            <a:r>
              <a:rPr lang="en" sz="3600" b="1" i="1" dirty="0" smtClean="0">
                <a:solidFill>
                  <a:srgbClr val="FF9900"/>
                </a:solidFill>
                <a:latin typeface="Ubuntu"/>
                <a:ea typeface="Ubuntu"/>
                <a:cs typeface="Ubuntu"/>
                <a:sym typeface="Ubuntu"/>
              </a:rPr>
              <a:t>→ Trusted 3</a:t>
            </a:r>
            <a:r>
              <a:rPr lang="en" sz="3600" b="1" i="1" baseline="30000" dirty="0" smtClean="0">
                <a:solidFill>
                  <a:srgbClr val="FF9900"/>
                </a:solidFill>
                <a:latin typeface="Ubuntu"/>
                <a:ea typeface="Ubuntu"/>
                <a:cs typeface="Ubuntu"/>
                <a:sym typeface="Ubuntu"/>
              </a:rPr>
              <a:t>rd</a:t>
            </a:r>
            <a:r>
              <a:rPr lang="en" sz="3600" b="1" i="1" dirty="0" smtClean="0">
                <a:solidFill>
                  <a:srgbClr val="FF9900"/>
                </a:solidFill>
                <a:latin typeface="Ubuntu"/>
                <a:ea typeface="Ubuntu"/>
                <a:cs typeface="Ubuntu"/>
                <a:sym typeface="Ubuntu"/>
              </a:rPr>
              <a:t> Party</a:t>
            </a:r>
          </a:p>
          <a:p>
            <a:pPr marL="0" indent="0"/>
            <a:r>
              <a:rPr lang="en" sz="3600" b="1" i="1" dirty="0" smtClean="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→ </a:t>
            </a:r>
            <a:r>
              <a:rPr lang="en-US" sz="3600" b="1" i="1" dirty="0" smtClean="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Currency: Paper (Fiat)</a:t>
            </a:r>
          </a:p>
          <a:p>
            <a:pPr marL="0" indent="0"/>
            <a:r>
              <a:rPr lang="en" sz="3600" b="1" i="1" dirty="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→ </a:t>
            </a:r>
            <a:r>
              <a:rPr lang="en-US" sz="2800" b="1" i="1" dirty="0" smtClean="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Limitations: Durability, Fungibility, Portability</a:t>
            </a:r>
            <a:endParaRPr lang="en-US" sz="2800" b="1" i="1" dirty="0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5655703" y="3552936"/>
            <a:ext cx="167640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Person #2</a:t>
            </a:r>
          </a:p>
        </p:txBody>
      </p:sp>
      <p:sp>
        <p:nvSpPr>
          <p:cNvPr id="15" name="Oval 14"/>
          <p:cNvSpPr/>
          <p:nvPr/>
        </p:nvSpPr>
        <p:spPr>
          <a:xfrm>
            <a:off x="702703" y="3561403"/>
            <a:ext cx="167640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Person #1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3243942" y="5164009"/>
            <a:ext cx="1512611" cy="7795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Financial</a:t>
            </a:r>
          </a:p>
          <a:p>
            <a:pPr algn="ctr"/>
            <a:r>
              <a:rPr lang="en-US" dirty="0" smtClean="0"/>
              <a:t>Institution</a:t>
            </a:r>
          </a:p>
        </p:txBody>
      </p:sp>
      <p:cxnSp>
        <p:nvCxnSpPr>
          <p:cNvPr id="17" name="Straight Arrow Connector 16"/>
          <p:cNvCxnSpPr>
            <a:stCxn id="15" idx="5"/>
            <a:endCxn id="16" idx="1"/>
          </p:cNvCxnSpPr>
          <p:nvPr/>
        </p:nvCxnSpPr>
        <p:spPr>
          <a:xfrm>
            <a:off x="2133600" y="4406933"/>
            <a:ext cx="1331859" cy="8712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6" idx="7"/>
            <a:endCxn id="13" idx="3"/>
          </p:cNvCxnSpPr>
          <p:nvPr/>
        </p:nvCxnSpPr>
        <p:spPr>
          <a:xfrm flipV="1">
            <a:off x="4535036" y="4398466"/>
            <a:ext cx="1366170" cy="8797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0689" y="3691868"/>
            <a:ext cx="1697597" cy="7296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0" name="Straight Arrow Connector 19"/>
          <p:cNvCxnSpPr>
            <a:endCxn id="19" idx="1"/>
          </p:cNvCxnSpPr>
          <p:nvPr/>
        </p:nvCxnSpPr>
        <p:spPr>
          <a:xfrm>
            <a:off x="2379103" y="4056703"/>
            <a:ext cx="78158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9" idx="3"/>
          </p:cNvCxnSpPr>
          <p:nvPr/>
        </p:nvCxnSpPr>
        <p:spPr>
          <a:xfrm flipV="1">
            <a:off x="4858286" y="4048236"/>
            <a:ext cx="797417" cy="84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1504129" y="5943600"/>
            <a:ext cx="2590800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8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Store of Wealth</a:t>
            </a:r>
            <a:endParaRPr lang="en-US" sz="18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962400" y="4794677"/>
            <a:ext cx="2895600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8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Method of payment</a:t>
            </a:r>
            <a:endParaRPr lang="en-US" sz="18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78010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663576" y="256328"/>
            <a:ext cx="8023224" cy="1066987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 i="1" dirty="0">
                <a:solidFill>
                  <a:srgbClr val="FF9900"/>
                </a:solidFill>
                <a:latin typeface="Ubuntu"/>
                <a:ea typeface="Ubuntu"/>
                <a:cs typeface="Ubuntu"/>
                <a:sym typeface="Ubuntu"/>
              </a:rPr>
              <a:t>      </a:t>
            </a:r>
            <a:r>
              <a:rPr lang="en" i="1" dirty="0" smtClean="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Digital Transfer Model</a:t>
            </a:r>
            <a:endParaRPr lang="en" i="1" dirty="0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6" name="Shape 43"/>
          <p:cNvSpPr txBox="1">
            <a:spLocks/>
          </p:cNvSpPr>
          <p:nvPr/>
        </p:nvSpPr>
        <p:spPr>
          <a:xfrm>
            <a:off x="381001" y="1303867"/>
            <a:ext cx="8625600" cy="199136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indent="-1524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30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742950" marR="0" indent="-1333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1143000" marR="0" indent="-762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L="1600200" marR="0" indent="-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L="2057400" marR="0" indent="-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L="2514600" marR="0" indent="-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L="2971800" marR="0" indent="-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L="3429000" marR="0" indent="-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L="3886200" marR="0" indent="-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endParaRPr lang="en" sz="1400" b="1" i="1" dirty="0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9" name="Shape 44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37451" y="135087"/>
            <a:ext cx="1298448" cy="1309465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Shape 43"/>
          <p:cNvSpPr txBox="1">
            <a:spLocks/>
          </p:cNvSpPr>
          <p:nvPr/>
        </p:nvSpPr>
        <p:spPr>
          <a:xfrm>
            <a:off x="137451" y="1444552"/>
            <a:ext cx="8549349" cy="1945501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indent="-1524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30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742950" marR="0" indent="-1333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1143000" marR="0" indent="-762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L="1600200" marR="0" indent="-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L="2057400" marR="0" indent="-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L="2514600" marR="0" indent="-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L="2971800" marR="0" indent="-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L="3429000" marR="0" indent="-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L="3886200" marR="0" indent="-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 marL="0" indent="0"/>
            <a:r>
              <a:rPr lang="en" sz="3200" b="1" i="1" dirty="0" smtClean="0">
                <a:solidFill>
                  <a:srgbClr val="FF9900"/>
                </a:solidFill>
                <a:latin typeface="Ubuntu"/>
                <a:ea typeface="Ubuntu"/>
                <a:cs typeface="Ubuntu"/>
                <a:sym typeface="Ubuntu"/>
              </a:rPr>
              <a:t>→ 2 party transfers</a:t>
            </a:r>
          </a:p>
          <a:p>
            <a:pPr marL="0" indent="0"/>
            <a:r>
              <a:rPr lang="en" sz="3200" b="1" i="1" dirty="0" smtClean="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→ </a:t>
            </a:r>
            <a:r>
              <a:rPr lang="en-US" sz="3200" b="1" i="1" dirty="0" smtClean="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Currency: CryptoCurrency</a:t>
            </a:r>
          </a:p>
          <a:p>
            <a:pPr marL="0" indent="0"/>
            <a:r>
              <a:rPr lang="en" sz="3200" b="1" i="1" dirty="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→ </a:t>
            </a:r>
            <a:r>
              <a:rPr lang="en-US" sz="3200" b="1" i="1" dirty="0" smtClean="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Limitations: Intrinsic value</a:t>
            </a:r>
            <a:endParaRPr lang="en-US" sz="3200" b="1" i="1" dirty="0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5655703" y="3552936"/>
            <a:ext cx="167640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Person #2</a:t>
            </a:r>
          </a:p>
        </p:txBody>
      </p:sp>
      <p:sp>
        <p:nvSpPr>
          <p:cNvPr id="15" name="Oval 14"/>
          <p:cNvSpPr/>
          <p:nvPr/>
        </p:nvSpPr>
        <p:spPr>
          <a:xfrm>
            <a:off x="702703" y="3561403"/>
            <a:ext cx="167640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Person #1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3112811" y="5174165"/>
            <a:ext cx="1676400" cy="8825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Financial</a:t>
            </a:r>
          </a:p>
          <a:p>
            <a:pPr algn="ctr"/>
            <a:r>
              <a:rPr lang="en-US" dirty="0" smtClean="0"/>
              <a:t>Institution</a:t>
            </a:r>
          </a:p>
        </p:txBody>
      </p:sp>
      <p:cxnSp>
        <p:nvCxnSpPr>
          <p:cNvPr id="3" name="Straight Arrow Connector 2"/>
          <p:cNvCxnSpPr>
            <a:stCxn id="15" idx="6"/>
            <a:endCxn id="5122" idx="1"/>
          </p:cNvCxnSpPr>
          <p:nvPr/>
        </p:nvCxnSpPr>
        <p:spPr>
          <a:xfrm flipV="1">
            <a:off x="2379103" y="4048236"/>
            <a:ext cx="1336951" cy="84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5122" idx="3"/>
            <a:endCxn id="13" idx="2"/>
          </p:cNvCxnSpPr>
          <p:nvPr/>
        </p:nvCxnSpPr>
        <p:spPr>
          <a:xfrm>
            <a:off x="4185968" y="4048236"/>
            <a:ext cx="146973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6054" y="3810981"/>
            <a:ext cx="469914" cy="4745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2503211" y="6015139"/>
            <a:ext cx="2895600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8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????</a:t>
            </a:r>
            <a:endParaRPr lang="en-US" sz="18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590800" y="4285491"/>
            <a:ext cx="2590800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8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Store of Wealth</a:t>
            </a:r>
            <a:endParaRPr lang="en-US" sz="18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438400" y="3368270"/>
            <a:ext cx="2895600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8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Method of payment</a:t>
            </a:r>
            <a:endParaRPr lang="en-US" sz="18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42549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786675" y="256328"/>
            <a:ext cx="7900125" cy="1066987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 i="1" dirty="0">
                <a:solidFill>
                  <a:srgbClr val="FF9900"/>
                </a:solidFill>
                <a:latin typeface="Ubuntu"/>
                <a:ea typeface="Ubuntu"/>
                <a:cs typeface="Ubuntu"/>
                <a:sym typeface="Ubuntu"/>
              </a:rPr>
              <a:t>      </a:t>
            </a:r>
            <a:r>
              <a:rPr lang="en" i="1" dirty="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Bitcoin </a:t>
            </a:r>
            <a:r>
              <a:rPr lang="en" i="1" dirty="0" smtClean="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is...</a:t>
            </a:r>
            <a:endParaRPr lang="en" i="1" dirty="0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44" name="Shape 44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37451" y="135087"/>
            <a:ext cx="1298448" cy="1309465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Shape 45"/>
          <p:cNvSpPr txBox="1"/>
          <p:nvPr/>
        </p:nvSpPr>
        <p:spPr>
          <a:xfrm>
            <a:off x="269081" y="3484882"/>
            <a:ext cx="8625600" cy="244112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" sz="3200" b="1" i="1" u="sng" dirty="0">
                <a:solidFill>
                  <a:srgbClr val="FF9900"/>
                </a:solidFill>
                <a:latin typeface="Ubuntu"/>
                <a:ea typeface="Ubuntu"/>
                <a:cs typeface="Ubuntu"/>
                <a:sym typeface="Ubuntu"/>
              </a:rPr>
              <a:t>B</a:t>
            </a:r>
            <a:r>
              <a:rPr lang="en" sz="3200" b="1" i="1" dirty="0">
                <a:solidFill>
                  <a:srgbClr val="FF9900"/>
                </a:solidFill>
                <a:latin typeface="Ubuntu"/>
                <a:ea typeface="Ubuntu"/>
                <a:cs typeface="Ubuntu"/>
                <a:sym typeface="Ubuntu"/>
              </a:rPr>
              <a:t>itcoin </a:t>
            </a:r>
          </a:p>
          <a:p>
            <a:pPr lvl="0"/>
            <a:r>
              <a:rPr lang="en" sz="2200" b="1" i="1" dirty="0" smtClean="0">
                <a:solidFill>
                  <a:srgbClr val="FF9900"/>
                </a:solidFill>
                <a:latin typeface="Ubuntu"/>
                <a:ea typeface="Ubuntu"/>
                <a:cs typeface="Ubuntu"/>
                <a:sym typeface="Ubuntu"/>
              </a:rPr>
              <a:t>      → </a:t>
            </a:r>
            <a:r>
              <a:rPr lang="en" sz="2200" b="1" i="1" dirty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A Distributed Global Payment Network</a:t>
            </a:r>
          </a:p>
          <a:p>
            <a:pPr lvl="0" rtl="0">
              <a:spcBef>
                <a:spcPts val="60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 sz="3000" b="1" i="1" u="sng" dirty="0" smtClean="0">
                <a:solidFill>
                  <a:srgbClr val="FF9900"/>
                </a:solidFill>
                <a:latin typeface="Ubuntu"/>
                <a:ea typeface="Ubuntu"/>
                <a:cs typeface="Ubuntu"/>
                <a:sym typeface="Ubuntu"/>
              </a:rPr>
              <a:t>b</a:t>
            </a:r>
            <a:r>
              <a:rPr lang="en" sz="3000" b="1" i="1" dirty="0" smtClean="0">
                <a:solidFill>
                  <a:srgbClr val="FF9900"/>
                </a:solidFill>
                <a:latin typeface="Ubuntu"/>
                <a:ea typeface="Ubuntu"/>
                <a:cs typeface="Ubuntu"/>
                <a:sym typeface="Ubuntu"/>
              </a:rPr>
              <a:t>itcoin</a:t>
            </a:r>
            <a:endParaRPr lang="en" sz="3000" b="1" i="1" dirty="0">
              <a:solidFill>
                <a:srgbClr val="FF9900"/>
              </a:solidFill>
              <a:latin typeface="Ubuntu"/>
              <a:ea typeface="Ubuntu"/>
              <a:cs typeface="Ubuntu"/>
              <a:sym typeface="Ubuntu"/>
            </a:endParaRPr>
          </a:p>
          <a:p>
            <a:pPr lvl="0" indent="457200" rtl="0">
              <a:spcBef>
                <a:spcPts val="600"/>
              </a:spcBef>
              <a:buClr>
                <a:schemeClr val="dk1"/>
              </a:buClr>
              <a:buSzPct val="50000"/>
              <a:buFont typeface="Arial"/>
              <a:buNone/>
            </a:pPr>
            <a:r>
              <a:rPr lang="en" sz="2200" b="1" i="1" dirty="0">
                <a:solidFill>
                  <a:srgbClr val="FF9900"/>
                </a:solidFill>
                <a:latin typeface="Ubuntu"/>
                <a:ea typeface="Ubuntu"/>
                <a:cs typeface="Ubuntu"/>
                <a:sym typeface="Ubuntu"/>
              </a:rPr>
              <a:t>→ </a:t>
            </a:r>
            <a:r>
              <a:rPr lang="en" sz="2200" b="1" i="1" dirty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A Digital Currency </a:t>
            </a:r>
            <a:r>
              <a:rPr lang="en" sz="2200" b="1" i="1" dirty="0" smtClean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Unit</a:t>
            </a:r>
            <a:endParaRPr lang="en" sz="1500" b="1" i="1" dirty="0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6" name="Shape 43"/>
          <p:cNvSpPr txBox="1">
            <a:spLocks/>
          </p:cNvSpPr>
          <p:nvPr/>
        </p:nvSpPr>
        <p:spPr>
          <a:xfrm>
            <a:off x="381001" y="1303867"/>
            <a:ext cx="8625600" cy="199136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indent="-1524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30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742950" marR="0" indent="-1333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1143000" marR="0" indent="-762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L="1600200" marR="0" indent="-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L="2057400" marR="0" indent="-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L="2514600" marR="0" indent="-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L="2971800" marR="0" indent="-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L="3429000" marR="0" indent="-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L="3886200" marR="0" indent="-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endParaRPr lang="en" sz="1400" b="1" i="1" dirty="0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7" name="Shape 43"/>
          <p:cNvSpPr txBox="1">
            <a:spLocks/>
          </p:cNvSpPr>
          <p:nvPr/>
        </p:nvSpPr>
        <p:spPr>
          <a:xfrm>
            <a:off x="381001" y="1493520"/>
            <a:ext cx="8625600" cy="189653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indent="-1524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30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742950" marR="0" indent="-1333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1143000" marR="0" indent="-762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L="1600200" marR="0" indent="-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L="2057400" marR="0" indent="-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L="2514600" marR="0" indent="-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L="2971800" marR="0" indent="-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L="3429000" marR="0" indent="-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L="3886200" marR="0" indent="-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 marL="0" indent="0"/>
            <a:r>
              <a:rPr lang="en" sz="2400" b="1" i="1" dirty="0" smtClean="0">
                <a:solidFill>
                  <a:srgbClr val="FF9900"/>
                </a:solidFill>
                <a:latin typeface="Ubuntu"/>
                <a:ea typeface="Ubuntu"/>
                <a:cs typeface="Ubuntu"/>
                <a:sym typeface="Ubuntu"/>
              </a:rPr>
              <a:t>→ Electronic Cash, Currency of the Internet, Money 2.0</a:t>
            </a:r>
          </a:p>
          <a:p>
            <a:pPr marL="0" indent="0"/>
            <a:r>
              <a:rPr lang="en" sz="2200" b="1" i="1" dirty="0" smtClean="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→ </a:t>
            </a:r>
            <a:r>
              <a:rPr lang="en-US" sz="2200" b="1" i="1" dirty="0" smtClean="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The internationalization of money</a:t>
            </a:r>
          </a:p>
          <a:p>
            <a:pPr marL="0" indent="0"/>
            <a:r>
              <a:rPr lang="en" sz="2200" b="1" i="1" dirty="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→ </a:t>
            </a:r>
            <a:r>
              <a:rPr lang="en" sz="2200" b="1" i="1" dirty="0" smtClean="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Facilites the global</a:t>
            </a:r>
            <a:r>
              <a:rPr lang="en-US" sz="2200" b="1" i="1" dirty="0" smtClean="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 commoditization of labor</a:t>
            </a:r>
            <a:endParaRPr lang="en" sz="2200" b="1" i="1" dirty="0" smtClean="0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  <p:extLst>
      <p:ext uri="{BB962C8B-B14F-4D97-AF65-F5344CB8AC3E}">
        <p14:creationId xmlns:p14="http://schemas.microsoft.com/office/powerpoint/2010/main" val="2379594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title"/>
          </p:nvPr>
        </p:nvSpPr>
        <p:spPr>
          <a:xfrm>
            <a:off x="663576" y="256328"/>
            <a:ext cx="8023223" cy="1066987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" i="1" dirty="0">
                <a:solidFill>
                  <a:srgbClr val="FF9900"/>
                </a:solidFill>
                <a:latin typeface="Ubuntu"/>
                <a:ea typeface="Ubuntu"/>
                <a:cs typeface="Ubuntu"/>
                <a:sym typeface="Ubuntu"/>
              </a:rPr>
              <a:t>      </a:t>
            </a:r>
            <a:r>
              <a:rPr lang="en" i="1" dirty="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bitcoin the Currency</a:t>
            </a:r>
          </a:p>
        </p:txBody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457200" y="1100744"/>
            <a:ext cx="8229600" cy="463642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914400" lvl="0" indent="-419100" rtl="0">
              <a:lnSpc>
                <a:spcPct val="115000"/>
              </a:lnSpc>
              <a:buClr>
                <a:srgbClr val="FFFFFF"/>
              </a:buClr>
              <a:buSzPct val="100000"/>
              <a:buFont typeface="Ubuntu"/>
              <a:buChar char="➢"/>
            </a:pPr>
            <a:r>
              <a:rPr lang="en" b="1" i="1" dirty="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Aristotle’s Four Criteria for Money</a:t>
            </a:r>
          </a:p>
          <a:p>
            <a:pPr marL="1371600" lvl="1" indent="-381000" rtl="0">
              <a:lnSpc>
                <a:spcPct val="100000"/>
              </a:lnSpc>
              <a:buClr>
                <a:srgbClr val="FF9900"/>
              </a:buClr>
              <a:buSzPct val="80000"/>
              <a:buFont typeface="Ubuntu"/>
              <a:buChar char="○"/>
            </a:pPr>
            <a:r>
              <a:rPr lang="en" sz="2800" b="1" i="1" dirty="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Durability:</a:t>
            </a:r>
            <a:r>
              <a:rPr lang="en" sz="2800" b="1" i="1" dirty="0">
                <a:solidFill>
                  <a:srgbClr val="FF9900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en" b="1" i="1" dirty="0">
                <a:solidFill>
                  <a:srgbClr val="FF9900"/>
                </a:solidFill>
                <a:latin typeface="Ubuntu"/>
                <a:ea typeface="Ubuntu"/>
                <a:cs typeface="Ubuntu"/>
                <a:sym typeface="Ubuntu"/>
              </a:rPr>
              <a:t>No decay, and like the internet, there’s no single point of failure</a:t>
            </a:r>
          </a:p>
          <a:p>
            <a:pPr marL="1371600" lvl="1" indent="-381000" rtl="0">
              <a:lnSpc>
                <a:spcPct val="100000"/>
              </a:lnSpc>
              <a:buClr>
                <a:srgbClr val="FF9900"/>
              </a:buClr>
              <a:buSzPct val="80000"/>
              <a:buFont typeface="Ubuntu"/>
              <a:buChar char="○"/>
            </a:pPr>
            <a:r>
              <a:rPr lang="en" sz="2800" b="1" i="1" dirty="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Portability:</a:t>
            </a:r>
            <a:r>
              <a:rPr lang="en" sz="2800" b="1" i="1" dirty="0">
                <a:solidFill>
                  <a:srgbClr val="FF9900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en" b="1" i="1" dirty="0">
                <a:solidFill>
                  <a:srgbClr val="FF9900"/>
                </a:solidFill>
                <a:latin typeface="Ubuntu"/>
                <a:ea typeface="Ubuntu"/>
                <a:cs typeface="Ubuntu"/>
                <a:sym typeface="Ubuntu"/>
              </a:rPr>
              <a:t>Carry millions on a phone, thumb drive, or even in your brain</a:t>
            </a:r>
          </a:p>
          <a:p>
            <a:pPr marL="1371600" lvl="1" indent="-381000" rtl="0">
              <a:lnSpc>
                <a:spcPct val="100000"/>
              </a:lnSpc>
              <a:buClr>
                <a:srgbClr val="FF9900"/>
              </a:buClr>
              <a:buSzPct val="80000"/>
              <a:buFont typeface="Ubuntu"/>
              <a:buChar char="○"/>
            </a:pPr>
            <a:r>
              <a:rPr lang="en" sz="2800" b="1" i="1" dirty="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Fungibility:</a:t>
            </a:r>
            <a:r>
              <a:rPr lang="en" sz="2800" b="1" i="1" dirty="0">
                <a:solidFill>
                  <a:srgbClr val="FF9900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en" b="1" i="1" dirty="0">
                <a:solidFill>
                  <a:srgbClr val="FF9900"/>
                </a:solidFill>
                <a:latin typeface="Ubuntu"/>
                <a:ea typeface="Ubuntu"/>
                <a:cs typeface="Ubuntu"/>
                <a:sym typeface="Ubuntu"/>
              </a:rPr>
              <a:t>Divisible to 0.00000001, each one identical and interchangeable with all others </a:t>
            </a:r>
          </a:p>
          <a:p>
            <a:pPr marL="1371600" lvl="1" indent="-381000" rtl="0">
              <a:lnSpc>
                <a:spcPct val="100000"/>
              </a:lnSpc>
              <a:buClr>
                <a:srgbClr val="FF9900"/>
              </a:buClr>
              <a:buSzPct val="80000"/>
              <a:buFont typeface="Ubuntu"/>
              <a:buChar char="○"/>
            </a:pPr>
            <a:r>
              <a:rPr lang="en" sz="2800" b="1" i="1" dirty="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Intrinsic </a:t>
            </a:r>
            <a:r>
              <a:rPr lang="en" sz="2800" b="1" i="1" dirty="0" smtClean="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Value?: </a:t>
            </a:r>
            <a:r>
              <a:rPr lang="en" b="1" i="1" dirty="0">
                <a:solidFill>
                  <a:srgbClr val="FF9900"/>
                </a:solidFill>
                <a:latin typeface="Ubuntu"/>
                <a:ea typeface="Ubuntu"/>
                <a:cs typeface="Ubuntu"/>
                <a:sym typeface="Ubuntu"/>
              </a:rPr>
              <a:t>Useful, scarce, programmable money</a:t>
            </a:r>
            <a:r>
              <a:rPr lang="en" b="1" i="1" dirty="0" smtClean="0">
                <a:solidFill>
                  <a:srgbClr val="FF9900"/>
                </a:solidFill>
                <a:latin typeface="Ubuntu"/>
                <a:ea typeface="Ubuntu"/>
                <a:cs typeface="Ubuntu"/>
                <a:sym typeface="Ubuntu"/>
              </a:rPr>
              <a:t>...or not</a:t>
            </a:r>
            <a:endParaRPr lang="en" b="1" i="1" dirty="0">
              <a:solidFill>
                <a:srgbClr val="FF9900"/>
              </a:solidFill>
              <a:latin typeface="Ubuntu"/>
              <a:ea typeface="Ubuntu"/>
              <a:cs typeface="Ubuntu"/>
              <a:sym typeface="Ubuntu"/>
            </a:endParaRPr>
          </a:p>
          <a:p>
            <a:endParaRPr lang="en" sz="2200" b="1" i="1" dirty="0">
              <a:solidFill>
                <a:srgbClr val="FF9900"/>
              </a:solidFill>
              <a:latin typeface="Ubuntu"/>
              <a:ea typeface="Ubuntu"/>
              <a:cs typeface="Ubuntu"/>
              <a:sym typeface="Ubuntu"/>
            </a:endParaRPr>
          </a:p>
          <a:p>
            <a:endParaRPr lang="en" sz="2200" b="1" i="1" dirty="0">
              <a:solidFill>
                <a:srgbClr val="FF9900"/>
              </a:solidFill>
              <a:latin typeface="Ubuntu"/>
              <a:ea typeface="Ubuntu"/>
              <a:cs typeface="Ubuntu"/>
              <a:sym typeface="Ubuntu"/>
            </a:endParaRPr>
          </a:p>
          <a:p>
            <a:endParaRPr lang="en" sz="2200" b="1" i="1" dirty="0">
              <a:solidFill>
                <a:srgbClr val="FF9900"/>
              </a:solidFill>
              <a:latin typeface="Ubuntu"/>
              <a:ea typeface="Ubuntu"/>
              <a:cs typeface="Ubuntu"/>
              <a:sym typeface="Ubuntu"/>
            </a:endParaRPr>
          </a:p>
          <a:p>
            <a:endParaRPr lang="en" sz="2200" b="1" i="1" dirty="0">
              <a:solidFill>
                <a:srgbClr val="FF9900"/>
              </a:solidFill>
              <a:latin typeface="Ubuntu"/>
              <a:ea typeface="Ubuntu"/>
              <a:cs typeface="Ubuntu"/>
              <a:sym typeface="Ubuntu"/>
            </a:endParaRPr>
          </a:p>
          <a:p>
            <a:pPr lvl="0" rtl="0">
              <a:buNone/>
            </a:pPr>
            <a:r>
              <a:rPr lang="en" sz="2400" b="1" i="1" dirty="0">
                <a:solidFill>
                  <a:srgbClr val="FF9900"/>
                </a:solidFill>
                <a:latin typeface="Ubuntu"/>
                <a:ea typeface="Ubuntu"/>
                <a:cs typeface="Ubuntu"/>
                <a:sym typeface="Ubuntu"/>
              </a:rPr>
              <a:t>	</a:t>
            </a:r>
          </a:p>
          <a:p>
            <a:endParaRPr lang="en" sz="2400" b="1" i="1" dirty="0">
              <a:solidFill>
                <a:srgbClr val="FF9900"/>
              </a:solidFill>
              <a:latin typeface="Ubuntu"/>
              <a:ea typeface="Ubuntu"/>
              <a:cs typeface="Ubuntu"/>
              <a:sym typeface="Ubuntu"/>
            </a:endParaRPr>
          </a:p>
          <a:p>
            <a:endParaRPr lang="en" sz="2400" b="1" i="1" dirty="0">
              <a:solidFill>
                <a:srgbClr val="FF9900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6" name="Shape 44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37451" y="135087"/>
            <a:ext cx="1298448" cy="13094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ark-gradient">
  <a:themeElements>
    <a:clrScheme name="Custom 346">
      <a:dk1>
        <a:srgbClr val="000000"/>
      </a:dk1>
      <a:lt1>
        <a:srgbClr val="FFFFFF"/>
      </a:lt1>
      <a:dk2>
        <a:srgbClr val="4C4C4C"/>
      </a:dk2>
      <a:lt2>
        <a:srgbClr val="CCCCCC"/>
      </a:lt2>
      <a:accent1>
        <a:srgbClr val="89B4B8"/>
      </a:accent1>
      <a:accent2>
        <a:srgbClr val="AFA6CA"/>
      </a:accent2>
      <a:accent3>
        <a:srgbClr val="A5B492"/>
      </a:accent3>
      <a:accent4>
        <a:srgbClr val="E8CD6D"/>
      </a:accent4>
      <a:accent5>
        <a:srgbClr val="F4A447"/>
      </a:accent5>
      <a:accent6>
        <a:srgbClr val="D09D94"/>
      </a:accent6>
      <a:hlink>
        <a:srgbClr val="5EA7AA"/>
      </a:hlink>
      <a:folHlink>
        <a:srgbClr val="A295B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798</TotalTime>
  <Words>1044</Words>
  <Application>Microsoft Office PowerPoint</Application>
  <PresentationFormat>Custom</PresentationFormat>
  <Paragraphs>173</Paragraphs>
  <Slides>30</Slides>
  <Notes>25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30</vt:i4>
      </vt:variant>
    </vt:vector>
  </HeadingPairs>
  <TitlesOfParts>
    <vt:vector size="32" baseType="lpstr">
      <vt:lpstr>dark-gradient</vt:lpstr>
      <vt:lpstr>Office Theme</vt:lpstr>
      <vt:lpstr>Bitcoin Regulations and Revenue</vt:lpstr>
      <vt:lpstr>PowerPoint Presentation</vt:lpstr>
      <vt:lpstr>      The Invention of Bitcoin</vt:lpstr>
      <vt:lpstr>      Bitcoin allows...</vt:lpstr>
      <vt:lpstr>      Historical Transfer Model</vt:lpstr>
      <vt:lpstr>      Modern Transfer Model</vt:lpstr>
      <vt:lpstr>      Digital Transfer Model</vt:lpstr>
      <vt:lpstr>      Bitcoin is...</vt:lpstr>
      <vt:lpstr>      bitcoin the Currency</vt:lpstr>
      <vt:lpstr>      Bitcoin the Payment Network</vt:lpstr>
      <vt:lpstr>      Bitcoin is NOT...</vt:lpstr>
      <vt:lpstr>      Bitcoin is NOT...</vt:lpstr>
      <vt:lpstr>      </vt:lpstr>
      <vt:lpstr>      Demonstration...</vt:lpstr>
      <vt:lpstr>PowerPoint Presentation</vt:lpstr>
      <vt:lpstr>PowerPoint Presentation</vt:lpstr>
      <vt:lpstr>PowerPoint Presentation</vt:lpstr>
      <vt:lpstr>PowerPoint Presentation</vt:lpstr>
      <vt:lpstr>      Credit Union &amp; CUSO’s Role</vt:lpstr>
      <vt:lpstr>Revenue Opportunities</vt:lpstr>
      <vt:lpstr>Revenue Opportunities</vt:lpstr>
      <vt:lpstr>Revenue Opportunities</vt:lpstr>
      <vt:lpstr>How much guidance is there?</vt:lpstr>
      <vt:lpstr>Regulation (as of 4/8/2014)</vt:lpstr>
      <vt:lpstr>Regulation (as of 4/8/2014)</vt:lpstr>
      <vt:lpstr>Regulation (as of 4/8/2014)</vt:lpstr>
      <vt:lpstr>Risk Factors</vt:lpstr>
      <vt:lpstr>Summary</vt:lpstr>
      <vt:lpstr>What else can Bitcoin do?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        Bitcoin  and How is it Used?</dc:title>
  <dc:creator>Todd Erickson - Obiwan</dc:creator>
  <cp:lastModifiedBy>Todd Erickson - Obiwan</cp:lastModifiedBy>
  <cp:revision>75</cp:revision>
  <dcterms:modified xsi:type="dcterms:W3CDTF">2014-05-13T14:45:15Z</dcterms:modified>
</cp:coreProperties>
</file>