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8"/>
  </p:notesMasterIdLst>
  <p:handoutMasterIdLst>
    <p:handoutMasterId r:id="rId59"/>
  </p:handoutMasterIdLst>
  <p:sldIdLst>
    <p:sldId id="257" r:id="rId5"/>
    <p:sldId id="292" r:id="rId6"/>
    <p:sldId id="299" r:id="rId7"/>
    <p:sldId id="295" r:id="rId8"/>
    <p:sldId id="293" r:id="rId9"/>
    <p:sldId id="294" r:id="rId10"/>
    <p:sldId id="323" r:id="rId11"/>
    <p:sldId id="325" r:id="rId12"/>
    <p:sldId id="263" r:id="rId13"/>
    <p:sldId id="326" r:id="rId14"/>
    <p:sldId id="262" r:id="rId15"/>
    <p:sldId id="267" r:id="rId16"/>
    <p:sldId id="296" r:id="rId17"/>
    <p:sldId id="297" r:id="rId18"/>
    <p:sldId id="298" r:id="rId19"/>
    <p:sldId id="327" r:id="rId20"/>
    <p:sldId id="300" r:id="rId21"/>
    <p:sldId id="302" r:id="rId22"/>
    <p:sldId id="301" r:id="rId23"/>
    <p:sldId id="268" r:id="rId24"/>
    <p:sldId id="264" r:id="rId25"/>
    <p:sldId id="303" r:id="rId26"/>
    <p:sldId id="304" r:id="rId27"/>
    <p:sldId id="305" r:id="rId28"/>
    <p:sldId id="306" r:id="rId29"/>
    <p:sldId id="307" r:id="rId30"/>
    <p:sldId id="308" r:id="rId31"/>
    <p:sldId id="309" r:id="rId32"/>
    <p:sldId id="280" r:id="rId33"/>
    <p:sldId id="310" r:id="rId34"/>
    <p:sldId id="329" r:id="rId35"/>
    <p:sldId id="311" r:id="rId36"/>
    <p:sldId id="328" r:id="rId37"/>
    <p:sldId id="312" r:id="rId38"/>
    <p:sldId id="313" r:id="rId39"/>
    <p:sldId id="314" r:id="rId40"/>
    <p:sldId id="315" r:id="rId41"/>
    <p:sldId id="316" r:id="rId42"/>
    <p:sldId id="317" r:id="rId43"/>
    <p:sldId id="318" r:id="rId44"/>
    <p:sldId id="319" r:id="rId45"/>
    <p:sldId id="286" r:id="rId46"/>
    <p:sldId id="287" r:id="rId47"/>
    <p:sldId id="288" r:id="rId48"/>
    <p:sldId id="289" r:id="rId49"/>
    <p:sldId id="321" r:id="rId50"/>
    <p:sldId id="290" r:id="rId51"/>
    <p:sldId id="270" r:id="rId52"/>
    <p:sldId id="281" r:id="rId53"/>
    <p:sldId id="282" r:id="rId54"/>
    <p:sldId id="283" r:id="rId55"/>
    <p:sldId id="284" r:id="rId56"/>
    <p:sldId id="275" r:id="rId5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ip" initials="C" lastIdx="5" clrIdx="0"/>
  <p:cmAuthor id="1" name="Chip Kopicz" initials="C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CC0099"/>
    <a:srgbClr val="BAE5E6"/>
    <a:srgbClr val="A7E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4639" autoAdjust="0"/>
  </p:normalViewPr>
  <p:slideViewPr>
    <p:cSldViewPr snapToGrid="0">
      <p:cViewPr varScale="1">
        <p:scale>
          <a:sx n="69" d="100"/>
          <a:sy n="69" d="100"/>
        </p:scale>
        <p:origin x="115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938"/>
    </p:cViewPr>
  </p:sorterViewPr>
  <p:notesViewPr>
    <p:cSldViewPr snapToGrid="0">
      <p:cViewPr varScale="1">
        <p:scale>
          <a:sx n="93" d="100"/>
          <a:sy n="93" d="100"/>
        </p:scale>
        <p:origin x="-3540"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A386A2D0-F644-4502-9F79-2BF699FB8A81}" type="datetimeFigureOut">
              <a:rPr lang="en-US" smtClean="0"/>
              <a:pPr/>
              <a:t>2/14/2017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B6D76ABC-AE96-4351-8855-2169B273D6B3}" type="slidenum">
              <a:rPr lang="en-US" smtClean="0"/>
              <a:pPr/>
              <a:t>‹#›</a:t>
            </a:fld>
            <a:endParaRPr lang="en-US"/>
          </a:p>
        </p:txBody>
      </p:sp>
    </p:spTree>
    <p:extLst>
      <p:ext uri="{BB962C8B-B14F-4D97-AF65-F5344CB8AC3E}">
        <p14:creationId xmlns:p14="http://schemas.microsoft.com/office/powerpoint/2010/main" val="384570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77050D3-1DBC-48BB-92C1-82B423DE8106}" type="datetimeFigureOut">
              <a:rPr lang="en-US" smtClean="0"/>
              <a:pPr/>
              <a:t>2/14/2017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53F61B0-C50C-4B03-B737-1F1669360828}" type="slidenum">
              <a:rPr lang="en-US" smtClean="0"/>
              <a:pPr/>
              <a:t>‹#›</a:t>
            </a:fld>
            <a:endParaRPr lang="en-US"/>
          </a:p>
        </p:txBody>
      </p:sp>
    </p:spTree>
    <p:extLst>
      <p:ext uri="{BB962C8B-B14F-4D97-AF65-F5344CB8AC3E}">
        <p14:creationId xmlns:p14="http://schemas.microsoft.com/office/powerpoint/2010/main" val="4001134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fld id="{953F61B0-C50C-4B03-B737-1F166936082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4"/>
          <p:cNvSpPr>
            <a:spLocks noGrp="1" noChangeArrowheads="1"/>
          </p:cNvSpPr>
          <p:nvPr>
            <p:ph type="ctrTitle" sz="quarter"/>
          </p:nvPr>
        </p:nvSpPr>
        <p:spPr>
          <a:xfrm>
            <a:off x="604838" y="2107121"/>
            <a:ext cx="6399212" cy="1106487"/>
          </a:xfrm>
          <a:prstGeom prst="rect">
            <a:avLst/>
          </a:prstGeom>
        </p:spPr>
        <p:txBody>
          <a:bodyPr anchor="t">
            <a:normAutofit/>
          </a:bodyPr>
          <a:lstStyle>
            <a:lvl1pPr>
              <a:defRPr sz="3200" b="1">
                <a:solidFill>
                  <a:srgbClr val="004D96"/>
                </a:solidFill>
                <a:latin typeface="Arial" pitchFamily="34" charset="0"/>
                <a:cs typeface="Arial" pitchFamily="34" charset="0"/>
              </a:defRPr>
            </a:lvl1pPr>
          </a:lstStyle>
          <a:p>
            <a:r>
              <a:rPr lang="en-US" dirty="0"/>
              <a:t>Click to edit Master title style</a:t>
            </a:r>
          </a:p>
        </p:txBody>
      </p:sp>
      <p:sp>
        <p:nvSpPr>
          <p:cNvPr id="8" name="Rectangle 5"/>
          <p:cNvSpPr>
            <a:spLocks noGrp="1" noChangeArrowheads="1"/>
          </p:cNvSpPr>
          <p:nvPr>
            <p:ph type="subTitle" sz="quarter" idx="1"/>
          </p:nvPr>
        </p:nvSpPr>
        <p:spPr>
          <a:xfrm>
            <a:off x="587375" y="3253296"/>
            <a:ext cx="6400800" cy="1017587"/>
          </a:xfrm>
          <a:prstGeom prst="rect">
            <a:avLst/>
          </a:prstGeom>
        </p:spPr>
        <p:txBody>
          <a:bodyPr/>
          <a:lstStyle>
            <a:lvl1pPr marL="0" indent="0">
              <a:buFont typeface="Wingdings" pitchFamily="2" charset="2"/>
              <a:buNone/>
              <a:defRPr sz="2600">
                <a:latin typeface="Arial" pitchFamily="34" charset="0"/>
                <a:cs typeface="Arial" pitchFamily="34" charset="0"/>
              </a:defRPr>
            </a:lvl1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792162"/>
          </a:xfrm>
          <a:prstGeom prst="rect">
            <a:avLst/>
          </a:prstGeom>
        </p:spPr>
        <p:txBody>
          <a:bodyPr/>
          <a:lstStyle/>
          <a:p>
            <a:r>
              <a:rPr lang="en-US" dirty="0"/>
              <a:t>Click to edit Master title style</a:t>
            </a:r>
          </a:p>
        </p:txBody>
      </p:sp>
      <p:sp>
        <p:nvSpPr>
          <p:cNvPr id="5" name="Slide Number Placeholder 9"/>
          <p:cNvSpPr>
            <a:spLocks noGrp="1"/>
          </p:cNvSpPr>
          <p:nvPr>
            <p:ph type="sldNum" sz="quarter" idx="4"/>
          </p:nvPr>
        </p:nvSpPr>
        <p:spPr>
          <a:xfrm>
            <a:off x="31899" y="6450343"/>
            <a:ext cx="552893"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A8119277-75FA-4564-A61E-A5E635131C45}" type="slidenum">
              <a:rPr lang="en-US" smtClean="0"/>
              <a:pPr/>
              <a:t>‹#›</a:t>
            </a:fld>
            <a:endParaRPr lang="en-US"/>
          </a:p>
        </p:txBody>
      </p:sp>
      <p:sp>
        <p:nvSpPr>
          <p:cNvPr id="3" name="TextBox 2"/>
          <p:cNvSpPr txBox="1"/>
          <p:nvPr userDrawn="1"/>
        </p:nvSpPr>
        <p:spPr>
          <a:xfrm>
            <a:off x="6318919" y="6446136"/>
            <a:ext cx="2736647" cy="369332"/>
          </a:xfrm>
          <a:prstGeom prst="rect">
            <a:avLst/>
          </a:prstGeom>
          <a:noFill/>
        </p:spPr>
        <p:txBody>
          <a:bodyPr wrap="none" rtlCol="0">
            <a:spAutoFit/>
          </a:bodyPr>
          <a:lstStyle/>
          <a:p>
            <a:r>
              <a:rPr lang="en-US" dirty="0"/>
              <a:t>CEAM Quick Start Guide</a:t>
            </a:r>
          </a:p>
        </p:txBody>
      </p:sp>
      <p:sp>
        <p:nvSpPr>
          <p:cNvPr id="6" name="TextBox 5"/>
          <p:cNvSpPr txBox="1"/>
          <p:nvPr userDrawn="1"/>
        </p:nvSpPr>
        <p:spPr>
          <a:xfrm>
            <a:off x="31899" y="57706"/>
            <a:ext cx="2736647" cy="369332"/>
          </a:xfrm>
          <a:prstGeom prst="rect">
            <a:avLst/>
          </a:prstGeom>
          <a:noFill/>
        </p:spPr>
        <p:txBody>
          <a:bodyPr wrap="none" rtlCol="0">
            <a:spAutoFit/>
          </a:bodyPr>
          <a:lstStyle/>
          <a:p>
            <a:r>
              <a:rPr lang="en-US" dirty="0"/>
              <a:t>CEAM Quick Start Guide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l" rtl="0" fontAlgn="base">
        <a:spcBef>
          <a:spcPct val="0"/>
        </a:spcBef>
        <a:spcAft>
          <a:spcPct val="0"/>
        </a:spcAft>
        <a:defRPr sz="3200" b="1" kern="1200">
          <a:solidFill>
            <a:schemeClr val="tx1"/>
          </a:solidFill>
          <a:latin typeface="Arial" pitchFamily="34" charset="0"/>
          <a:ea typeface="+mj-ea"/>
          <a:cs typeface="Arial" pitchFamily="34" charset="0"/>
        </a:defRPr>
      </a:lvl1pPr>
      <a:lvl2pPr algn="l" rtl="0" fontAlgn="base">
        <a:spcBef>
          <a:spcPct val="0"/>
        </a:spcBef>
        <a:spcAft>
          <a:spcPct val="0"/>
        </a:spcAft>
        <a:defRPr sz="3200" b="1">
          <a:solidFill>
            <a:schemeClr val="tx1"/>
          </a:solidFill>
          <a:latin typeface="Arial" charset="0"/>
          <a:cs typeface="Arial" charset="0"/>
        </a:defRPr>
      </a:lvl2pPr>
      <a:lvl3pPr algn="l" rtl="0" fontAlgn="base">
        <a:spcBef>
          <a:spcPct val="0"/>
        </a:spcBef>
        <a:spcAft>
          <a:spcPct val="0"/>
        </a:spcAft>
        <a:defRPr sz="3200" b="1">
          <a:solidFill>
            <a:schemeClr val="tx1"/>
          </a:solidFill>
          <a:latin typeface="Arial" charset="0"/>
          <a:cs typeface="Arial" charset="0"/>
        </a:defRPr>
      </a:lvl3pPr>
      <a:lvl4pPr algn="l" rtl="0" fontAlgn="base">
        <a:spcBef>
          <a:spcPct val="0"/>
        </a:spcBef>
        <a:spcAft>
          <a:spcPct val="0"/>
        </a:spcAft>
        <a:defRPr sz="3200" b="1">
          <a:solidFill>
            <a:schemeClr val="tx1"/>
          </a:solidFill>
          <a:latin typeface="Arial" charset="0"/>
          <a:cs typeface="Arial" charset="0"/>
        </a:defRPr>
      </a:lvl4pPr>
      <a:lvl5pPr algn="l" rtl="0" fontAlgn="base">
        <a:spcBef>
          <a:spcPct val="0"/>
        </a:spcBef>
        <a:spcAft>
          <a:spcPct val="0"/>
        </a:spcAft>
        <a:defRPr sz="3200" b="1">
          <a:solidFill>
            <a:schemeClr val="tx1"/>
          </a:solidFill>
          <a:latin typeface="Arial" charset="0"/>
          <a:cs typeface="Arial" charset="0"/>
        </a:defRPr>
      </a:lvl5pPr>
      <a:lvl6pPr marL="457200" algn="l" rtl="0" fontAlgn="base">
        <a:spcBef>
          <a:spcPct val="0"/>
        </a:spcBef>
        <a:spcAft>
          <a:spcPct val="0"/>
        </a:spcAft>
        <a:defRPr sz="3200" b="1">
          <a:solidFill>
            <a:schemeClr val="tx1"/>
          </a:solidFill>
          <a:latin typeface="Arial" charset="0"/>
          <a:cs typeface="Arial" charset="0"/>
        </a:defRPr>
      </a:lvl6pPr>
      <a:lvl7pPr marL="914400" algn="l" rtl="0" fontAlgn="base">
        <a:spcBef>
          <a:spcPct val="0"/>
        </a:spcBef>
        <a:spcAft>
          <a:spcPct val="0"/>
        </a:spcAft>
        <a:defRPr sz="3200" b="1">
          <a:solidFill>
            <a:schemeClr val="tx1"/>
          </a:solidFill>
          <a:latin typeface="Arial" charset="0"/>
          <a:cs typeface="Arial" charset="0"/>
        </a:defRPr>
      </a:lvl7pPr>
      <a:lvl8pPr marL="1371600" algn="l" rtl="0" fontAlgn="base">
        <a:spcBef>
          <a:spcPct val="0"/>
        </a:spcBef>
        <a:spcAft>
          <a:spcPct val="0"/>
        </a:spcAft>
        <a:defRPr sz="3200" b="1">
          <a:solidFill>
            <a:schemeClr val="tx1"/>
          </a:solidFill>
          <a:latin typeface="Arial" charset="0"/>
          <a:cs typeface="Arial" charset="0"/>
        </a:defRPr>
      </a:lvl8pPr>
      <a:lvl9pPr marL="1828800" algn="l" rtl="0" fontAlgn="base">
        <a:spcBef>
          <a:spcPct val="0"/>
        </a:spcBef>
        <a:spcAft>
          <a:spcPct val="0"/>
        </a:spcAft>
        <a:defRPr sz="3200" b="1">
          <a:solidFill>
            <a:schemeClr val="tx1"/>
          </a:solidFill>
          <a:latin typeface="Arial" charset="0"/>
          <a:cs typeface="Arial" charset="0"/>
        </a:defRPr>
      </a:lvl9pPr>
    </p:titleStyle>
    <p:body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sz="quarter"/>
          </p:nvPr>
        </p:nvSpPr>
        <p:spPr>
          <a:xfrm>
            <a:off x="110835" y="2179042"/>
            <a:ext cx="8963890" cy="1090631"/>
          </a:xfrm>
        </p:spPr>
        <p:txBody>
          <a:bodyPr>
            <a:normAutofit/>
          </a:bodyPr>
          <a:lstStyle/>
          <a:p>
            <a:r>
              <a:rPr lang="en-US" sz="2700" dirty="0"/>
              <a:t>Chemical Equilibrium with Applications for MATLAB</a:t>
            </a:r>
            <a:br>
              <a:rPr lang="en-US" sz="2700" dirty="0"/>
            </a:br>
            <a:r>
              <a:rPr lang="en-US" sz="2700" dirty="0"/>
              <a:t>Quick Start Guide</a:t>
            </a:r>
            <a:endParaRPr lang="en-US" sz="2700" dirty="0">
              <a:latin typeface="Arial" charset="0"/>
              <a:cs typeface="Arial" charset="0"/>
            </a:endParaRPr>
          </a:p>
        </p:txBody>
      </p:sp>
      <p:sp>
        <p:nvSpPr>
          <p:cNvPr id="13315" name="Subtitle 2"/>
          <p:cNvSpPr>
            <a:spLocks noGrp="1"/>
          </p:cNvSpPr>
          <p:nvPr>
            <p:ph type="subTitle" sz="quarter" idx="1"/>
          </p:nvPr>
        </p:nvSpPr>
        <p:spPr>
          <a:xfrm>
            <a:off x="110835" y="3066473"/>
            <a:ext cx="6400800" cy="1017587"/>
          </a:xfrm>
        </p:spPr>
        <p:txBody>
          <a:bodyPr/>
          <a:lstStyle/>
          <a:p>
            <a:pPr>
              <a:spcBef>
                <a:spcPts val="300"/>
              </a:spcBef>
            </a:pPr>
            <a:endParaRPr lang="en-US" sz="1400" dirty="0">
              <a:latin typeface="Arial" charset="0"/>
              <a:cs typeface="Arial" charset="0"/>
            </a:endParaRPr>
          </a:p>
          <a:p>
            <a:pPr>
              <a:spcBef>
                <a:spcPts val="300"/>
              </a:spcBef>
            </a:pPr>
            <a:r>
              <a:rPr lang="en-US" sz="1400" dirty="0">
                <a:latin typeface="Arial" charset="0"/>
                <a:cs typeface="Arial" charset="0"/>
              </a:rPr>
              <a:t>Sam Kobliska, ERC Inc.</a:t>
            </a:r>
          </a:p>
          <a:p>
            <a:pPr>
              <a:spcBef>
                <a:spcPts val="300"/>
              </a:spcBef>
            </a:pPr>
            <a:r>
              <a:rPr lang="en-US" sz="1400" dirty="0">
                <a:latin typeface="Arial" charset="0"/>
                <a:cs typeface="Arial" charset="0"/>
              </a:rPr>
              <a:t>Chip Kopicz, ERC Inc.</a:t>
            </a:r>
          </a:p>
          <a:p>
            <a:endParaRPr lang="en-US" sz="1200" dirty="0">
              <a:latin typeface="Arial" charset="0"/>
              <a:cs typeface="Arial" charset="0"/>
            </a:endParaRPr>
          </a:p>
          <a:p>
            <a:r>
              <a:rPr lang="en-US" sz="1400" dirty="0">
                <a:latin typeface="Arial" charset="0"/>
                <a:cs typeface="Arial" charset="0"/>
              </a:rPr>
              <a:t>2/7/2017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358"/>
            <a:ext cx="8229600" cy="506861"/>
          </a:xfrm>
        </p:spPr>
        <p:txBody>
          <a:bodyPr/>
          <a:lstStyle/>
          <a:p>
            <a:pPr algn="ctr"/>
            <a:r>
              <a:rPr lang="en-US" dirty="0"/>
              <a:t>Reactant and Problem Datasets</a:t>
            </a:r>
          </a:p>
        </p:txBody>
      </p:sp>
      <p:sp>
        <p:nvSpPr>
          <p:cNvPr id="3" name="Slide Number Placeholder 2"/>
          <p:cNvSpPr>
            <a:spLocks noGrp="1"/>
          </p:cNvSpPr>
          <p:nvPr>
            <p:ph type="sldNum" sz="quarter" idx="4"/>
          </p:nvPr>
        </p:nvSpPr>
        <p:spPr/>
        <p:txBody>
          <a:bodyPr/>
          <a:lstStyle/>
          <a:p>
            <a:fld id="{A8119277-75FA-4564-A61E-A5E635131C45}" type="slidenum">
              <a:rPr lang="en-US" smtClean="0"/>
              <a:pPr/>
              <a:t>10</a:t>
            </a:fld>
            <a:endParaRPr lang="en-US"/>
          </a:p>
        </p:txBody>
      </p:sp>
      <p:sp>
        <p:nvSpPr>
          <p:cNvPr id="4" name="Content Placeholder 2"/>
          <p:cNvSpPr txBox="1">
            <a:spLocks/>
          </p:cNvSpPr>
          <p:nvPr/>
        </p:nvSpPr>
        <p:spPr>
          <a:xfrm>
            <a:off x="122830" y="689967"/>
            <a:ext cx="8816454" cy="5826868"/>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What are the reactant and problem datasets and what do they each contain?</a:t>
            </a:r>
          </a:p>
          <a:p>
            <a:pPr lvl="1"/>
            <a:r>
              <a:rPr lang="en-US" sz="2000" dirty="0">
                <a:latin typeface="Arial" charset="0"/>
                <a:cs typeface="Arial" charset="0"/>
              </a:rPr>
              <a:t>Reactant Dataset</a:t>
            </a:r>
          </a:p>
          <a:p>
            <a:pPr lvl="2"/>
            <a:r>
              <a:rPr lang="en-US" sz="1600" dirty="0">
                <a:latin typeface="Arial" charset="0"/>
                <a:cs typeface="Arial" charset="0"/>
              </a:rPr>
              <a:t>The reactant dataset contains properties that are specific to the respective reactant</a:t>
            </a:r>
          </a:p>
          <a:p>
            <a:pPr lvl="2"/>
            <a:r>
              <a:rPr lang="en-US" sz="1600" dirty="0">
                <a:latin typeface="Arial" charset="0"/>
                <a:cs typeface="Arial" charset="0"/>
              </a:rPr>
              <a:t>It may be helpful to think of the reactant dataset as “manifold”, “upstream”, or “grain” conditions.</a:t>
            </a:r>
          </a:p>
          <a:p>
            <a:pPr lvl="1"/>
            <a:r>
              <a:rPr lang="en-US" sz="2000" dirty="0">
                <a:latin typeface="Arial" charset="0"/>
                <a:cs typeface="Arial" charset="0"/>
              </a:rPr>
              <a:t>Problem Dataset</a:t>
            </a:r>
          </a:p>
          <a:p>
            <a:pPr lvl="2"/>
            <a:r>
              <a:rPr lang="en-US" sz="1600" dirty="0">
                <a:latin typeface="Arial" charset="0"/>
                <a:cs typeface="Arial" charset="0"/>
              </a:rPr>
              <a:t>The problem dataset contains properties that are bulk combustion properties and are not specific to any reactant</a:t>
            </a:r>
          </a:p>
          <a:p>
            <a:pPr lvl="2"/>
            <a:r>
              <a:rPr lang="en-US" sz="1600" dirty="0">
                <a:latin typeface="Arial" charset="0"/>
                <a:cs typeface="Arial" charset="0"/>
              </a:rPr>
              <a:t>The problem dataset includes chamber and nozzle declarations, if applicable</a:t>
            </a:r>
          </a:p>
          <a:p>
            <a:pPr lvl="2"/>
            <a:r>
              <a:rPr lang="en-US" sz="1600" dirty="0">
                <a:latin typeface="Arial" charset="0"/>
                <a:cs typeface="Arial" charset="0"/>
              </a:rPr>
              <a:t>It may be helpful to think of the problem dataset as “chamber” conditions</a:t>
            </a:r>
          </a:p>
          <a:p>
            <a:pPr lvl="2"/>
            <a:endParaRPr lang="en-US" sz="1600" dirty="0">
              <a:latin typeface="Arial" charset="0"/>
              <a:cs typeface="Arial" charset="0"/>
            </a:endParaRPr>
          </a:p>
          <a:p>
            <a:pPr lvl="2"/>
            <a:endParaRPr lang="en-US" sz="1600" dirty="0">
              <a:latin typeface="Arial" charset="0"/>
              <a:cs typeface="Arial"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628"/>
          <a:stretch/>
        </p:blipFill>
        <p:spPr bwMode="auto">
          <a:xfrm>
            <a:off x="215677" y="4337783"/>
            <a:ext cx="3974658" cy="22422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52" t="-1" b="-5671"/>
          <a:stretch/>
        </p:blipFill>
        <p:spPr bwMode="auto">
          <a:xfrm>
            <a:off x="4442604" y="4194036"/>
            <a:ext cx="4570572" cy="19380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26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632"/>
            <a:ext cx="8229600" cy="792162"/>
          </a:xfrm>
        </p:spPr>
        <p:txBody>
          <a:bodyPr/>
          <a:lstStyle/>
          <a:p>
            <a:pPr algn="ctr"/>
            <a:r>
              <a:rPr lang="en-US" dirty="0"/>
              <a:t>Mandatory Datasets</a:t>
            </a:r>
          </a:p>
        </p:txBody>
      </p:sp>
      <p:sp>
        <p:nvSpPr>
          <p:cNvPr id="3" name="Slide Number Placeholder 2"/>
          <p:cNvSpPr>
            <a:spLocks noGrp="1"/>
          </p:cNvSpPr>
          <p:nvPr>
            <p:ph type="sldNum" sz="quarter" idx="4"/>
          </p:nvPr>
        </p:nvSpPr>
        <p:spPr/>
        <p:txBody>
          <a:bodyPr/>
          <a:lstStyle/>
          <a:p>
            <a:fld id="{A8119277-75FA-4564-A61E-A5E635131C45}" type="slidenum">
              <a:rPr lang="en-US" smtClean="0"/>
              <a:pPr/>
              <a:t>11</a:t>
            </a:fld>
            <a:endParaRPr lang="en-US"/>
          </a:p>
        </p:txBody>
      </p:sp>
      <p:sp>
        <p:nvSpPr>
          <p:cNvPr id="4" name="Content Placeholder 2"/>
          <p:cNvSpPr txBox="1">
            <a:spLocks/>
          </p:cNvSpPr>
          <p:nvPr/>
        </p:nvSpPr>
        <p:spPr>
          <a:xfrm>
            <a:off x="196731" y="576595"/>
            <a:ext cx="8816455" cy="5681330"/>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Reactant</a:t>
            </a:r>
          </a:p>
          <a:p>
            <a:pPr lvl="1"/>
            <a:r>
              <a:rPr lang="en-US" sz="2000" dirty="0">
                <a:latin typeface="Arial" charset="0"/>
                <a:cs typeface="Arial" charset="0"/>
              </a:rPr>
              <a:t>The reactant dataset contains: </a:t>
            </a:r>
          </a:p>
          <a:p>
            <a:pPr lvl="2"/>
            <a:r>
              <a:rPr lang="en-US" sz="1600" dirty="0">
                <a:latin typeface="Arial" charset="0"/>
                <a:cs typeface="Arial" charset="0"/>
              </a:rPr>
              <a:t>Type of each reactant</a:t>
            </a:r>
          </a:p>
          <a:p>
            <a:pPr lvl="2"/>
            <a:r>
              <a:rPr lang="en-US" sz="1600" dirty="0">
                <a:latin typeface="Arial" charset="0"/>
                <a:cs typeface="Arial" charset="0"/>
              </a:rPr>
              <a:t>Name of each reactant</a:t>
            </a:r>
          </a:p>
          <a:p>
            <a:pPr lvl="2"/>
            <a:r>
              <a:rPr lang="en-US" sz="1600" dirty="0">
                <a:latin typeface="Arial" charset="0"/>
                <a:cs typeface="Arial" charset="0"/>
              </a:rPr>
              <a:t>Chemical formula of each reactant</a:t>
            </a:r>
          </a:p>
          <a:p>
            <a:pPr lvl="2"/>
            <a:r>
              <a:rPr lang="en-US" sz="1600" dirty="0">
                <a:latin typeface="Arial" charset="0"/>
                <a:cs typeface="Arial" charset="0"/>
              </a:rPr>
              <a:t>Type of amount of each reactant (mass or mole)</a:t>
            </a:r>
          </a:p>
          <a:p>
            <a:pPr lvl="2"/>
            <a:r>
              <a:rPr lang="en-US" sz="1600" dirty="0">
                <a:latin typeface="Arial" charset="0"/>
                <a:cs typeface="Arial" charset="0"/>
              </a:rPr>
              <a:t>Amount of each reactant with respect to type of reactant</a:t>
            </a:r>
          </a:p>
          <a:p>
            <a:pPr lvl="2"/>
            <a:r>
              <a:rPr lang="en-US" sz="1600" dirty="0">
                <a:latin typeface="Arial" charset="0"/>
                <a:cs typeface="Arial" charset="0"/>
              </a:rPr>
              <a:t>Specific information such as enthalpy, temperature, or density for each reactant (if applicable) for each reactant</a:t>
            </a:r>
          </a:p>
          <a:p>
            <a:pPr lvl="1"/>
            <a:r>
              <a:rPr lang="en-US" sz="2000" dirty="0">
                <a:latin typeface="Arial" charset="0"/>
                <a:cs typeface="Arial" charset="0"/>
              </a:rPr>
              <a:t>In the event of duplicate input between the problem dataset and the reactant dataset, the reactant dataset input will be used and the problem dataset input will be dismissed.</a:t>
            </a:r>
          </a:p>
          <a:p>
            <a:r>
              <a:rPr lang="en-US" sz="2400" dirty="0">
                <a:latin typeface="Arial" charset="0"/>
                <a:cs typeface="Arial" charset="0"/>
              </a:rPr>
              <a:t>Problem</a:t>
            </a:r>
          </a:p>
          <a:p>
            <a:pPr lvl="1"/>
            <a:r>
              <a:rPr lang="en-US" sz="2000" dirty="0">
                <a:latin typeface="Arial" charset="0"/>
                <a:cs typeface="Arial" charset="0"/>
              </a:rPr>
              <a:t>Problem contains the type of problem, and the bulk property inputs.  The bulk property inputs vary on the type of problem and will be addressed on a later slide.</a:t>
            </a:r>
            <a:endParaRPr lang="en-US" sz="1600" dirty="0">
              <a:latin typeface="Arial" charset="0"/>
              <a:cs typeface="Arial" charset="0"/>
            </a:endParaRPr>
          </a:p>
          <a:p>
            <a:r>
              <a:rPr lang="en-US" sz="2400" dirty="0">
                <a:latin typeface="Arial" charset="0"/>
                <a:cs typeface="Arial" charset="0"/>
              </a:rPr>
              <a:t>End</a:t>
            </a:r>
          </a:p>
          <a:p>
            <a:pPr lvl="1"/>
            <a:r>
              <a:rPr lang="en-US" sz="2000" dirty="0">
                <a:latin typeface="Arial" charset="0"/>
                <a:cs typeface="Arial" charset="0"/>
              </a:rPr>
              <a:t>End marks the end of an input  </a:t>
            </a:r>
          </a:p>
        </p:txBody>
      </p:sp>
    </p:spTree>
    <p:extLst>
      <p:ext uri="{BB962C8B-B14F-4D97-AF65-F5344CB8AC3E}">
        <p14:creationId xmlns:p14="http://schemas.microsoft.com/office/powerpoint/2010/main" val="210875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084"/>
            <a:ext cx="8229600" cy="792162"/>
          </a:xfrm>
        </p:spPr>
        <p:txBody>
          <a:bodyPr/>
          <a:lstStyle/>
          <a:p>
            <a:pPr algn="ctr"/>
            <a:r>
              <a:rPr lang="en-US" dirty="0"/>
              <a:t>Reactant Dataset</a:t>
            </a:r>
          </a:p>
        </p:txBody>
      </p:sp>
      <p:sp>
        <p:nvSpPr>
          <p:cNvPr id="3" name="Slide Number Placeholder 2"/>
          <p:cNvSpPr>
            <a:spLocks noGrp="1"/>
          </p:cNvSpPr>
          <p:nvPr>
            <p:ph type="sldNum" sz="quarter" idx="4"/>
          </p:nvPr>
        </p:nvSpPr>
        <p:spPr>
          <a:xfrm>
            <a:off x="31899" y="6440818"/>
            <a:ext cx="552893" cy="365125"/>
          </a:xfrm>
        </p:spPr>
        <p:txBody>
          <a:bodyPr/>
          <a:lstStyle/>
          <a:p>
            <a:fld id="{A8119277-75FA-4564-A61E-A5E635131C45}" type="slidenum">
              <a:rPr lang="en-US" smtClean="0"/>
              <a:pPr/>
              <a:t>12</a:t>
            </a:fld>
            <a:endParaRPr lang="en-US"/>
          </a:p>
        </p:txBody>
      </p:sp>
      <p:sp>
        <p:nvSpPr>
          <p:cNvPr id="4" name="Content Placeholder 2"/>
          <p:cNvSpPr txBox="1">
            <a:spLocks/>
          </p:cNvSpPr>
          <p:nvPr/>
        </p:nvSpPr>
        <p:spPr>
          <a:xfrm>
            <a:off x="112143" y="647037"/>
            <a:ext cx="8869932" cy="591585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The reactant dataset contains all inputs to an assigned case that are specific to a reactant</a:t>
            </a:r>
          </a:p>
          <a:p>
            <a:pPr marL="457200" lvl="1" indent="0">
              <a:buNone/>
            </a:pPr>
            <a:r>
              <a:rPr lang="en-US" sz="1600" dirty="0">
                <a:latin typeface="Arial" charset="0"/>
                <a:cs typeface="Arial" charset="0"/>
              </a:rPr>
              <a:t>NOTE: The “library” option is slow and limits the reactant input and is not recommended.</a:t>
            </a:r>
          </a:p>
          <a:p>
            <a:r>
              <a:rPr lang="en-US" sz="2400" dirty="0">
                <a:latin typeface="Arial" charset="0"/>
                <a:cs typeface="Arial" charset="0"/>
              </a:rPr>
              <a:t>Keyword</a:t>
            </a:r>
          </a:p>
          <a:p>
            <a:pPr lvl="1"/>
            <a:r>
              <a:rPr lang="en-US" sz="2000" dirty="0">
                <a:latin typeface="Arial" charset="0"/>
                <a:cs typeface="Arial" charset="0"/>
              </a:rPr>
              <a:t>The keyword for the reactant dataset is </a:t>
            </a:r>
            <a:r>
              <a:rPr lang="en-US" sz="2000" dirty="0">
                <a:solidFill>
                  <a:srgbClr val="A020F0"/>
                </a:solidFill>
                <a:latin typeface="Courier New"/>
              </a:rPr>
              <a:t>‘</a:t>
            </a:r>
            <a:r>
              <a:rPr lang="en-US" sz="2000" dirty="0" err="1">
                <a:solidFill>
                  <a:srgbClr val="A020F0"/>
                </a:solidFill>
                <a:latin typeface="Courier New"/>
              </a:rPr>
              <a:t>reac</a:t>
            </a:r>
            <a:r>
              <a:rPr lang="en-US" sz="2000" dirty="0">
                <a:solidFill>
                  <a:srgbClr val="A020F0"/>
                </a:solidFill>
                <a:latin typeface="Courier New"/>
              </a:rPr>
              <a:t>’</a:t>
            </a:r>
            <a:r>
              <a:rPr lang="en-US" sz="2000" dirty="0">
                <a:latin typeface="Arial" charset="0"/>
                <a:cs typeface="Arial" charset="0"/>
              </a:rPr>
              <a:t>.  Any word in the CEAM input that starts with the keyword will be recognized as the start of the reactant dataset.</a:t>
            </a:r>
          </a:p>
          <a:p>
            <a:r>
              <a:rPr lang="en-US" sz="2400" dirty="0">
                <a:latin typeface="Arial" charset="0"/>
                <a:cs typeface="Arial" charset="0"/>
              </a:rPr>
              <a:t>Mandatory Input</a:t>
            </a:r>
          </a:p>
          <a:p>
            <a:pPr lvl="1"/>
            <a:r>
              <a:rPr lang="en-US" sz="2000" dirty="0">
                <a:latin typeface="Arial" charset="0"/>
                <a:cs typeface="Arial" charset="0"/>
              </a:rPr>
              <a:t>Reactant type</a:t>
            </a:r>
          </a:p>
          <a:p>
            <a:pPr lvl="2"/>
            <a:r>
              <a:rPr lang="en-US" sz="1800" dirty="0">
                <a:latin typeface="Arial" charset="0"/>
                <a:cs typeface="Arial" charset="0"/>
              </a:rPr>
              <a:t>Every reactant must start with a reactant type.</a:t>
            </a:r>
          </a:p>
          <a:p>
            <a:pPr lvl="2"/>
            <a:r>
              <a:rPr lang="en-US" sz="1800" dirty="0">
                <a:latin typeface="Arial" charset="0"/>
                <a:cs typeface="Arial" charset="0"/>
              </a:rPr>
              <a:t>The type declaration start as new reactant and ends any previous reactant definition.  </a:t>
            </a:r>
          </a:p>
          <a:p>
            <a:pPr lvl="2"/>
            <a:r>
              <a:rPr lang="en-US" sz="1800" dirty="0">
                <a:latin typeface="Arial" charset="0"/>
                <a:cs typeface="Arial" charset="0"/>
              </a:rPr>
              <a:t>Each reactant must be completely defined before the next reactant is declared </a:t>
            </a:r>
          </a:p>
          <a:p>
            <a:pPr lvl="2"/>
            <a:r>
              <a:rPr lang="en-US" sz="1800" dirty="0">
                <a:latin typeface="Arial" charset="0"/>
                <a:cs typeface="Arial" charset="0"/>
              </a:rPr>
              <a:t>The keyword is a string input</a:t>
            </a:r>
          </a:p>
          <a:p>
            <a:pPr lvl="2"/>
            <a:r>
              <a:rPr lang="en-US" sz="1800" dirty="0">
                <a:latin typeface="Arial" charset="0"/>
                <a:cs typeface="Arial" charset="0"/>
              </a:rPr>
              <a:t>There are three reactant types and two acceptable input formats. </a:t>
            </a:r>
          </a:p>
          <a:p>
            <a:endParaRPr lang="en-US" sz="1600" dirty="0">
              <a:latin typeface="Arial" charset="0"/>
              <a:cs typeface="Arial" charset="0"/>
            </a:endParaRPr>
          </a:p>
        </p:txBody>
      </p:sp>
    </p:spTree>
    <p:extLst>
      <p:ext uri="{BB962C8B-B14F-4D97-AF65-F5344CB8AC3E}">
        <p14:creationId xmlns:p14="http://schemas.microsoft.com/office/powerpoint/2010/main" val="19403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213"/>
            <a:ext cx="8229600" cy="792162"/>
          </a:xfrm>
        </p:spPr>
        <p:txBody>
          <a:bodyPr/>
          <a:lstStyle/>
          <a:p>
            <a:pPr algn="ctr"/>
            <a:r>
              <a:rPr lang="en-US" dirty="0"/>
              <a:t>Reactant Dataset - Continued</a:t>
            </a:r>
          </a:p>
        </p:txBody>
      </p:sp>
      <p:sp>
        <p:nvSpPr>
          <p:cNvPr id="3" name="Slide Number Placeholder 2"/>
          <p:cNvSpPr>
            <a:spLocks noGrp="1"/>
          </p:cNvSpPr>
          <p:nvPr>
            <p:ph type="sldNum" sz="quarter" idx="4"/>
          </p:nvPr>
        </p:nvSpPr>
        <p:spPr/>
        <p:txBody>
          <a:bodyPr/>
          <a:lstStyle/>
          <a:p>
            <a:fld id="{A8119277-75FA-4564-A61E-A5E635131C45}" type="slidenum">
              <a:rPr lang="en-US" smtClean="0"/>
              <a:pPr/>
              <a:t>13</a:t>
            </a:fld>
            <a:endParaRPr lang="en-US"/>
          </a:p>
        </p:txBody>
      </p:sp>
      <p:sp>
        <p:nvSpPr>
          <p:cNvPr id="4" name="Content Placeholder 2"/>
          <p:cNvSpPr txBox="1">
            <a:spLocks/>
          </p:cNvSpPr>
          <p:nvPr/>
        </p:nvSpPr>
        <p:spPr>
          <a:xfrm>
            <a:off x="112143" y="761166"/>
            <a:ext cx="8869932"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 – Continued</a:t>
            </a:r>
          </a:p>
          <a:p>
            <a:pPr lvl="1"/>
            <a:r>
              <a:rPr lang="en-US" sz="2000" dirty="0">
                <a:latin typeface="Arial" charset="0"/>
                <a:cs typeface="Arial" charset="0"/>
              </a:rPr>
              <a:t>Reactant type</a:t>
            </a:r>
            <a:r>
              <a:rPr lang="en-US" sz="1600" dirty="0">
                <a:latin typeface="Arial" charset="0"/>
                <a:cs typeface="Arial" charset="0"/>
              </a:rPr>
              <a:t> </a:t>
            </a:r>
          </a:p>
          <a:p>
            <a:pPr lvl="2"/>
            <a:r>
              <a:rPr lang="en-US" sz="2000" dirty="0">
                <a:latin typeface="Arial" charset="0"/>
                <a:cs typeface="Arial" charset="0"/>
              </a:rPr>
              <a:t>Name</a:t>
            </a:r>
          </a:p>
          <a:p>
            <a:pPr lvl="3"/>
            <a:r>
              <a:rPr lang="en-US" sz="1600" dirty="0">
                <a:latin typeface="Arial" charset="0"/>
                <a:cs typeface="Arial" charset="0"/>
              </a:rPr>
              <a:t>The keyword for name is </a:t>
            </a:r>
            <a:r>
              <a:rPr lang="en-US" sz="1600" dirty="0">
                <a:solidFill>
                  <a:srgbClr val="A020F0"/>
                </a:solidFill>
                <a:latin typeface="Courier New"/>
              </a:rPr>
              <a:t>‘</a:t>
            </a:r>
            <a:r>
              <a:rPr lang="en-US" sz="1600" dirty="0" err="1">
                <a:solidFill>
                  <a:srgbClr val="A020F0"/>
                </a:solidFill>
                <a:latin typeface="Courier New"/>
              </a:rPr>
              <a:t>na</a:t>
            </a:r>
            <a:r>
              <a:rPr lang="en-US" sz="1600" dirty="0">
                <a:solidFill>
                  <a:srgbClr val="A020F0"/>
                </a:solidFill>
                <a:latin typeface="Courier New"/>
              </a:rPr>
              <a:t>’</a:t>
            </a:r>
            <a:r>
              <a:rPr lang="en-US" sz="1600" dirty="0">
                <a:latin typeface="Arial" charset="0"/>
                <a:cs typeface="Arial" charset="0"/>
              </a:rPr>
              <a:t>.  Name is used if some reactants may contain both fuel and oxidizer components.  Name is not common in liquid propulsion systems, but is common in solid propulsion systems.  If name is used for one reactant, it must be used for all reactants.</a:t>
            </a:r>
          </a:p>
          <a:p>
            <a:pPr lvl="3"/>
            <a:r>
              <a:rPr lang="en-US" sz="1600" dirty="0">
                <a:latin typeface="Arial" charset="0"/>
                <a:cs typeface="Arial" charset="0"/>
              </a:rPr>
              <a:t>A bulk mixture ratio is undefined when using the “name” nomenclature since fuel and oxidizer is not defined.</a:t>
            </a:r>
          </a:p>
          <a:p>
            <a:pPr lvl="2"/>
            <a:r>
              <a:rPr lang="en-US" sz="2000" dirty="0">
                <a:latin typeface="Arial" charset="0"/>
                <a:cs typeface="Arial" charset="0"/>
              </a:rPr>
              <a:t>Fuel and Oxidizer Input Format</a:t>
            </a:r>
          </a:p>
          <a:p>
            <a:pPr lvl="3"/>
            <a:r>
              <a:rPr lang="en-US" sz="1600" dirty="0">
                <a:latin typeface="Arial" charset="0"/>
                <a:cs typeface="Arial" charset="0"/>
              </a:rPr>
              <a:t>The keyword for fuel is </a:t>
            </a:r>
            <a:r>
              <a:rPr lang="en-US" sz="1600" dirty="0">
                <a:solidFill>
                  <a:srgbClr val="A020F0"/>
                </a:solidFill>
                <a:latin typeface="Courier New"/>
              </a:rPr>
              <a:t>‘fu’</a:t>
            </a:r>
            <a:r>
              <a:rPr lang="en-US" sz="1600" dirty="0">
                <a:latin typeface="Arial" charset="0"/>
                <a:cs typeface="Arial" charset="0"/>
              </a:rPr>
              <a:t>, and the keyword for oxidizer is </a:t>
            </a:r>
            <a:r>
              <a:rPr lang="en-US" sz="1600" dirty="0">
                <a:solidFill>
                  <a:srgbClr val="A020F0"/>
                </a:solidFill>
                <a:latin typeface="Courier New"/>
              </a:rPr>
              <a:t>‘ox’</a:t>
            </a:r>
            <a:endParaRPr lang="en-US" sz="1600" dirty="0">
              <a:latin typeface="Arial" charset="0"/>
              <a:cs typeface="Arial" charset="0"/>
            </a:endParaRP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628"/>
          <a:stretch/>
        </p:blipFill>
        <p:spPr bwMode="auto">
          <a:xfrm>
            <a:off x="215677" y="4235569"/>
            <a:ext cx="3974658" cy="22422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52" t="-1" b="-5671"/>
          <a:stretch/>
        </p:blipFill>
        <p:spPr bwMode="auto">
          <a:xfrm>
            <a:off x="4442604" y="4264342"/>
            <a:ext cx="4570572" cy="19380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89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055" y="210425"/>
            <a:ext cx="8229600" cy="565429"/>
          </a:xfrm>
        </p:spPr>
        <p:txBody>
          <a:bodyPr/>
          <a:lstStyle/>
          <a:p>
            <a:pPr algn="ctr"/>
            <a:r>
              <a:rPr lang="en-US" dirty="0"/>
              <a:t>Reactant Dataset - Continued</a:t>
            </a:r>
          </a:p>
        </p:txBody>
      </p:sp>
      <p:sp>
        <p:nvSpPr>
          <p:cNvPr id="3" name="Slide Number Placeholder 2"/>
          <p:cNvSpPr>
            <a:spLocks noGrp="1"/>
          </p:cNvSpPr>
          <p:nvPr>
            <p:ph type="sldNum" sz="quarter" idx="4"/>
          </p:nvPr>
        </p:nvSpPr>
        <p:spPr/>
        <p:txBody>
          <a:bodyPr/>
          <a:lstStyle/>
          <a:p>
            <a:fld id="{A8119277-75FA-4564-A61E-A5E635131C45}" type="slidenum">
              <a:rPr lang="en-US" smtClean="0"/>
              <a:pPr/>
              <a:t>14</a:t>
            </a:fld>
            <a:endParaRPr lang="en-US"/>
          </a:p>
        </p:txBody>
      </p:sp>
      <p:sp>
        <p:nvSpPr>
          <p:cNvPr id="4" name="Content Placeholder 2"/>
          <p:cNvSpPr txBox="1">
            <a:spLocks/>
          </p:cNvSpPr>
          <p:nvPr/>
        </p:nvSpPr>
        <p:spPr>
          <a:xfrm>
            <a:off x="70578" y="568264"/>
            <a:ext cx="8869932"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 – Continued</a:t>
            </a:r>
          </a:p>
          <a:p>
            <a:pPr lvl="1"/>
            <a:r>
              <a:rPr lang="en-US" sz="2000" dirty="0">
                <a:latin typeface="Arial" charset="0"/>
                <a:cs typeface="Arial" charset="0"/>
              </a:rPr>
              <a:t>Reactant name</a:t>
            </a:r>
          </a:p>
          <a:p>
            <a:pPr lvl="2"/>
            <a:r>
              <a:rPr lang="en-US" sz="1600" dirty="0">
                <a:latin typeface="Arial" charset="0"/>
                <a:cs typeface="Arial" charset="0"/>
              </a:rPr>
              <a:t>The reactant name is a variable name or string input and is not case sensitive</a:t>
            </a:r>
          </a:p>
          <a:p>
            <a:pPr lvl="2"/>
            <a:r>
              <a:rPr lang="en-US" sz="1600" dirty="0">
                <a:latin typeface="Arial" charset="0"/>
                <a:cs typeface="Arial" charset="0"/>
              </a:rPr>
              <a:t>The reactant name must immediately follow the propellant type declaration</a:t>
            </a:r>
          </a:p>
          <a:p>
            <a:pPr lvl="2"/>
            <a:r>
              <a:rPr lang="en-US" sz="1600" dirty="0">
                <a:latin typeface="Arial" charset="0"/>
                <a:cs typeface="Arial" charset="0"/>
              </a:rPr>
              <a:t>If the library option is used, the reactant name must match the name in the library</a:t>
            </a:r>
          </a:p>
          <a:p>
            <a:pPr lvl="1"/>
            <a:r>
              <a:rPr lang="en-US" sz="2000" dirty="0">
                <a:latin typeface="Arial" charset="0"/>
                <a:cs typeface="Arial" charset="0"/>
              </a:rPr>
              <a:t>Chemical formula</a:t>
            </a:r>
          </a:p>
          <a:p>
            <a:pPr lvl="2"/>
            <a:r>
              <a:rPr lang="en-US" sz="1600" dirty="0">
                <a:latin typeface="Arial" charset="0"/>
                <a:cs typeface="Arial" charset="0"/>
              </a:rPr>
              <a:t>The chemical formula is mandatory unless the library option is used. </a:t>
            </a:r>
          </a:p>
          <a:p>
            <a:pPr lvl="2"/>
            <a:r>
              <a:rPr lang="en-US" sz="1600" dirty="0">
                <a:latin typeface="Arial" charset="0"/>
                <a:cs typeface="Arial" charset="0"/>
              </a:rPr>
              <a:t>The chemical formula is not case sensitive.</a:t>
            </a:r>
          </a:p>
          <a:p>
            <a:pPr lvl="2"/>
            <a:r>
              <a:rPr lang="en-US" sz="1600" dirty="0">
                <a:latin typeface="Arial" charset="0"/>
                <a:cs typeface="Arial" charset="0"/>
              </a:rPr>
              <a:t>The chemical formula alternates between a string input of the atomic symbol and the number of atoms corresponding to the respective symbol</a:t>
            </a:r>
          </a:p>
          <a:p>
            <a:pPr lvl="2"/>
            <a:r>
              <a:rPr lang="en-US" sz="1600" dirty="0">
                <a:latin typeface="Arial" charset="0"/>
                <a:cs typeface="Arial" charset="0"/>
              </a:rPr>
              <a:t>The order in which the chemical formula is entered is irrelevant. </a:t>
            </a:r>
            <a:r>
              <a:rPr lang="en-US" sz="1600" dirty="0">
                <a:solidFill>
                  <a:srgbClr val="CC00CC"/>
                </a:solidFill>
                <a:latin typeface="Arial" charset="0"/>
                <a:cs typeface="Arial" charset="0"/>
              </a:rPr>
              <a:t>‘H’</a:t>
            </a:r>
            <a:r>
              <a:rPr lang="en-US" sz="1600" dirty="0">
                <a:latin typeface="Arial" charset="0"/>
                <a:cs typeface="Arial" charset="0"/>
              </a:rPr>
              <a:t>,2,</a:t>
            </a:r>
            <a:r>
              <a:rPr lang="en-US" sz="1600" dirty="0">
                <a:solidFill>
                  <a:srgbClr val="CC00CC"/>
                </a:solidFill>
                <a:latin typeface="Arial" charset="0"/>
                <a:cs typeface="Arial" charset="0"/>
              </a:rPr>
              <a:t>’O’</a:t>
            </a:r>
            <a:r>
              <a:rPr lang="en-US" sz="1600" dirty="0">
                <a:latin typeface="Arial" charset="0"/>
                <a:cs typeface="Arial" charset="0"/>
              </a:rPr>
              <a:t>,1 and </a:t>
            </a:r>
            <a:r>
              <a:rPr lang="en-US" sz="1600" dirty="0">
                <a:solidFill>
                  <a:srgbClr val="CC00CC"/>
                </a:solidFill>
                <a:latin typeface="Arial" charset="0"/>
                <a:cs typeface="Arial" charset="0"/>
              </a:rPr>
              <a:t>‘O’</a:t>
            </a:r>
            <a:r>
              <a:rPr lang="en-US" sz="1600" dirty="0">
                <a:latin typeface="Arial" charset="0"/>
                <a:cs typeface="Arial" charset="0"/>
              </a:rPr>
              <a:t>,1,</a:t>
            </a:r>
            <a:r>
              <a:rPr lang="en-US" sz="1600" dirty="0">
                <a:solidFill>
                  <a:srgbClr val="CC00CC"/>
                </a:solidFill>
                <a:latin typeface="Arial" charset="0"/>
                <a:cs typeface="Arial" charset="0"/>
              </a:rPr>
              <a:t>’H’</a:t>
            </a:r>
            <a:r>
              <a:rPr lang="en-US" sz="1600" dirty="0">
                <a:latin typeface="Arial" charset="0"/>
                <a:cs typeface="Arial" charset="0"/>
              </a:rPr>
              <a:t>,2 are recognized as the same formula.</a:t>
            </a:r>
          </a:p>
          <a:p>
            <a:pPr lvl="1"/>
            <a:r>
              <a:rPr lang="en-US" sz="2000" dirty="0">
                <a:latin typeface="Arial" charset="0"/>
                <a:cs typeface="Arial" charset="0"/>
              </a:rPr>
              <a:t>Type and amount of each reactant</a:t>
            </a:r>
          </a:p>
          <a:p>
            <a:pPr marL="914400" lvl="2" indent="0">
              <a:buNone/>
            </a:pPr>
            <a:r>
              <a:rPr lang="en-US" sz="1600" dirty="0">
                <a:latin typeface="Arial" charset="0"/>
                <a:cs typeface="Arial" charset="0"/>
              </a:rPr>
              <a:t>There are two types of reactant amounts recognized by CEAM.  The types cannot be mixed.</a:t>
            </a:r>
          </a:p>
          <a:p>
            <a:pPr lvl="2"/>
            <a:r>
              <a:rPr lang="en-US" sz="1800" dirty="0">
                <a:latin typeface="Arial" charset="0"/>
                <a:cs typeface="Arial" charset="0"/>
              </a:rPr>
              <a:t>Moles </a:t>
            </a:r>
          </a:p>
          <a:p>
            <a:pPr marL="1150938" lvl="3"/>
            <a:r>
              <a:rPr lang="en-US" sz="1600" dirty="0">
                <a:latin typeface="Arial" charset="0"/>
                <a:cs typeface="Arial" charset="0"/>
              </a:rPr>
              <a:t>The keyword is </a:t>
            </a:r>
            <a:r>
              <a:rPr lang="en-US" sz="1600" dirty="0">
                <a:solidFill>
                  <a:srgbClr val="A020F0"/>
                </a:solidFill>
                <a:latin typeface="Courier New"/>
              </a:rPr>
              <a:t>‘m’</a:t>
            </a:r>
            <a:r>
              <a:rPr lang="en-US" sz="1600" dirty="0">
                <a:latin typeface="Arial" charset="0"/>
                <a:cs typeface="Arial" charset="0"/>
              </a:rPr>
              <a:t>.</a:t>
            </a:r>
          </a:p>
          <a:p>
            <a:pPr marL="1150938" lvl="3"/>
            <a:r>
              <a:rPr lang="en-US" sz="1600" dirty="0">
                <a:latin typeface="Arial" charset="0"/>
                <a:cs typeface="Arial" charset="0"/>
              </a:rPr>
              <a:t>The molar amount of the propellant must immediately follow the keyword.</a:t>
            </a:r>
          </a:p>
          <a:p>
            <a:pPr marL="1150938" lvl="3"/>
            <a:r>
              <a:rPr lang="en-US" sz="1600" dirty="0">
                <a:latin typeface="Arial" charset="0"/>
                <a:cs typeface="Arial" charset="0"/>
              </a:rPr>
              <a:t>Using molar amounts completely defines the mass balance of the reactants and a mixture ratio input in the problem dataset is unnecessary   </a:t>
            </a:r>
            <a:r>
              <a:rPr lang="en-US" sz="1400" dirty="0">
                <a:latin typeface="Arial" charset="0"/>
                <a:cs typeface="Arial" charset="0"/>
              </a:rPr>
              <a:t> </a:t>
            </a:r>
          </a:p>
          <a:p>
            <a:pPr lvl="2"/>
            <a:endParaRPr lang="en-US" sz="1600" dirty="0">
              <a:latin typeface="Arial" charset="0"/>
              <a:cs typeface="Arial" charset="0"/>
            </a:endParaRPr>
          </a:p>
          <a:p>
            <a:endParaRPr lang="en-US" sz="1600" dirty="0">
              <a:latin typeface="Arial" charset="0"/>
              <a:cs typeface="Arial" charset="0"/>
            </a:endParaRPr>
          </a:p>
        </p:txBody>
      </p:sp>
    </p:spTree>
    <p:extLst>
      <p:ext uri="{BB962C8B-B14F-4D97-AF65-F5344CB8AC3E}">
        <p14:creationId xmlns:p14="http://schemas.microsoft.com/office/powerpoint/2010/main" val="4227779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213"/>
            <a:ext cx="8229600" cy="792162"/>
          </a:xfrm>
        </p:spPr>
        <p:txBody>
          <a:bodyPr/>
          <a:lstStyle/>
          <a:p>
            <a:pPr algn="ctr"/>
            <a:r>
              <a:rPr lang="en-US" dirty="0"/>
              <a:t>Reactant Dataset - Continued</a:t>
            </a:r>
          </a:p>
        </p:txBody>
      </p:sp>
      <p:sp>
        <p:nvSpPr>
          <p:cNvPr id="3" name="Slide Number Placeholder 2"/>
          <p:cNvSpPr>
            <a:spLocks noGrp="1"/>
          </p:cNvSpPr>
          <p:nvPr>
            <p:ph type="sldNum" sz="quarter" idx="4"/>
          </p:nvPr>
        </p:nvSpPr>
        <p:spPr/>
        <p:txBody>
          <a:bodyPr/>
          <a:lstStyle/>
          <a:p>
            <a:fld id="{A8119277-75FA-4564-A61E-A5E635131C45}" type="slidenum">
              <a:rPr lang="en-US" smtClean="0"/>
              <a:pPr/>
              <a:t>15</a:t>
            </a:fld>
            <a:endParaRPr lang="en-US"/>
          </a:p>
        </p:txBody>
      </p:sp>
      <p:sp>
        <p:nvSpPr>
          <p:cNvPr id="4" name="Content Placeholder 2"/>
          <p:cNvSpPr txBox="1">
            <a:spLocks/>
          </p:cNvSpPr>
          <p:nvPr/>
        </p:nvSpPr>
        <p:spPr>
          <a:xfrm>
            <a:off x="112143" y="761166"/>
            <a:ext cx="8869932"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 – Continued</a:t>
            </a:r>
          </a:p>
          <a:p>
            <a:pPr lvl="1"/>
            <a:r>
              <a:rPr lang="en-US" sz="2000" dirty="0">
                <a:latin typeface="Arial" charset="0"/>
                <a:cs typeface="Arial" charset="0"/>
              </a:rPr>
              <a:t>Type and amount of each reactant</a:t>
            </a:r>
          </a:p>
          <a:p>
            <a:pPr lvl="2"/>
            <a:r>
              <a:rPr lang="en-US" sz="1800" dirty="0">
                <a:latin typeface="Arial" charset="0"/>
                <a:cs typeface="Arial" charset="0"/>
              </a:rPr>
              <a:t>Mass or Weight Fraction and Name Propellant Type</a:t>
            </a:r>
          </a:p>
          <a:p>
            <a:pPr marL="1487488" lvl="3"/>
            <a:r>
              <a:rPr lang="en-US" sz="1800" dirty="0">
                <a:latin typeface="Arial" charset="0"/>
                <a:cs typeface="Arial" charset="0"/>
              </a:rPr>
              <a:t>The keyword is </a:t>
            </a:r>
            <a:r>
              <a:rPr lang="en-US" sz="1800" dirty="0">
                <a:solidFill>
                  <a:srgbClr val="A020F0"/>
                </a:solidFill>
                <a:latin typeface="Courier New"/>
              </a:rPr>
              <a:t>‘w’</a:t>
            </a:r>
            <a:r>
              <a:rPr lang="en-US" sz="1800" dirty="0">
                <a:latin typeface="Arial" charset="0"/>
                <a:cs typeface="Arial" charset="0"/>
              </a:rPr>
              <a:t>.</a:t>
            </a:r>
          </a:p>
          <a:p>
            <a:pPr marL="1487488" lvl="3"/>
            <a:r>
              <a:rPr lang="en-US" sz="1600" dirty="0">
                <a:latin typeface="Arial" charset="0"/>
                <a:cs typeface="Arial" charset="0"/>
              </a:rPr>
              <a:t>The amounts are specific to the propellant type and also the complete mixture.</a:t>
            </a:r>
          </a:p>
          <a:p>
            <a:pPr marL="1487488" lvl="3"/>
            <a:r>
              <a:rPr lang="en-US" sz="1600" dirty="0">
                <a:latin typeface="Arial" charset="0"/>
                <a:cs typeface="Arial" charset="0"/>
              </a:rPr>
              <a:t>The amounts are normalized to the mixture.  The amounts do not have to add up to any particular number.  For example, if reactant A has a weight fraction of 87, and reactant B has a weight fraction of 50, then the weight fraction of reactant A is 87/(87+50).  Similarly, reactant B has a fraction of 50/(87+50).  </a:t>
            </a:r>
          </a:p>
          <a:p>
            <a:pPr marL="1487488" lvl="3"/>
            <a:r>
              <a:rPr lang="en-US" sz="1600" dirty="0">
                <a:latin typeface="Arial" charset="0"/>
                <a:cs typeface="Arial" charset="0"/>
              </a:rPr>
              <a:t>The amount value must follow the amount type.  Only a single value is allowed.</a:t>
            </a:r>
          </a:p>
          <a:p>
            <a:pPr marL="1487488" lvl="3"/>
            <a:r>
              <a:rPr lang="en-US" sz="1600" dirty="0">
                <a:latin typeface="Arial" charset="0"/>
                <a:cs typeface="Arial" charset="0"/>
              </a:rPr>
              <a:t>A bulk mixture ratio cannot be defined in the problem dataset when using this option.</a:t>
            </a:r>
          </a:p>
          <a:p>
            <a:endParaRPr lang="en-US" sz="1600" dirty="0">
              <a:latin typeface="Arial" charset="0"/>
              <a:cs typeface="Arial" charset="0"/>
            </a:endParaRPr>
          </a:p>
        </p:txBody>
      </p:sp>
      <p:pic>
        <p:nvPicPr>
          <p:cNvPr id="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52" t="-1" b="-5671"/>
          <a:stretch/>
        </p:blipFill>
        <p:spPr bwMode="auto">
          <a:xfrm>
            <a:off x="2261823" y="4434755"/>
            <a:ext cx="4570572" cy="19380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539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78"/>
            <a:ext cx="8229600" cy="792162"/>
          </a:xfrm>
        </p:spPr>
        <p:txBody>
          <a:bodyPr/>
          <a:lstStyle/>
          <a:p>
            <a:pPr algn="ctr"/>
            <a:r>
              <a:rPr lang="en-US" dirty="0"/>
              <a:t>Reactant Dataset - Continued</a:t>
            </a:r>
          </a:p>
        </p:txBody>
      </p:sp>
      <p:sp>
        <p:nvSpPr>
          <p:cNvPr id="3" name="Slide Number Placeholder 2"/>
          <p:cNvSpPr>
            <a:spLocks noGrp="1"/>
          </p:cNvSpPr>
          <p:nvPr>
            <p:ph type="sldNum" sz="quarter" idx="4"/>
          </p:nvPr>
        </p:nvSpPr>
        <p:spPr/>
        <p:txBody>
          <a:bodyPr/>
          <a:lstStyle/>
          <a:p>
            <a:fld id="{A8119277-75FA-4564-A61E-A5E635131C45}" type="slidenum">
              <a:rPr lang="en-US" smtClean="0"/>
              <a:pPr/>
              <a:t>16</a:t>
            </a:fld>
            <a:endParaRPr lang="en-US"/>
          </a:p>
        </p:txBody>
      </p:sp>
      <p:sp>
        <p:nvSpPr>
          <p:cNvPr id="4" name="Content Placeholder 2"/>
          <p:cNvSpPr txBox="1">
            <a:spLocks/>
          </p:cNvSpPr>
          <p:nvPr/>
        </p:nvSpPr>
        <p:spPr>
          <a:xfrm>
            <a:off x="112143" y="657654"/>
            <a:ext cx="8869932"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 – Continued</a:t>
            </a:r>
          </a:p>
          <a:p>
            <a:pPr lvl="1"/>
            <a:r>
              <a:rPr lang="en-US" sz="2000" dirty="0">
                <a:latin typeface="Arial" charset="0"/>
                <a:cs typeface="Arial" charset="0"/>
              </a:rPr>
              <a:t>Type and amount of each reactant</a:t>
            </a:r>
          </a:p>
          <a:p>
            <a:pPr lvl="2"/>
            <a:r>
              <a:rPr lang="en-US" sz="1800" dirty="0">
                <a:latin typeface="Arial" charset="0"/>
                <a:cs typeface="Arial" charset="0"/>
              </a:rPr>
              <a:t>Mass or Weight Fraction and Fuel and Oxidizer Propellant Type</a:t>
            </a:r>
          </a:p>
          <a:p>
            <a:pPr lvl="3"/>
            <a:r>
              <a:rPr lang="en-US" sz="1600" dirty="0">
                <a:latin typeface="Arial" charset="0"/>
                <a:cs typeface="Arial" charset="0"/>
              </a:rPr>
              <a:t>The keyword is </a:t>
            </a:r>
            <a:r>
              <a:rPr lang="en-US" sz="1600" dirty="0">
                <a:solidFill>
                  <a:srgbClr val="A020F0"/>
                </a:solidFill>
                <a:latin typeface="Courier New"/>
              </a:rPr>
              <a:t>‘w’</a:t>
            </a:r>
            <a:r>
              <a:rPr lang="en-US" sz="1600" dirty="0">
                <a:latin typeface="Arial" charset="0"/>
                <a:cs typeface="Arial" charset="0"/>
              </a:rPr>
              <a:t>.</a:t>
            </a:r>
          </a:p>
          <a:p>
            <a:pPr lvl="3"/>
            <a:r>
              <a:rPr lang="en-US" sz="1600" dirty="0">
                <a:latin typeface="Arial" charset="0"/>
                <a:cs typeface="Arial" charset="0"/>
              </a:rPr>
              <a:t>The amounts are specific to the propellant type.</a:t>
            </a:r>
          </a:p>
          <a:p>
            <a:pPr lvl="3"/>
            <a:r>
              <a:rPr lang="en-US" sz="1600" dirty="0">
                <a:latin typeface="Arial" charset="0"/>
                <a:cs typeface="Arial" charset="0"/>
              </a:rPr>
              <a:t>The amounts are normalized to the propellant type.  The amounts do not have to add up to any particular number.  For example, if fuel A has a weight fraction of 87, and fuel B has a weight fraction of 50, then the weight fraction of fuel A is 87/(87+50).  Similarly, fuel B has a fraction of 50/(87+50).  </a:t>
            </a:r>
          </a:p>
          <a:p>
            <a:pPr lvl="3"/>
            <a:r>
              <a:rPr lang="en-US" sz="1600" dirty="0">
                <a:latin typeface="Arial" charset="0"/>
                <a:cs typeface="Arial" charset="0"/>
              </a:rPr>
              <a:t>The amount value must follow the amount type.  Only a single value is allowed.</a:t>
            </a:r>
          </a:p>
          <a:p>
            <a:pPr lvl="3"/>
            <a:r>
              <a:rPr lang="en-US" sz="1600" dirty="0">
                <a:latin typeface="Arial" charset="0"/>
                <a:cs typeface="Arial" charset="0"/>
              </a:rPr>
              <a:t>Note that the above fraction defines only the fuel and not the oxidizer.  </a:t>
            </a:r>
          </a:p>
          <a:p>
            <a:pPr lvl="3"/>
            <a:r>
              <a:rPr lang="en-US" sz="1600" dirty="0">
                <a:latin typeface="Arial" charset="0"/>
                <a:cs typeface="Arial" charset="0"/>
              </a:rPr>
              <a:t>A bulk mixture ratio must be defined in the problem dataset when using this option.</a:t>
            </a:r>
          </a:p>
          <a:p>
            <a:endParaRPr lang="en-US" sz="1600" dirty="0">
              <a:latin typeface="Arial" charset="0"/>
              <a:cs typeface="Arial" charset="0"/>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628"/>
          <a:stretch/>
        </p:blipFill>
        <p:spPr bwMode="auto">
          <a:xfrm>
            <a:off x="2556289" y="4541726"/>
            <a:ext cx="3830644" cy="2160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425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213"/>
            <a:ext cx="8229600" cy="792162"/>
          </a:xfrm>
        </p:spPr>
        <p:txBody>
          <a:bodyPr/>
          <a:lstStyle/>
          <a:p>
            <a:pPr algn="ctr"/>
            <a:r>
              <a:rPr lang="en-US" dirty="0"/>
              <a:t>Reactant Dataset - Continued</a:t>
            </a:r>
          </a:p>
        </p:txBody>
      </p:sp>
      <p:sp>
        <p:nvSpPr>
          <p:cNvPr id="3" name="Slide Number Placeholder 2"/>
          <p:cNvSpPr>
            <a:spLocks noGrp="1"/>
          </p:cNvSpPr>
          <p:nvPr>
            <p:ph type="sldNum" sz="quarter" idx="4"/>
          </p:nvPr>
        </p:nvSpPr>
        <p:spPr/>
        <p:txBody>
          <a:bodyPr/>
          <a:lstStyle/>
          <a:p>
            <a:fld id="{A8119277-75FA-4564-A61E-A5E635131C45}" type="slidenum">
              <a:rPr lang="en-US" smtClean="0"/>
              <a:pPr/>
              <a:t>17</a:t>
            </a:fld>
            <a:endParaRPr lang="en-US"/>
          </a:p>
        </p:txBody>
      </p:sp>
      <p:sp>
        <p:nvSpPr>
          <p:cNvPr id="4" name="Content Placeholder 2"/>
          <p:cNvSpPr txBox="1">
            <a:spLocks/>
          </p:cNvSpPr>
          <p:nvPr/>
        </p:nvSpPr>
        <p:spPr>
          <a:xfrm>
            <a:off x="112143" y="761166"/>
            <a:ext cx="8869932"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Optional Input</a:t>
            </a:r>
          </a:p>
          <a:p>
            <a:pPr lvl="1"/>
            <a:r>
              <a:rPr lang="en-US" sz="1800" dirty="0">
                <a:latin typeface="Arial" charset="0"/>
                <a:cs typeface="Arial" charset="0"/>
              </a:rPr>
              <a:t>Note that that title of “optional input” may not be accurate.  A given problem will require additional input that may be entered in either the reactant dataset as a reactant specific property or possibly in the problem dataset as a bulk property.  In the event that a property is defined in both the reactant and problem datasets, CEAM will dismiss the problem dataset inputs(s), and include the reactant dataset input(s).</a:t>
            </a:r>
          </a:p>
          <a:p>
            <a:pPr lvl="1"/>
            <a:r>
              <a:rPr lang="en-US" sz="1800" dirty="0">
                <a:latin typeface="Arial" charset="0"/>
                <a:cs typeface="Arial" charset="0"/>
              </a:rPr>
              <a:t>Units are entered after the keyword.  The two must be separated by a delimiter such as colon, semicolon, space, comma</a:t>
            </a:r>
          </a:p>
          <a:p>
            <a:pPr lvl="1"/>
            <a:r>
              <a:rPr lang="en-US" sz="2000" dirty="0">
                <a:latin typeface="Arial" charset="0"/>
                <a:cs typeface="Arial" charset="0"/>
              </a:rPr>
              <a:t>Temperature</a:t>
            </a:r>
          </a:p>
          <a:p>
            <a:pPr lvl="2"/>
            <a:r>
              <a:rPr lang="en-US" sz="1600" dirty="0">
                <a:latin typeface="Arial" charset="0"/>
                <a:cs typeface="Arial" charset="0"/>
              </a:rPr>
              <a:t>Temperature is required for HP, UV, and Rocket problems</a:t>
            </a:r>
          </a:p>
          <a:p>
            <a:pPr lvl="2"/>
            <a:r>
              <a:rPr lang="en-US" sz="1600" dirty="0">
                <a:latin typeface="Arial" charset="0"/>
                <a:cs typeface="Arial" charset="0"/>
              </a:rPr>
              <a:t>The input temperature should correspond to a upstream or “manifold” temperature</a:t>
            </a:r>
          </a:p>
          <a:p>
            <a:pPr lvl="2"/>
            <a:r>
              <a:rPr lang="en-US" sz="1600" dirty="0">
                <a:latin typeface="Arial" charset="0"/>
                <a:cs typeface="Arial" charset="0"/>
              </a:rPr>
              <a:t>The keyword for temperature is not case sensitive and is exactly </a:t>
            </a:r>
            <a:r>
              <a:rPr lang="en-US" sz="1600" dirty="0">
                <a:solidFill>
                  <a:srgbClr val="A020F0"/>
                </a:solidFill>
                <a:latin typeface="Courier New"/>
              </a:rPr>
              <a:t>‘t’</a:t>
            </a:r>
            <a:endParaRPr lang="en-US" sz="1600" dirty="0">
              <a:solidFill>
                <a:srgbClr val="CC00CC"/>
              </a:solidFill>
              <a:latin typeface="Arial" charset="0"/>
              <a:cs typeface="Arial" charset="0"/>
            </a:endParaRPr>
          </a:p>
          <a:p>
            <a:pPr lvl="2"/>
            <a:r>
              <a:rPr lang="en-US" sz="1600" dirty="0">
                <a:latin typeface="Arial" charset="0"/>
                <a:cs typeface="Arial" charset="0"/>
              </a:rPr>
              <a:t>The allowable temperature are as follows:</a:t>
            </a:r>
          </a:p>
          <a:p>
            <a:pPr lvl="2"/>
            <a:r>
              <a:rPr lang="en-US" sz="1600" dirty="0">
                <a:latin typeface="Arial" charset="0"/>
                <a:cs typeface="Arial" charset="0"/>
              </a:rPr>
              <a:t>The temperature value must follow the amount type.  Only a single value is allowed.</a:t>
            </a:r>
            <a:endParaRPr lang="en-US" sz="2000" dirty="0">
              <a:latin typeface="Arial" charset="0"/>
              <a:cs typeface="Arial" charset="0"/>
            </a:endParaRPr>
          </a:p>
          <a:p>
            <a:pPr lvl="1"/>
            <a:endParaRPr lang="en-US" sz="2000" dirty="0">
              <a:latin typeface="Arial" charset="0"/>
              <a:cs typeface="Arial" charset="0"/>
            </a:endParaRPr>
          </a:p>
          <a:p>
            <a:pPr lvl="1"/>
            <a:endParaRPr lang="en-US" sz="2000" dirty="0">
              <a:latin typeface="Arial" charset="0"/>
              <a:cs typeface="Arial" charset="0"/>
            </a:endParaRPr>
          </a:p>
          <a:p>
            <a:pPr lvl="1"/>
            <a:endParaRPr lang="en-US" sz="2000" dirty="0">
              <a:latin typeface="Arial" charset="0"/>
              <a:cs typeface="Arial" charset="0"/>
            </a:endParaRPr>
          </a:p>
          <a:p>
            <a:pPr lvl="1"/>
            <a:endParaRPr lang="en-US" sz="2000" dirty="0">
              <a:latin typeface="Arial" charset="0"/>
              <a:cs typeface="Arial" charset="0"/>
            </a:endParaRPr>
          </a:p>
          <a:p>
            <a:endParaRPr lang="en-US" sz="1600" dirty="0">
              <a:latin typeface="Arial" charset="0"/>
              <a:cs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18263273"/>
              </p:ext>
            </p:extLst>
          </p:nvPr>
        </p:nvGraphicFramePr>
        <p:xfrm>
          <a:off x="3081337" y="5307685"/>
          <a:ext cx="2981326" cy="152400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188595">
                <a:tc>
                  <a:txBody>
                    <a:bodyPr/>
                    <a:lstStyle/>
                    <a:p>
                      <a:r>
                        <a:rPr lang="en-US" sz="1400" dirty="0"/>
                        <a:t>Temperature</a:t>
                      </a:r>
                    </a:p>
                  </a:txBody>
                  <a:tcPr/>
                </a:tc>
                <a:tc>
                  <a:txBody>
                    <a:bodyPr/>
                    <a:lstStyle/>
                    <a:p>
                      <a:r>
                        <a:rPr lang="en-US" sz="1400" dirty="0"/>
                        <a:t>Keyword</a:t>
                      </a:r>
                    </a:p>
                  </a:txBody>
                  <a:tcPr/>
                </a:tc>
                <a:extLst>
                  <a:ext uri="{0D108BD9-81ED-4DB2-BD59-A6C34878D82A}">
                    <a16:rowId xmlns:a16="http://schemas.microsoft.com/office/drawing/2014/main" val="10000"/>
                  </a:ext>
                </a:extLst>
              </a:tr>
              <a:tr h="188595">
                <a:tc>
                  <a:txBody>
                    <a:bodyPr/>
                    <a:lstStyle/>
                    <a:p>
                      <a:r>
                        <a:rPr lang="en-US" sz="1400" dirty="0"/>
                        <a:t>Rankine</a:t>
                      </a:r>
                    </a:p>
                  </a:txBody>
                  <a:tcPr/>
                </a:tc>
                <a:tc>
                  <a:txBody>
                    <a:bodyPr/>
                    <a:lstStyle/>
                    <a:p>
                      <a:r>
                        <a:rPr lang="en-US" sz="1400" dirty="0"/>
                        <a:t>R, r</a:t>
                      </a:r>
                    </a:p>
                  </a:txBody>
                  <a:tcPr/>
                </a:tc>
                <a:extLst>
                  <a:ext uri="{0D108BD9-81ED-4DB2-BD59-A6C34878D82A}">
                    <a16:rowId xmlns:a16="http://schemas.microsoft.com/office/drawing/2014/main" val="10001"/>
                  </a:ext>
                </a:extLst>
              </a:tr>
              <a:tr h="188595">
                <a:tc>
                  <a:txBody>
                    <a:bodyPr/>
                    <a:lstStyle/>
                    <a:p>
                      <a:r>
                        <a:rPr lang="en-US" sz="1400" dirty="0"/>
                        <a:t>Fahrenheit</a:t>
                      </a:r>
                    </a:p>
                  </a:txBody>
                  <a:tcPr/>
                </a:tc>
                <a:tc>
                  <a:txBody>
                    <a:bodyPr/>
                    <a:lstStyle/>
                    <a:p>
                      <a:r>
                        <a:rPr lang="en-US" sz="1400" dirty="0"/>
                        <a:t>F, f</a:t>
                      </a:r>
                    </a:p>
                  </a:txBody>
                  <a:tcPr/>
                </a:tc>
                <a:extLst>
                  <a:ext uri="{0D108BD9-81ED-4DB2-BD59-A6C34878D82A}">
                    <a16:rowId xmlns:a16="http://schemas.microsoft.com/office/drawing/2014/main" val="10002"/>
                  </a:ext>
                </a:extLst>
              </a:tr>
              <a:tr h="188595">
                <a:tc>
                  <a:txBody>
                    <a:bodyPr/>
                    <a:lstStyle/>
                    <a:p>
                      <a:r>
                        <a:rPr lang="en-US" sz="1400" dirty="0"/>
                        <a:t>Kelvin</a:t>
                      </a:r>
                    </a:p>
                  </a:txBody>
                  <a:tcPr/>
                </a:tc>
                <a:tc>
                  <a:txBody>
                    <a:bodyPr/>
                    <a:lstStyle/>
                    <a:p>
                      <a:r>
                        <a:rPr lang="en-US" sz="1400" dirty="0"/>
                        <a:t>K, k</a:t>
                      </a:r>
                    </a:p>
                  </a:txBody>
                  <a:tcPr/>
                </a:tc>
                <a:extLst>
                  <a:ext uri="{0D108BD9-81ED-4DB2-BD59-A6C34878D82A}">
                    <a16:rowId xmlns:a16="http://schemas.microsoft.com/office/drawing/2014/main" val="10003"/>
                  </a:ext>
                </a:extLst>
              </a:tr>
              <a:tr h="188595">
                <a:tc>
                  <a:txBody>
                    <a:bodyPr/>
                    <a:lstStyle/>
                    <a:p>
                      <a:r>
                        <a:rPr lang="en-US" sz="1400" dirty="0"/>
                        <a:t>Celsius</a:t>
                      </a:r>
                    </a:p>
                  </a:txBody>
                  <a:tcPr/>
                </a:tc>
                <a:tc>
                  <a:txBody>
                    <a:bodyPr/>
                    <a:lstStyle/>
                    <a:p>
                      <a:r>
                        <a:rPr lang="en-US" sz="1400" dirty="0"/>
                        <a:t>C, c</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0145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388"/>
            <a:ext cx="8229600" cy="792162"/>
          </a:xfrm>
        </p:spPr>
        <p:txBody>
          <a:bodyPr/>
          <a:lstStyle/>
          <a:p>
            <a:pPr algn="ctr"/>
            <a:r>
              <a:rPr lang="en-US" dirty="0"/>
              <a:t>Reactant Dataset - Continued</a:t>
            </a:r>
          </a:p>
        </p:txBody>
      </p:sp>
      <p:sp>
        <p:nvSpPr>
          <p:cNvPr id="3" name="Slide Number Placeholder 2"/>
          <p:cNvSpPr>
            <a:spLocks noGrp="1"/>
          </p:cNvSpPr>
          <p:nvPr>
            <p:ph type="sldNum" sz="quarter" idx="4"/>
          </p:nvPr>
        </p:nvSpPr>
        <p:spPr>
          <a:xfrm>
            <a:off x="31899" y="6440818"/>
            <a:ext cx="552893" cy="365125"/>
          </a:xfrm>
        </p:spPr>
        <p:txBody>
          <a:bodyPr/>
          <a:lstStyle/>
          <a:p>
            <a:fld id="{A8119277-75FA-4564-A61E-A5E635131C45}" type="slidenum">
              <a:rPr lang="en-US" smtClean="0"/>
              <a:pPr/>
              <a:t>18</a:t>
            </a:fld>
            <a:endParaRPr lang="en-US"/>
          </a:p>
        </p:txBody>
      </p:sp>
      <p:sp>
        <p:nvSpPr>
          <p:cNvPr id="4" name="Content Placeholder 2"/>
          <p:cNvSpPr txBox="1">
            <a:spLocks/>
          </p:cNvSpPr>
          <p:nvPr/>
        </p:nvSpPr>
        <p:spPr>
          <a:xfrm>
            <a:off x="112143" y="637341"/>
            <a:ext cx="8869932" cy="6115884"/>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Optional Input - Continued</a:t>
            </a:r>
          </a:p>
          <a:p>
            <a:pPr lvl="1"/>
            <a:r>
              <a:rPr lang="en-US" sz="2000" dirty="0">
                <a:latin typeface="Arial" charset="0"/>
                <a:cs typeface="Arial" charset="0"/>
              </a:rPr>
              <a:t>Enthalpy </a:t>
            </a:r>
          </a:p>
          <a:p>
            <a:pPr lvl="2"/>
            <a:r>
              <a:rPr lang="en-US" sz="1600" dirty="0">
                <a:latin typeface="Arial" charset="0"/>
                <a:cs typeface="Arial" charset="0"/>
              </a:rPr>
              <a:t>Enthalpy is required for HP, and Rocket problems</a:t>
            </a:r>
          </a:p>
          <a:p>
            <a:pPr lvl="2"/>
            <a:r>
              <a:rPr lang="en-US" sz="1600" dirty="0">
                <a:latin typeface="Arial" charset="0"/>
                <a:cs typeface="Arial" charset="0"/>
              </a:rPr>
              <a:t>Enthalpy in the reactant dataset corresponds to reactant enthalpy</a:t>
            </a:r>
          </a:p>
          <a:p>
            <a:pPr lvl="2"/>
            <a:r>
              <a:rPr lang="en-US" sz="1600" dirty="0">
                <a:latin typeface="Arial" charset="0"/>
                <a:cs typeface="Arial" charset="0"/>
              </a:rPr>
              <a:t>The keyword for enthalpy is not case sensitive and is </a:t>
            </a:r>
            <a:r>
              <a:rPr lang="en-US" sz="1600" dirty="0">
                <a:solidFill>
                  <a:srgbClr val="A020F0"/>
                </a:solidFill>
                <a:latin typeface="Courier New"/>
              </a:rPr>
              <a:t>‘h’</a:t>
            </a:r>
            <a:endParaRPr lang="en-US" sz="1600" dirty="0">
              <a:solidFill>
                <a:srgbClr val="CC00CC"/>
              </a:solidFill>
              <a:latin typeface="Arial" charset="0"/>
              <a:cs typeface="Arial" charset="0"/>
            </a:endParaRPr>
          </a:p>
          <a:p>
            <a:pPr lvl="2"/>
            <a:r>
              <a:rPr lang="en-US" sz="1600" dirty="0">
                <a:latin typeface="Arial" charset="0"/>
                <a:cs typeface="Arial" charset="0"/>
              </a:rPr>
              <a:t>The units are flexible.  Enthalpy is in units of energy per mass.  The allowable units energy and mass are not case sensitive and are as follows:</a:t>
            </a:r>
          </a:p>
          <a:p>
            <a:pPr lvl="2"/>
            <a:endParaRPr lang="en-US" sz="1600" dirty="0">
              <a:latin typeface="Arial" charset="0"/>
              <a:cs typeface="Arial" charset="0"/>
            </a:endParaRPr>
          </a:p>
          <a:p>
            <a:pPr lvl="1"/>
            <a:endParaRPr lang="en-US" sz="2000" dirty="0">
              <a:latin typeface="Arial" charset="0"/>
              <a:cs typeface="Arial" charset="0"/>
            </a:endParaRPr>
          </a:p>
          <a:p>
            <a:pPr lvl="1"/>
            <a:endParaRPr lang="en-US" sz="2000" dirty="0">
              <a:latin typeface="Arial" charset="0"/>
              <a:cs typeface="Arial" charset="0"/>
            </a:endParaRPr>
          </a:p>
          <a:p>
            <a:pPr lvl="1"/>
            <a:endParaRPr lang="en-US" sz="2000" dirty="0">
              <a:latin typeface="Arial" charset="0"/>
              <a:cs typeface="Arial" charset="0"/>
            </a:endParaRPr>
          </a:p>
          <a:p>
            <a:pPr lvl="1"/>
            <a:endParaRPr lang="en-US" sz="2000" dirty="0">
              <a:latin typeface="Arial" charset="0"/>
              <a:cs typeface="Arial" charset="0"/>
            </a:endParaRPr>
          </a:p>
          <a:p>
            <a:pPr lvl="1"/>
            <a:endParaRPr lang="en-US" sz="2000" dirty="0">
              <a:latin typeface="Arial" charset="0"/>
              <a:cs typeface="Arial" charset="0"/>
            </a:endParaRPr>
          </a:p>
          <a:p>
            <a:pPr lvl="2"/>
            <a:r>
              <a:rPr lang="en-US" sz="1600" dirty="0">
                <a:latin typeface="Arial" charset="0"/>
                <a:cs typeface="Arial" charset="0"/>
              </a:rPr>
              <a:t>The units of energy and mass must be separated by a division sign (/)</a:t>
            </a:r>
          </a:p>
          <a:p>
            <a:pPr lvl="2"/>
            <a:r>
              <a:rPr lang="en-US" sz="1600" dirty="0">
                <a:latin typeface="Arial" charset="0"/>
                <a:cs typeface="Arial" charset="0"/>
              </a:rPr>
              <a:t>The value of enthalpy must immediately follow the enthalpy keyword.</a:t>
            </a:r>
          </a:p>
          <a:p>
            <a:pPr lvl="2"/>
            <a:r>
              <a:rPr lang="en-US" sz="1600" dirty="0">
                <a:latin typeface="Arial" charset="0"/>
                <a:cs typeface="Arial" charset="0"/>
              </a:rPr>
              <a:t>Only a single value is allowed per reactant.</a:t>
            </a:r>
          </a:p>
          <a:p>
            <a:pPr lvl="2"/>
            <a:r>
              <a:rPr lang="en-US" sz="1600" dirty="0">
                <a:latin typeface="Arial" charset="0"/>
                <a:cs typeface="Arial" charset="0"/>
              </a:rPr>
              <a:t>The value of enthalpy must be the total enthalpy</a:t>
            </a:r>
          </a:p>
          <a:p>
            <a:pPr lvl="2"/>
            <a:r>
              <a:rPr lang="en-US" sz="1600" dirty="0">
                <a:latin typeface="Arial" charset="0"/>
                <a:cs typeface="Arial" charset="0"/>
              </a:rPr>
              <a:t>For example: …</a:t>
            </a:r>
            <a:r>
              <a:rPr lang="en-US" sz="1600" dirty="0">
                <a:solidFill>
                  <a:srgbClr val="CC00CC"/>
                </a:solidFill>
                <a:latin typeface="Arial" charset="0"/>
                <a:cs typeface="Arial" charset="0"/>
              </a:rPr>
              <a:t>’</a:t>
            </a:r>
            <a:r>
              <a:rPr lang="en-US" sz="1600" dirty="0" err="1">
                <a:solidFill>
                  <a:srgbClr val="CC00CC"/>
                </a:solidFill>
                <a:latin typeface="Arial" charset="0"/>
                <a:cs typeface="Arial" charset="0"/>
              </a:rPr>
              <a:t>h,calories</a:t>
            </a:r>
            <a:r>
              <a:rPr lang="en-US" sz="1600" dirty="0">
                <a:solidFill>
                  <a:srgbClr val="CC00CC"/>
                </a:solidFill>
                <a:latin typeface="Arial" charset="0"/>
                <a:cs typeface="Arial" charset="0"/>
              </a:rPr>
              <a:t>/mole’</a:t>
            </a:r>
            <a:r>
              <a:rPr lang="en-US" sz="1600" dirty="0">
                <a:latin typeface="Arial" charset="0"/>
                <a:cs typeface="Arial" charset="0"/>
              </a:rPr>
              <a:t>,-2152,… is an acceptable input</a:t>
            </a:r>
          </a:p>
          <a:p>
            <a:endParaRPr lang="en-US" sz="1600" dirty="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01600377"/>
              </p:ext>
            </p:extLst>
          </p:nvPr>
        </p:nvGraphicFramePr>
        <p:xfrm>
          <a:off x="1362075" y="2983865"/>
          <a:ext cx="2981326" cy="182880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141780">
                <a:tc>
                  <a:txBody>
                    <a:bodyPr/>
                    <a:lstStyle/>
                    <a:p>
                      <a:r>
                        <a:rPr lang="en-US" sz="1400" dirty="0"/>
                        <a:t>Energy</a:t>
                      </a:r>
                    </a:p>
                  </a:txBody>
                  <a:tcPr/>
                </a:tc>
                <a:tc>
                  <a:txBody>
                    <a:bodyPr/>
                    <a:lstStyle/>
                    <a:p>
                      <a:r>
                        <a:rPr lang="en-US" sz="1400" dirty="0"/>
                        <a:t>Keyword(s)</a:t>
                      </a:r>
                    </a:p>
                  </a:txBody>
                  <a:tcPr/>
                </a:tc>
                <a:extLst>
                  <a:ext uri="{0D108BD9-81ED-4DB2-BD59-A6C34878D82A}">
                    <a16:rowId xmlns:a16="http://schemas.microsoft.com/office/drawing/2014/main" val="10000"/>
                  </a:ext>
                </a:extLst>
              </a:tr>
              <a:tr h="141780">
                <a:tc>
                  <a:txBody>
                    <a:bodyPr/>
                    <a:lstStyle/>
                    <a:p>
                      <a:r>
                        <a:rPr lang="en-US" sz="1400" dirty="0"/>
                        <a:t>BTU</a:t>
                      </a:r>
                    </a:p>
                  </a:txBody>
                  <a:tcPr/>
                </a:tc>
                <a:tc>
                  <a:txBody>
                    <a:bodyPr/>
                    <a:lstStyle/>
                    <a:p>
                      <a:r>
                        <a:rPr lang="en-US" sz="1400" dirty="0"/>
                        <a:t>Btu</a:t>
                      </a:r>
                    </a:p>
                  </a:txBody>
                  <a:tcPr/>
                </a:tc>
                <a:extLst>
                  <a:ext uri="{0D108BD9-81ED-4DB2-BD59-A6C34878D82A}">
                    <a16:rowId xmlns:a16="http://schemas.microsoft.com/office/drawing/2014/main" val="10001"/>
                  </a:ext>
                </a:extLst>
              </a:tr>
              <a:tr h="141780">
                <a:tc>
                  <a:txBody>
                    <a:bodyPr/>
                    <a:lstStyle/>
                    <a:p>
                      <a:r>
                        <a:rPr lang="en-US" sz="1400" dirty="0"/>
                        <a:t>calorie</a:t>
                      </a:r>
                    </a:p>
                  </a:txBody>
                  <a:tcPr/>
                </a:tc>
                <a:tc>
                  <a:txBody>
                    <a:bodyPr/>
                    <a:lstStyle/>
                    <a:p>
                      <a:r>
                        <a:rPr lang="en-US" sz="1400" dirty="0"/>
                        <a:t>Cal, c</a:t>
                      </a:r>
                    </a:p>
                  </a:txBody>
                  <a:tcPr/>
                </a:tc>
                <a:extLst>
                  <a:ext uri="{0D108BD9-81ED-4DB2-BD59-A6C34878D82A}">
                    <a16:rowId xmlns:a16="http://schemas.microsoft.com/office/drawing/2014/main" val="10002"/>
                  </a:ext>
                </a:extLst>
              </a:tr>
              <a:tr h="141780">
                <a:tc>
                  <a:txBody>
                    <a:bodyPr/>
                    <a:lstStyle/>
                    <a:p>
                      <a:r>
                        <a:rPr lang="en-US" sz="1400" dirty="0"/>
                        <a:t>kilocalorie</a:t>
                      </a:r>
                    </a:p>
                  </a:txBody>
                  <a:tcPr/>
                </a:tc>
                <a:tc>
                  <a:txBody>
                    <a:bodyPr/>
                    <a:lstStyle/>
                    <a:p>
                      <a:r>
                        <a:rPr lang="en-US" sz="1400" dirty="0"/>
                        <a:t>Kc, </a:t>
                      </a:r>
                      <a:r>
                        <a:rPr lang="en-US" sz="1400" dirty="0" err="1"/>
                        <a:t>kiloc</a:t>
                      </a:r>
                      <a:endParaRPr lang="en-US" sz="1400" dirty="0"/>
                    </a:p>
                  </a:txBody>
                  <a:tcPr/>
                </a:tc>
                <a:extLst>
                  <a:ext uri="{0D108BD9-81ED-4DB2-BD59-A6C34878D82A}">
                    <a16:rowId xmlns:a16="http://schemas.microsoft.com/office/drawing/2014/main" val="10003"/>
                  </a:ext>
                </a:extLst>
              </a:tr>
              <a:tr h="141780">
                <a:tc>
                  <a:txBody>
                    <a:bodyPr/>
                    <a:lstStyle/>
                    <a:p>
                      <a:r>
                        <a:rPr lang="en-US" sz="1400" dirty="0"/>
                        <a:t>Joule</a:t>
                      </a:r>
                    </a:p>
                  </a:txBody>
                  <a:tcPr/>
                </a:tc>
                <a:tc>
                  <a:txBody>
                    <a:bodyPr/>
                    <a:lstStyle/>
                    <a:p>
                      <a:r>
                        <a:rPr lang="en-US" sz="1400" dirty="0"/>
                        <a:t>J</a:t>
                      </a:r>
                    </a:p>
                  </a:txBody>
                  <a:tcPr/>
                </a:tc>
                <a:extLst>
                  <a:ext uri="{0D108BD9-81ED-4DB2-BD59-A6C34878D82A}">
                    <a16:rowId xmlns:a16="http://schemas.microsoft.com/office/drawing/2014/main" val="10004"/>
                  </a:ext>
                </a:extLst>
              </a:tr>
              <a:tr h="141780">
                <a:tc>
                  <a:txBody>
                    <a:bodyPr/>
                    <a:lstStyle/>
                    <a:p>
                      <a:r>
                        <a:rPr lang="en-US" sz="1400" dirty="0"/>
                        <a:t>kilojoule</a:t>
                      </a:r>
                    </a:p>
                  </a:txBody>
                  <a:tcPr/>
                </a:tc>
                <a:tc>
                  <a:txBody>
                    <a:bodyPr/>
                    <a:lstStyle/>
                    <a:p>
                      <a:r>
                        <a:rPr lang="en-US" sz="1400" dirty="0" err="1"/>
                        <a:t>Kj,kiloj</a:t>
                      </a:r>
                      <a:endParaRPr lang="en-US" sz="1400" dirty="0"/>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19931420"/>
              </p:ext>
            </p:extLst>
          </p:nvPr>
        </p:nvGraphicFramePr>
        <p:xfrm>
          <a:off x="4547109" y="2943225"/>
          <a:ext cx="2981326" cy="156464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345440">
                <a:tc>
                  <a:txBody>
                    <a:bodyPr/>
                    <a:lstStyle/>
                    <a:p>
                      <a:r>
                        <a:rPr lang="en-US" sz="1400" dirty="0"/>
                        <a:t>Mass</a:t>
                      </a:r>
                    </a:p>
                  </a:txBody>
                  <a:tcPr/>
                </a:tc>
                <a:tc>
                  <a:txBody>
                    <a:bodyPr/>
                    <a:lstStyle/>
                    <a:p>
                      <a:r>
                        <a:rPr lang="en-US" sz="1400" dirty="0"/>
                        <a:t>Keyword(s)</a:t>
                      </a:r>
                    </a:p>
                  </a:txBody>
                  <a:tcPr/>
                </a:tc>
                <a:extLst>
                  <a:ext uri="{0D108BD9-81ED-4DB2-BD59-A6C34878D82A}">
                    <a16:rowId xmlns:a16="http://schemas.microsoft.com/office/drawing/2014/main" val="10000"/>
                  </a:ext>
                </a:extLst>
              </a:tr>
              <a:tr h="251248">
                <a:tc>
                  <a:txBody>
                    <a:bodyPr/>
                    <a:lstStyle/>
                    <a:p>
                      <a:r>
                        <a:rPr lang="en-US" sz="1400" dirty="0"/>
                        <a:t>Gram</a:t>
                      </a:r>
                    </a:p>
                  </a:txBody>
                  <a:tcPr/>
                </a:tc>
                <a:tc>
                  <a:txBody>
                    <a:bodyPr/>
                    <a:lstStyle/>
                    <a:p>
                      <a:r>
                        <a:rPr lang="en-US" sz="1400" dirty="0"/>
                        <a:t>g</a:t>
                      </a:r>
                    </a:p>
                  </a:txBody>
                  <a:tcPr/>
                </a:tc>
                <a:extLst>
                  <a:ext uri="{0D108BD9-81ED-4DB2-BD59-A6C34878D82A}">
                    <a16:rowId xmlns:a16="http://schemas.microsoft.com/office/drawing/2014/main" val="10001"/>
                  </a:ext>
                </a:extLst>
              </a:tr>
              <a:tr h="251248">
                <a:tc>
                  <a:txBody>
                    <a:bodyPr/>
                    <a:lstStyle/>
                    <a:p>
                      <a:r>
                        <a:rPr lang="en-US" sz="1400" dirty="0"/>
                        <a:t>Kilogram</a:t>
                      </a:r>
                    </a:p>
                  </a:txBody>
                  <a:tcPr/>
                </a:tc>
                <a:tc>
                  <a:txBody>
                    <a:bodyPr/>
                    <a:lstStyle/>
                    <a:p>
                      <a:r>
                        <a:rPr lang="en-US" sz="1400" dirty="0" err="1"/>
                        <a:t>Kilog</a:t>
                      </a:r>
                      <a:r>
                        <a:rPr lang="en-US" sz="1400" dirty="0"/>
                        <a:t>, kg</a:t>
                      </a:r>
                    </a:p>
                  </a:txBody>
                  <a:tcPr/>
                </a:tc>
                <a:extLst>
                  <a:ext uri="{0D108BD9-81ED-4DB2-BD59-A6C34878D82A}">
                    <a16:rowId xmlns:a16="http://schemas.microsoft.com/office/drawing/2014/main" val="10002"/>
                  </a:ext>
                </a:extLst>
              </a:tr>
              <a:tr h="251248">
                <a:tc>
                  <a:txBody>
                    <a:bodyPr/>
                    <a:lstStyle/>
                    <a:p>
                      <a:r>
                        <a:rPr lang="en-US" sz="1400" dirty="0"/>
                        <a:t>Pound</a:t>
                      </a:r>
                      <a:r>
                        <a:rPr lang="en-US" sz="1400" baseline="0" dirty="0"/>
                        <a:t> Mass</a:t>
                      </a:r>
                      <a:endParaRPr lang="en-US" sz="1400" dirty="0"/>
                    </a:p>
                  </a:txBody>
                  <a:tcPr/>
                </a:tc>
                <a:tc>
                  <a:txBody>
                    <a:bodyPr/>
                    <a:lstStyle/>
                    <a:p>
                      <a:r>
                        <a:rPr lang="en-US" sz="1400" dirty="0"/>
                        <a:t>Lbm</a:t>
                      </a:r>
                    </a:p>
                  </a:txBody>
                  <a:tcPr/>
                </a:tc>
                <a:extLst>
                  <a:ext uri="{0D108BD9-81ED-4DB2-BD59-A6C34878D82A}">
                    <a16:rowId xmlns:a16="http://schemas.microsoft.com/office/drawing/2014/main" val="10003"/>
                  </a:ext>
                </a:extLst>
              </a:tr>
              <a:tr h="251248">
                <a:tc>
                  <a:txBody>
                    <a:bodyPr/>
                    <a:lstStyle/>
                    <a:p>
                      <a:r>
                        <a:rPr lang="en-US" sz="1400" dirty="0"/>
                        <a:t>Mole</a:t>
                      </a:r>
                    </a:p>
                  </a:txBody>
                  <a:tcPr/>
                </a:tc>
                <a:tc>
                  <a:txBody>
                    <a:bodyPr/>
                    <a:lstStyle/>
                    <a:p>
                      <a:r>
                        <a:rPr lang="en-US" sz="1400" dirty="0" err="1"/>
                        <a:t>mol</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4719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907"/>
            <a:ext cx="8229600" cy="792162"/>
          </a:xfrm>
        </p:spPr>
        <p:txBody>
          <a:bodyPr/>
          <a:lstStyle/>
          <a:p>
            <a:pPr algn="ctr"/>
            <a:r>
              <a:rPr lang="en-US" dirty="0"/>
              <a:t>Reactant Dataset - Continued</a:t>
            </a:r>
          </a:p>
        </p:txBody>
      </p:sp>
      <p:sp>
        <p:nvSpPr>
          <p:cNvPr id="3" name="Slide Number Placeholder 2"/>
          <p:cNvSpPr>
            <a:spLocks noGrp="1"/>
          </p:cNvSpPr>
          <p:nvPr>
            <p:ph type="sldNum" sz="quarter" idx="4"/>
          </p:nvPr>
        </p:nvSpPr>
        <p:spPr/>
        <p:txBody>
          <a:bodyPr/>
          <a:lstStyle/>
          <a:p>
            <a:fld id="{A8119277-75FA-4564-A61E-A5E635131C45}" type="slidenum">
              <a:rPr lang="en-US" smtClean="0"/>
              <a:pPr/>
              <a:t>19</a:t>
            </a:fld>
            <a:endParaRPr lang="en-US"/>
          </a:p>
        </p:txBody>
      </p:sp>
      <p:sp>
        <p:nvSpPr>
          <p:cNvPr id="4" name="Content Placeholder 2"/>
          <p:cNvSpPr txBox="1">
            <a:spLocks/>
          </p:cNvSpPr>
          <p:nvPr/>
        </p:nvSpPr>
        <p:spPr>
          <a:xfrm>
            <a:off x="84433" y="659753"/>
            <a:ext cx="8869932" cy="5743151"/>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Optional Input – Continued</a:t>
            </a:r>
          </a:p>
          <a:p>
            <a:pPr lvl="1"/>
            <a:r>
              <a:rPr lang="en-US" sz="2000" dirty="0">
                <a:latin typeface="Arial" charset="0"/>
                <a:cs typeface="Arial" charset="0"/>
              </a:rPr>
              <a:t>Energy</a:t>
            </a:r>
          </a:p>
          <a:p>
            <a:pPr lvl="2"/>
            <a:r>
              <a:rPr lang="en-US" sz="1600" dirty="0">
                <a:latin typeface="Arial" charset="0"/>
                <a:cs typeface="Arial" charset="0"/>
              </a:rPr>
              <a:t>Energy is required for UV problems</a:t>
            </a:r>
          </a:p>
          <a:p>
            <a:pPr lvl="2"/>
            <a:r>
              <a:rPr lang="en-US" sz="1600" dirty="0">
                <a:latin typeface="Arial" charset="0"/>
                <a:cs typeface="Arial" charset="0"/>
              </a:rPr>
              <a:t>The keyword for enthalpy is not case sensitive and is exactly </a:t>
            </a:r>
            <a:r>
              <a:rPr lang="en-US" sz="1600" dirty="0">
                <a:solidFill>
                  <a:srgbClr val="A020F0"/>
                </a:solidFill>
                <a:latin typeface="Courier New"/>
              </a:rPr>
              <a:t>‘u’</a:t>
            </a:r>
            <a:endParaRPr lang="en-US" sz="1600" dirty="0">
              <a:solidFill>
                <a:srgbClr val="CC00CC"/>
              </a:solidFill>
              <a:latin typeface="Arial" charset="0"/>
              <a:cs typeface="Arial" charset="0"/>
            </a:endParaRPr>
          </a:p>
          <a:p>
            <a:pPr lvl="2"/>
            <a:r>
              <a:rPr lang="en-US" sz="1600" dirty="0">
                <a:latin typeface="Arial" charset="0"/>
                <a:cs typeface="Arial" charset="0"/>
              </a:rPr>
              <a:t>The units are the same as the units for enthalpy.</a:t>
            </a:r>
          </a:p>
          <a:p>
            <a:pPr lvl="2"/>
            <a:r>
              <a:rPr lang="en-US" sz="1600" dirty="0">
                <a:latin typeface="Arial" charset="0"/>
                <a:cs typeface="Arial" charset="0"/>
              </a:rPr>
              <a:t>The value of energy must immediately follow the energy keyword.  Only a single value is allowed per reactant</a:t>
            </a:r>
            <a:endParaRPr lang="en-US" sz="2000" dirty="0">
              <a:latin typeface="Arial" charset="0"/>
              <a:cs typeface="Arial" charset="0"/>
            </a:endParaRPr>
          </a:p>
          <a:p>
            <a:pPr lvl="1"/>
            <a:r>
              <a:rPr lang="en-US" sz="2000" dirty="0">
                <a:latin typeface="Arial" charset="0"/>
                <a:cs typeface="Arial" charset="0"/>
              </a:rPr>
              <a:t>Density</a:t>
            </a:r>
          </a:p>
          <a:p>
            <a:pPr lvl="2"/>
            <a:r>
              <a:rPr lang="en-US" sz="1600" dirty="0">
                <a:latin typeface="Arial" charset="0"/>
                <a:cs typeface="Arial" charset="0"/>
              </a:rPr>
              <a:t>Density is completely optional</a:t>
            </a:r>
          </a:p>
          <a:p>
            <a:pPr lvl="2"/>
            <a:r>
              <a:rPr lang="en-US" sz="1600" dirty="0">
                <a:latin typeface="Arial" charset="0"/>
                <a:cs typeface="Arial" charset="0"/>
              </a:rPr>
              <a:t>The keyword for density is not case sensitive and is exactly </a:t>
            </a:r>
            <a:r>
              <a:rPr lang="en-US" sz="1600" dirty="0">
                <a:solidFill>
                  <a:srgbClr val="A020F0"/>
                </a:solidFill>
                <a:latin typeface="Courier New"/>
              </a:rPr>
              <a:t>‘rho’</a:t>
            </a:r>
            <a:endParaRPr lang="en-US" sz="1600" dirty="0">
              <a:solidFill>
                <a:srgbClr val="CC00CC"/>
              </a:solidFill>
              <a:latin typeface="Arial" charset="0"/>
              <a:cs typeface="Arial" charset="0"/>
            </a:endParaRPr>
          </a:p>
          <a:p>
            <a:pPr lvl="2"/>
            <a:r>
              <a:rPr lang="en-US" sz="1600" dirty="0">
                <a:latin typeface="Arial" charset="0"/>
                <a:cs typeface="Arial" charset="0"/>
              </a:rPr>
              <a:t>The units are flexible.  Density is in units of mass per volume.  The allowable units mass and volume are not case sensitive and are as follows:</a:t>
            </a:r>
          </a:p>
          <a:p>
            <a:pPr lvl="2"/>
            <a:endParaRPr lang="en-US" sz="1600" dirty="0">
              <a:latin typeface="Arial" charset="0"/>
              <a:cs typeface="Arial" charset="0"/>
            </a:endParaRPr>
          </a:p>
          <a:p>
            <a:pPr lvl="1"/>
            <a:endParaRPr lang="en-US" sz="2000" dirty="0">
              <a:latin typeface="Arial" charset="0"/>
              <a:cs typeface="Arial" charset="0"/>
            </a:endParaRPr>
          </a:p>
          <a:p>
            <a:pPr lvl="1"/>
            <a:endParaRPr lang="en-US" sz="2000" dirty="0">
              <a:latin typeface="Arial" charset="0"/>
              <a:cs typeface="Arial" charset="0"/>
            </a:endParaRPr>
          </a:p>
          <a:p>
            <a:pPr lvl="1"/>
            <a:endParaRPr lang="en-US" sz="2000" dirty="0">
              <a:latin typeface="Arial" charset="0"/>
              <a:cs typeface="Arial" charset="0"/>
            </a:endParaRPr>
          </a:p>
          <a:p>
            <a:pPr lvl="2"/>
            <a:r>
              <a:rPr lang="en-US" sz="1600" dirty="0">
                <a:latin typeface="Arial" charset="0"/>
                <a:cs typeface="Arial" charset="0"/>
              </a:rPr>
              <a:t>The units of mass and volume must be separated by a division sign (/)</a:t>
            </a:r>
          </a:p>
          <a:p>
            <a:pPr lvl="2"/>
            <a:r>
              <a:rPr lang="en-US" sz="1600" dirty="0">
                <a:latin typeface="Arial" charset="0"/>
                <a:cs typeface="Arial" charset="0"/>
              </a:rPr>
              <a:t>The value of density must immediately follow the density keyword.  Only a single value is allowed per reactant.</a:t>
            </a:r>
            <a:endParaRPr lang="en-US" sz="2000" dirty="0">
              <a:latin typeface="Arial" charset="0"/>
              <a:cs typeface="Arial" charset="0"/>
            </a:endParaRPr>
          </a:p>
          <a:p>
            <a:endParaRPr lang="en-US" sz="1600" dirty="0">
              <a:latin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60972843"/>
              </p:ext>
            </p:extLst>
          </p:nvPr>
        </p:nvGraphicFramePr>
        <p:xfrm>
          <a:off x="4752975" y="4286250"/>
          <a:ext cx="2981326" cy="125984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345440">
                <a:tc>
                  <a:txBody>
                    <a:bodyPr/>
                    <a:lstStyle/>
                    <a:p>
                      <a:r>
                        <a:rPr lang="en-US" sz="1400" dirty="0"/>
                        <a:t>Volume</a:t>
                      </a:r>
                    </a:p>
                  </a:txBody>
                  <a:tcPr/>
                </a:tc>
                <a:tc>
                  <a:txBody>
                    <a:bodyPr/>
                    <a:lstStyle/>
                    <a:p>
                      <a:r>
                        <a:rPr lang="en-US" sz="1400" dirty="0"/>
                        <a:t>Keyword(s)</a:t>
                      </a:r>
                    </a:p>
                  </a:txBody>
                  <a:tcPr/>
                </a:tc>
                <a:extLst>
                  <a:ext uri="{0D108BD9-81ED-4DB2-BD59-A6C34878D82A}">
                    <a16:rowId xmlns:a16="http://schemas.microsoft.com/office/drawing/2014/main" val="10000"/>
                  </a:ext>
                </a:extLst>
              </a:tr>
              <a:tr h="251248">
                <a:tc>
                  <a:txBody>
                    <a:bodyPr/>
                    <a:lstStyle/>
                    <a:p>
                      <a:r>
                        <a:rPr lang="en-US" sz="1400" dirty="0"/>
                        <a:t>Cubic</a:t>
                      </a:r>
                      <a:r>
                        <a:rPr lang="en-US" sz="1400" baseline="0" dirty="0"/>
                        <a:t> centimeter</a:t>
                      </a:r>
                      <a:endParaRPr lang="en-US" sz="1400" dirty="0"/>
                    </a:p>
                  </a:txBody>
                  <a:tcPr/>
                </a:tc>
                <a:tc>
                  <a:txBody>
                    <a:bodyPr/>
                    <a:lstStyle/>
                    <a:p>
                      <a:r>
                        <a:rPr lang="en-US" sz="1400" dirty="0"/>
                        <a:t>cc</a:t>
                      </a:r>
                    </a:p>
                  </a:txBody>
                  <a:tcPr/>
                </a:tc>
                <a:extLst>
                  <a:ext uri="{0D108BD9-81ED-4DB2-BD59-A6C34878D82A}">
                    <a16:rowId xmlns:a16="http://schemas.microsoft.com/office/drawing/2014/main" val="10001"/>
                  </a:ext>
                </a:extLst>
              </a:tr>
              <a:tr h="251248">
                <a:tc>
                  <a:txBody>
                    <a:bodyPr/>
                    <a:lstStyle/>
                    <a:p>
                      <a:r>
                        <a:rPr lang="en-US" sz="1400" dirty="0"/>
                        <a:t>Cubic</a:t>
                      </a:r>
                      <a:r>
                        <a:rPr lang="en-US" sz="1400" baseline="0" dirty="0"/>
                        <a:t> meter</a:t>
                      </a:r>
                      <a:endParaRPr lang="en-US" sz="1400" dirty="0"/>
                    </a:p>
                  </a:txBody>
                  <a:tcPr/>
                </a:tc>
                <a:tc>
                  <a:txBody>
                    <a:bodyPr/>
                    <a:lstStyle/>
                    <a:p>
                      <a:r>
                        <a:rPr lang="en-US" sz="1400" dirty="0"/>
                        <a:t>m^3</a:t>
                      </a:r>
                    </a:p>
                  </a:txBody>
                  <a:tcPr/>
                </a:tc>
                <a:extLst>
                  <a:ext uri="{0D108BD9-81ED-4DB2-BD59-A6C34878D82A}">
                    <a16:rowId xmlns:a16="http://schemas.microsoft.com/office/drawing/2014/main" val="10002"/>
                  </a:ext>
                </a:extLst>
              </a:tr>
              <a:tr h="251248">
                <a:tc>
                  <a:txBody>
                    <a:bodyPr/>
                    <a:lstStyle/>
                    <a:p>
                      <a:r>
                        <a:rPr lang="en-US" sz="1400" dirty="0"/>
                        <a:t>Cubic</a:t>
                      </a:r>
                      <a:r>
                        <a:rPr lang="en-US" sz="1400" baseline="0" dirty="0"/>
                        <a:t> foot</a:t>
                      </a:r>
                      <a:endParaRPr lang="en-US" sz="1400" dirty="0"/>
                    </a:p>
                  </a:txBody>
                  <a:tcPr/>
                </a:tc>
                <a:tc>
                  <a:txBody>
                    <a:bodyPr/>
                    <a:lstStyle/>
                    <a:p>
                      <a:r>
                        <a:rPr lang="en-US" sz="1400" dirty="0"/>
                        <a:t>ft^3</a:t>
                      </a: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6996595"/>
              </p:ext>
            </p:extLst>
          </p:nvPr>
        </p:nvGraphicFramePr>
        <p:xfrm>
          <a:off x="1251459" y="4286250"/>
          <a:ext cx="2981326" cy="125984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345440">
                <a:tc>
                  <a:txBody>
                    <a:bodyPr/>
                    <a:lstStyle/>
                    <a:p>
                      <a:r>
                        <a:rPr lang="en-US" sz="1400" dirty="0"/>
                        <a:t>Mass</a:t>
                      </a:r>
                    </a:p>
                  </a:txBody>
                  <a:tcPr/>
                </a:tc>
                <a:tc>
                  <a:txBody>
                    <a:bodyPr/>
                    <a:lstStyle/>
                    <a:p>
                      <a:r>
                        <a:rPr lang="en-US" sz="1400" dirty="0"/>
                        <a:t>Keyword(s)</a:t>
                      </a:r>
                    </a:p>
                  </a:txBody>
                  <a:tcPr/>
                </a:tc>
                <a:extLst>
                  <a:ext uri="{0D108BD9-81ED-4DB2-BD59-A6C34878D82A}">
                    <a16:rowId xmlns:a16="http://schemas.microsoft.com/office/drawing/2014/main" val="10000"/>
                  </a:ext>
                </a:extLst>
              </a:tr>
              <a:tr h="251248">
                <a:tc>
                  <a:txBody>
                    <a:bodyPr/>
                    <a:lstStyle/>
                    <a:p>
                      <a:r>
                        <a:rPr lang="en-US" sz="1400" dirty="0"/>
                        <a:t>Gram</a:t>
                      </a:r>
                    </a:p>
                  </a:txBody>
                  <a:tcPr/>
                </a:tc>
                <a:tc>
                  <a:txBody>
                    <a:bodyPr/>
                    <a:lstStyle/>
                    <a:p>
                      <a:r>
                        <a:rPr lang="en-US" sz="1400" dirty="0"/>
                        <a:t>g</a:t>
                      </a:r>
                    </a:p>
                  </a:txBody>
                  <a:tcPr/>
                </a:tc>
                <a:extLst>
                  <a:ext uri="{0D108BD9-81ED-4DB2-BD59-A6C34878D82A}">
                    <a16:rowId xmlns:a16="http://schemas.microsoft.com/office/drawing/2014/main" val="10001"/>
                  </a:ext>
                </a:extLst>
              </a:tr>
              <a:tr h="251248">
                <a:tc>
                  <a:txBody>
                    <a:bodyPr/>
                    <a:lstStyle/>
                    <a:p>
                      <a:r>
                        <a:rPr lang="en-US" sz="1400" dirty="0"/>
                        <a:t>Kilogram</a:t>
                      </a:r>
                    </a:p>
                  </a:txBody>
                  <a:tcPr/>
                </a:tc>
                <a:tc>
                  <a:txBody>
                    <a:bodyPr/>
                    <a:lstStyle/>
                    <a:p>
                      <a:r>
                        <a:rPr lang="en-US" sz="1400" dirty="0"/>
                        <a:t>Kg</a:t>
                      </a:r>
                    </a:p>
                  </a:txBody>
                  <a:tcPr/>
                </a:tc>
                <a:extLst>
                  <a:ext uri="{0D108BD9-81ED-4DB2-BD59-A6C34878D82A}">
                    <a16:rowId xmlns:a16="http://schemas.microsoft.com/office/drawing/2014/main" val="10002"/>
                  </a:ext>
                </a:extLst>
              </a:tr>
              <a:tr h="251248">
                <a:tc>
                  <a:txBody>
                    <a:bodyPr/>
                    <a:lstStyle/>
                    <a:p>
                      <a:r>
                        <a:rPr lang="en-US" sz="1400" dirty="0"/>
                        <a:t>Pound</a:t>
                      </a:r>
                      <a:r>
                        <a:rPr lang="en-US" sz="1400" baseline="0" dirty="0"/>
                        <a:t> Mass</a:t>
                      </a:r>
                      <a:endParaRPr lang="en-US" sz="1400" dirty="0"/>
                    </a:p>
                  </a:txBody>
                  <a:tcPr/>
                </a:tc>
                <a:tc>
                  <a:txBody>
                    <a:bodyPr/>
                    <a:lstStyle/>
                    <a:p>
                      <a:r>
                        <a:rPr lang="en-US" sz="1400" dirty="0"/>
                        <a:t>Lbm</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4719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en-US" dirty="0">
                <a:latin typeface="Arial" charset="0"/>
                <a:cs typeface="Arial" charset="0"/>
              </a:rPr>
              <a:t>CEA for MATLAB</a:t>
            </a:r>
          </a:p>
        </p:txBody>
      </p:sp>
      <p:sp>
        <p:nvSpPr>
          <p:cNvPr id="14339" name="Content Placeholder 2"/>
          <p:cNvSpPr>
            <a:spLocks noGrp="1"/>
          </p:cNvSpPr>
          <p:nvPr>
            <p:ph idx="4294967295"/>
          </p:nvPr>
        </p:nvSpPr>
        <p:spPr>
          <a:xfrm>
            <a:off x="457200" y="1157177"/>
            <a:ext cx="8396654" cy="4525963"/>
          </a:xfrm>
          <a:prstGeom prst="rect">
            <a:avLst/>
          </a:prstGeom>
        </p:spPr>
        <p:txBody>
          <a:bodyPr/>
          <a:lstStyle/>
          <a:p>
            <a:r>
              <a:rPr lang="en-US" sz="2800" dirty="0">
                <a:latin typeface="Arial" charset="0"/>
                <a:cs typeface="Arial" charset="0"/>
              </a:rPr>
              <a:t>Discuss basic MATLAB syntax for use in CEAM</a:t>
            </a:r>
            <a:endParaRPr lang="en-US" dirty="0">
              <a:latin typeface="Arial" charset="0"/>
              <a:cs typeface="Arial" charset="0"/>
            </a:endParaRPr>
          </a:p>
          <a:p>
            <a:r>
              <a:rPr lang="en-US" sz="2800" dirty="0">
                <a:latin typeface="Arial" charset="0"/>
                <a:cs typeface="Arial" charset="0"/>
              </a:rPr>
              <a:t>Provide input format for using CEAM</a:t>
            </a:r>
          </a:p>
          <a:p>
            <a:r>
              <a:rPr lang="en-US" sz="2800" dirty="0">
                <a:latin typeface="Arial" charset="0"/>
                <a:cs typeface="Arial" charset="0"/>
              </a:rPr>
              <a:t>Show data extraction from CEAM</a:t>
            </a:r>
          </a:p>
          <a:p>
            <a:pPr lvl="1"/>
            <a:r>
              <a:rPr lang="en-US" sz="2400" dirty="0">
                <a:latin typeface="Arial" charset="0"/>
                <a:cs typeface="Arial" charset="0"/>
              </a:rPr>
              <a:t>Structure format</a:t>
            </a:r>
          </a:p>
          <a:p>
            <a:pPr lvl="1"/>
            <a:r>
              <a:rPr lang="en-US" sz="2400" dirty="0">
                <a:latin typeface="Arial" charset="0"/>
                <a:cs typeface="Arial" charset="0"/>
              </a:rPr>
              <a:t>Screen</a:t>
            </a:r>
          </a:p>
          <a:p>
            <a:pPr lvl="1"/>
            <a:r>
              <a:rPr lang="en-US" sz="2400" dirty="0">
                <a:latin typeface="Arial" charset="0"/>
                <a:cs typeface="Arial" charset="0"/>
              </a:rPr>
              <a:t>File</a:t>
            </a:r>
            <a:endParaRPr lang="en-US" dirty="0">
              <a:latin typeface="Arial" charset="0"/>
              <a:cs typeface="Arial" charset="0"/>
            </a:endParaRPr>
          </a:p>
          <a:p>
            <a:r>
              <a:rPr lang="en-US" sz="2800" dirty="0">
                <a:latin typeface="Arial" charset="0"/>
                <a:cs typeface="Arial" charset="0"/>
              </a:rPr>
              <a:t>Questions and practical application</a:t>
            </a:r>
          </a:p>
        </p:txBody>
      </p:sp>
      <p:sp>
        <p:nvSpPr>
          <p:cNvPr id="5" name="Slide Number Placeholder 4"/>
          <p:cNvSpPr>
            <a:spLocks noGrp="1"/>
          </p:cNvSpPr>
          <p:nvPr>
            <p:ph type="sldNum" sz="quarter" idx="4"/>
          </p:nvPr>
        </p:nvSpPr>
        <p:spPr/>
        <p:txBody>
          <a:bodyPr/>
          <a:lstStyle/>
          <a:p>
            <a:fld id="{A8119277-75FA-4564-A61E-A5E635131C45}" type="slidenum">
              <a:rPr lang="en-US" smtClean="0"/>
              <a:pPr/>
              <a:t>2</a:t>
            </a:fld>
            <a:endParaRPr lang="en-US"/>
          </a:p>
        </p:txBody>
      </p:sp>
    </p:spTree>
    <p:extLst>
      <p:ext uri="{BB962C8B-B14F-4D97-AF65-F5344CB8AC3E}">
        <p14:creationId xmlns:p14="http://schemas.microsoft.com/office/powerpoint/2010/main" val="291516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899" y="6440818"/>
            <a:ext cx="552893" cy="365125"/>
          </a:xfrm>
        </p:spPr>
        <p:txBody>
          <a:bodyPr/>
          <a:lstStyle/>
          <a:p>
            <a:fld id="{A8119277-75FA-4564-A61E-A5E635131C45}" type="slidenum">
              <a:rPr lang="en-US" smtClean="0"/>
              <a:pPr/>
              <a:t>20</a:t>
            </a:fld>
            <a:endParaRPr lang="en-US"/>
          </a:p>
        </p:txBody>
      </p:sp>
      <p:sp>
        <p:nvSpPr>
          <p:cNvPr id="4" name="Content Placeholder 2"/>
          <p:cNvSpPr txBox="1">
            <a:spLocks/>
          </p:cNvSpPr>
          <p:nvPr/>
        </p:nvSpPr>
        <p:spPr>
          <a:xfrm>
            <a:off x="129396" y="737655"/>
            <a:ext cx="8852679" cy="6033755"/>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Examples</a:t>
            </a:r>
          </a:p>
          <a:p>
            <a:r>
              <a:rPr lang="en-US" sz="1400" dirty="0">
                <a:solidFill>
                  <a:srgbClr val="A020F0"/>
                </a:solidFill>
                <a:latin typeface="Courier New"/>
              </a:rPr>
              <a:t>'reactants'</a:t>
            </a:r>
            <a:r>
              <a:rPr lang="en-US" sz="1400" dirty="0">
                <a:solidFill>
                  <a:srgbClr val="000000"/>
                </a:solidFill>
                <a:latin typeface="Courier New"/>
              </a:rPr>
              <a:t>,</a:t>
            </a:r>
            <a:r>
              <a:rPr lang="en-US" sz="1400" dirty="0">
                <a:solidFill>
                  <a:srgbClr val="A020F0"/>
                </a:solidFill>
                <a:latin typeface="Courier New"/>
              </a:rPr>
              <a:t>'fuel'</a:t>
            </a:r>
            <a:r>
              <a:rPr lang="en-US" sz="1400" dirty="0">
                <a:solidFill>
                  <a:srgbClr val="000000"/>
                </a:solidFill>
                <a:latin typeface="Courier New"/>
              </a:rPr>
              <a:t>,</a:t>
            </a:r>
            <a:r>
              <a:rPr lang="en-US" sz="1400" dirty="0">
                <a:solidFill>
                  <a:srgbClr val="A020F0"/>
                </a:solidFill>
                <a:latin typeface="Courier New"/>
              </a:rPr>
              <a:t>'H2(L)'</a:t>
            </a:r>
            <a:r>
              <a:rPr lang="en-US" sz="1400" dirty="0">
                <a:solidFill>
                  <a:srgbClr val="000000"/>
                </a:solidFill>
                <a:latin typeface="Courier New"/>
              </a:rPr>
              <a:t>,</a:t>
            </a:r>
            <a:r>
              <a:rPr lang="en-US" sz="1400" dirty="0">
                <a:solidFill>
                  <a:srgbClr val="A020F0"/>
                </a:solidFill>
                <a:latin typeface="Courier New"/>
              </a:rPr>
              <a:t>'H'</a:t>
            </a:r>
            <a:r>
              <a:rPr lang="en-US" sz="1400" dirty="0">
                <a:solidFill>
                  <a:srgbClr val="000000"/>
                </a:solidFill>
                <a:latin typeface="Courier New"/>
              </a:rPr>
              <a:t>,2,</a:t>
            </a:r>
            <a:r>
              <a:rPr lang="en-US" sz="1400" dirty="0">
                <a:solidFill>
                  <a:srgbClr val="A020F0"/>
                </a:solidFill>
                <a:latin typeface="Courier New"/>
              </a:rPr>
              <a:t>'wt%'</a:t>
            </a:r>
            <a:r>
              <a:rPr lang="en-US" sz="1400" dirty="0">
                <a:solidFill>
                  <a:srgbClr val="000000"/>
                </a:solidFill>
                <a:latin typeface="Courier New"/>
              </a:rPr>
              <a:t>,100,</a:t>
            </a:r>
            <a:r>
              <a:rPr lang="en-US" sz="1400" dirty="0">
                <a:solidFill>
                  <a:srgbClr val="A020F0"/>
                </a:solidFill>
                <a:latin typeface="Courier New"/>
              </a:rPr>
              <a:t>'h,BTU/lbm'</a:t>
            </a:r>
            <a:r>
              <a:rPr lang="en-US" sz="1400" dirty="0">
                <a:solidFill>
                  <a:srgbClr val="000000"/>
                </a:solidFill>
                <a:latin typeface="Courier New"/>
              </a:rPr>
              <a:t>,-1920.7,</a:t>
            </a:r>
            <a:r>
              <a:rPr lang="en-US" sz="1400" dirty="0">
                <a:solidFill>
                  <a:srgbClr val="A020F0"/>
                </a:solidFill>
                <a:latin typeface="Courier New"/>
              </a:rPr>
              <a:t>'t,r’</a:t>
            </a:r>
            <a:r>
              <a:rPr lang="en-US" sz="1400" dirty="0">
                <a:solidFill>
                  <a:srgbClr val="000000"/>
                </a:solidFill>
                <a:latin typeface="Courier New"/>
              </a:rPr>
              <a:t>,30.31,...</a:t>
            </a:r>
          </a:p>
          <a:p>
            <a:pPr indent="0">
              <a:buNone/>
            </a:pPr>
            <a:r>
              <a:rPr lang="en-US" sz="1400" dirty="0">
                <a:solidFill>
                  <a:srgbClr val="A020F0"/>
                </a:solidFill>
                <a:latin typeface="Courier New"/>
              </a:rPr>
              <a:t>'oxid'</a:t>
            </a:r>
            <a:r>
              <a:rPr lang="en-US" sz="1400" dirty="0">
                <a:solidFill>
                  <a:srgbClr val="000000"/>
                </a:solidFill>
                <a:latin typeface="Courier New"/>
              </a:rPr>
              <a:t>,</a:t>
            </a:r>
            <a:r>
              <a:rPr lang="en-US" sz="1400" dirty="0">
                <a:solidFill>
                  <a:srgbClr val="A020F0"/>
                </a:solidFill>
                <a:latin typeface="Courier New"/>
              </a:rPr>
              <a:t>'O2(L)'</a:t>
            </a:r>
            <a:r>
              <a:rPr lang="en-US" sz="1400" dirty="0">
                <a:solidFill>
                  <a:srgbClr val="000000"/>
                </a:solidFill>
                <a:latin typeface="Courier New"/>
              </a:rPr>
              <a:t>,</a:t>
            </a:r>
            <a:r>
              <a:rPr lang="en-US" sz="1400" dirty="0">
                <a:solidFill>
                  <a:srgbClr val="A020F0"/>
                </a:solidFill>
                <a:latin typeface="Courier New"/>
              </a:rPr>
              <a:t>'O'</a:t>
            </a:r>
            <a:r>
              <a:rPr lang="en-US" sz="1400" dirty="0">
                <a:solidFill>
                  <a:srgbClr val="000000"/>
                </a:solidFill>
                <a:latin typeface="Courier New"/>
              </a:rPr>
              <a:t>,2,</a:t>
            </a:r>
            <a:r>
              <a:rPr lang="en-US" sz="1400" dirty="0">
                <a:solidFill>
                  <a:srgbClr val="A020F0"/>
                </a:solidFill>
                <a:latin typeface="Courier New"/>
              </a:rPr>
              <a:t>'wt%'</a:t>
            </a:r>
            <a:r>
              <a:rPr lang="en-US" sz="1400" dirty="0">
                <a:solidFill>
                  <a:srgbClr val="000000"/>
                </a:solidFill>
                <a:latin typeface="Courier New"/>
              </a:rPr>
              <a:t>,100,</a:t>
            </a:r>
            <a:r>
              <a:rPr lang="en-US" sz="1400" dirty="0">
                <a:solidFill>
                  <a:srgbClr val="A020F0"/>
                </a:solidFill>
                <a:latin typeface="Courier New"/>
              </a:rPr>
              <a:t>'h,Btu/Lbm'</a:t>
            </a:r>
            <a:r>
              <a:rPr lang="en-US" sz="1400" dirty="0">
                <a:solidFill>
                  <a:srgbClr val="000000"/>
                </a:solidFill>
                <a:latin typeface="Courier New"/>
              </a:rPr>
              <a:t>,-174.263,</a:t>
            </a:r>
            <a:r>
              <a:rPr lang="en-US" sz="1400" dirty="0">
                <a:solidFill>
                  <a:srgbClr val="A020F0"/>
                </a:solidFill>
                <a:latin typeface="Courier New"/>
              </a:rPr>
              <a:t>'t,r'</a:t>
            </a:r>
            <a:r>
              <a:rPr lang="en-US" sz="1400" dirty="0">
                <a:solidFill>
                  <a:srgbClr val="000000"/>
                </a:solidFill>
                <a:latin typeface="Courier New"/>
              </a:rPr>
              <a:t>,162.324,</a:t>
            </a:r>
          </a:p>
          <a:p>
            <a:pPr marL="0" indent="0">
              <a:buNone/>
            </a:pPr>
            <a:r>
              <a:rPr lang="en-US" sz="1400" dirty="0">
                <a:solidFill>
                  <a:srgbClr val="000000"/>
                </a:solidFill>
                <a:latin typeface="Courier New"/>
              </a:rPr>
              <a:t> </a:t>
            </a:r>
          </a:p>
          <a:p>
            <a:r>
              <a:rPr lang="en-US" sz="1400" dirty="0">
                <a:solidFill>
                  <a:srgbClr val="A020F0"/>
                </a:solidFill>
                <a:latin typeface="Courier New"/>
              </a:rPr>
              <a:t>'reac'</a:t>
            </a:r>
            <a:r>
              <a:rPr lang="en-US" sz="1400" dirty="0">
                <a:solidFill>
                  <a:srgbClr val="000000"/>
                </a:solidFill>
                <a:latin typeface="Courier New"/>
              </a:rPr>
              <a:t>,</a:t>
            </a:r>
            <a:r>
              <a:rPr lang="en-US" sz="1400" dirty="0">
                <a:solidFill>
                  <a:srgbClr val="A020F0"/>
                </a:solidFill>
                <a:latin typeface="Courier New"/>
              </a:rPr>
              <a:t>'oxid'</a:t>
            </a:r>
            <a:r>
              <a:rPr lang="en-US" sz="1400" dirty="0">
                <a:solidFill>
                  <a:srgbClr val="000000"/>
                </a:solidFill>
                <a:latin typeface="Courier New"/>
              </a:rPr>
              <a:t>,</a:t>
            </a:r>
            <a:r>
              <a:rPr lang="en-US" sz="1400" dirty="0">
                <a:solidFill>
                  <a:srgbClr val="A020F0"/>
                </a:solidFill>
                <a:latin typeface="Courier New"/>
              </a:rPr>
              <a:t>'Air'</a:t>
            </a:r>
            <a:r>
              <a:rPr lang="en-US" sz="1400" dirty="0">
                <a:solidFill>
                  <a:srgbClr val="000000"/>
                </a:solidFill>
                <a:latin typeface="Courier New"/>
              </a:rPr>
              <a:t>,</a:t>
            </a:r>
            <a:r>
              <a:rPr lang="en-US" sz="1400" dirty="0">
                <a:solidFill>
                  <a:srgbClr val="A020F0"/>
                </a:solidFill>
                <a:latin typeface="Courier New"/>
              </a:rPr>
              <a:t>'N'</a:t>
            </a:r>
            <a:r>
              <a:rPr lang="en-US" sz="1400" dirty="0">
                <a:solidFill>
                  <a:srgbClr val="000000"/>
                </a:solidFill>
                <a:latin typeface="Courier New"/>
              </a:rPr>
              <a:t>,1.5617,</a:t>
            </a:r>
            <a:r>
              <a:rPr lang="en-US" sz="1400" dirty="0">
                <a:solidFill>
                  <a:srgbClr val="A020F0"/>
                </a:solidFill>
                <a:latin typeface="Courier New"/>
              </a:rPr>
              <a:t>'O'</a:t>
            </a:r>
            <a:r>
              <a:rPr lang="en-US" sz="1400" dirty="0">
                <a:solidFill>
                  <a:srgbClr val="000000"/>
                </a:solidFill>
                <a:latin typeface="Courier New"/>
              </a:rPr>
              <a:t>,0.41959,</a:t>
            </a:r>
            <a:r>
              <a:rPr lang="en-US" sz="1400" dirty="0">
                <a:solidFill>
                  <a:srgbClr val="A020F0"/>
                </a:solidFill>
                <a:latin typeface="Courier New"/>
              </a:rPr>
              <a:t>'AR'</a:t>
            </a:r>
            <a:r>
              <a:rPr lang="en-US" sz="1400" dirty="0">
                <a:solidFill>
                  <a:srgbClr val="000000"/>
                </a:solidFill>
                <a:latin typeface="Courier New"/>
              </a:rPr>
              <a:t>,0.00937,</a:t>
            </a:r>
            <a:r>
              <a:rPr lang="en-US" sz="1400" dirty="0">
                <a:solidFill>
                  <a:srgbClr val="A020F0"/>
                </a:solidFill>
                <a:latin typeface="Courier New"/>
              </a:rPr>
              <a:t>'C'</a:t>
            </a:r>
            <a:r>
              <a:rPr lang="en-US" sz="1400" dirty="0">
                <a:solidFill>
                  <a:srgbClr val="000000"/>
                </a:solidFill>
                <a:latin typeface="Courier New"/>
              </a:rPr>
              <a:t>,0.00032,...</a:t>
            </a:r>
          </a:p>
          <a:p>
            <a:pPr indent="0">
              <a:buNone/>
            </a:pPr>
            <a:r>
              <a:rPr lang="en-US" sz="1400" dirty="0">
                <a:solidFill>
                  <a:srgbClr val="A020F0"/>
                </a:solidFill>
                <a:latin typeface="Courier New"/>
              </a:rPr>
              <a:t>'wtfrac'</a:t>
            </a:r>
            <a:r>
              <a:rPr lang="en-US" sz="1400" dirty="0">
                <a:solidFill>
                  <a:srgbClr val="000000"/>
                </a:solidFill>
                <a:latin typeface="Courier New"/>
              </a:rPr>
              <a:t>,1,</a:t>
            </a:r>
            <a:r>
              <a:rPr lang="en-US" sz="1400" dirty="0">
                <a:solidFill>
                  <a:srgbClr val="A020F0"/>
                </a:solidFill>
                <a:latin typeface="Courier New"/>
              </a:rPr>
              <a:t>'h,J/mol'</a:t>
            </a:r>
            <a:r>
              <a:rPr lang="en-US" sz="1400" dirty="0">
                <a:solidFill>
                  <a:srgbClr val="000000"/>
                </a:solidFill>
                <a:latin typeface="Courier New"/>
              </a:rPr>
              <a:t>,12077.218,</a:t>
            </a:r>
            <a:r>
              <a:rPr lang="en-US" sz="1400" dirty="0">
                <a:solidFill>
                  <a:srgbClr val="A020F0"/>
                </a:solidFill>
                <a:latin typeface="Courier New"/>
              </a:rPr>
              <a:t>'t,k'</a:t>
            </a:r>
            <a:r>
              <a:rPr lang="en-US" sz="1400" dirty="0">
                <a:solidFill>
                  <a:srgbClr val="000000"/>
                </a:solidFill>
                <a:latin typeface="Courier New"/>
              </a:rPr>
              <a:t>,700,</a:t>
            </a:r>
            <a:r>
              <a:rPr lang="en-US" sz="1400" dirty="0">
                <a:solidFill>
                  <a:srgbClr val="A020F0"/>
                </a:solidFill>
                <a:latin typeface="Courier New"/>
              </a:rPr>
              <a:t>'fuel'</a:t>
            </a:r>
            <a:r>
              <a:rPr lang="en-US" sz="1400" dirty="0">
                <a:solidFill>
                  <a:srgbClr val="000000"/>
                </a:solidFill>
                <a:latin typeface="Courier New"/>
              </a:rPr>
              <a:t>,</a:t>
            </a:r>
            <a:r>
              <a:rPr lang="en-US" sz="1400" dirty="0">
                <a:solidFill>
                  <a:srgbClr val="A020F0"/>
                </a:solidFill>
                <a:latin typeface="Courier New"/>
              </a:rPr>
              <a:t>'C7H8(L)'</a:t>
            </a:r>
            <a:r>
              <a:rPr lang="en-US" sz="1400" dirty="0">
                <a:solidFill>
                  <a:srgbClr val="000000"/>
                </a:solidFill>
                <a:latin typeface="Courier New"/>
              </a:rPr>
              <a:t>,</a:t>
            </a:r>
            <a:r>
              <a:rPr lang="en-US" sz="1400" dirty="0">
                <a:solidFill>
                  <a:srgbClr val="A020F0"/>
                </a:solidFill>
                <a:latin typeface="Courier New"/>
              </a:rPr>
              <a:t>'C'</a:t>
            </a:r>
            <a:r>
              <a:rPr lang="en-US" sz="1400" dirty="0">
                <a:solidFill>
                  <a:srgbClr val="000000"/>
                </a:solidFill>
                <a:latin typeface="Courier New"/>
              </a:rPr>
              <a:t>,7,</a:t>
            </a:r>
            <a:r>
              <a:rPr lang="en-US" sz="1400" dirty="0">
                <a:solidFill>
                  <a:srgbClr val="A020F0"/>
                </a:solidFill>
                <a:latin typeface="Courier New"/>
              </a:rPr>
              <a:t>'H'</a:t>
            </a:r>
            <a:r>
              <a:rPr lang="en-US" sz="1400" dirty="0">
                <a:solidFill>
                  <a:srgbClr val="000000"/>
                </a:solidFill>
                <a:latin typeface="Courier New"/>
              </a:rPr>
              <a:t>,8,...</a:t>
            </a:r>
          </a:p>
          <a:p>
            <a:pPr indent="0">
              <a:buNone/>
            </a:pPr>
            <a:r>
              <a:rPr lang="en-US" sz="1400" dirty="0">
                <a:solidFill>
                  <a:srgbClr val="A020F0"/>
                </a:solidFill>
                <a:latin typeface="Courier New"/>
              </a:rPr>
              <a:t>'</a:t>
            </a:r>
            <a:r>
              <a:rPr lang="en-US" sz="1400" dirty="0" err="1">
                <a:solidFill>
                  <a:srgbClr val="A020F0"/>
                </a:solidFill>
                <a:latin typeface="Courier New"/>
              </a:rPr>
              <a:t>h,J</a:t>
            </a:r>
            <a:r>
              <a:rPr lang="en-US" sz="1400" dirty="0">
                <a:solidFill>
                  <a:srgbClr val="A020F0"/>
                </a:solidFill>
                <a:latin typeface="Courier New"/>
              </a:rPr>
              <a:t>/mol'</a:t>
            </a:r>
            <a:r>
              <a:rPr lang="en-US" sz="1400" dirty="0">
                <a:solidFill>
                  <a:srgbClr val="000000"/>
                </a:solidFill>
                <a:latin typeface="Courier New"/>
              </a:rPr>
              <a:t>,12180,</a:t>
            </a:r>
            <a:r>
              <a:rPr lang="en-US" sz="1400" dirty="0">
                <a:solidFill>
                  <a:srgbClr val="A020F0"/>
                </a:solidFill>
                <a:latin typeface="Courier New"/>
              </a:rPr>
              <a:t>'wtfrac'</a:t>
            </a:r>
            <a:r>
              <a:rPr lang="en-US" sz="1400" dirty="0">
                <a:solidFill>
                  <a:srgbClr val="000000"/>
                </a:solidFill>
                <a:latin typeface="Courier New"/>
              </a:rPr>
              <a:t>,0.4,</a:t>
            </a:r>
            <a:r>
              <a:rPr lang="en-US" sz="1400" dirty="0">
                <a:solidFill>
                  <a:srgbClr val="A020F0"/>
                </a:solidFill>
                <a:latin typeface="Courier New"/>
              </a:rPr>
              <a:t>'t,k'</a:t>
            </a:r>
            <a:r>
              <a:rPr lang="en-US" sz="1400" dirty="0">
                <a:solidFill>
                  <a:srgbClr val="000000"/>
                </a:solidFill>
                <a:latin typeface="Courier New"/>
              </a:rPr>
              <a:t>,298.15,</a:t>
            </a:r>
            <a:r>
              <a:rPr lang="en-US" sz="1400" dirty="0">
                <a:solidFill>
                  <a:srgbClr val="A020F0"/>
                </a:solidFill>
                <a:latin typeface="Courier New"/>
              </a:rPr>
              <a:t>'fuel'</a:t>
            </a:r>
            <a:r>
              <a:rPr lang="en-US" sz="1400" dirty="0">
                <a:solidFill>
                  <a:srgbClr val="000000"/>
                </a:solidFill>
                <a:latin typeface="Courier New"/>
              </a:rPr>
              <a:t>,</a:t>
            </a:r>
            <a:r>
              <a:rPr lang="en-US" sz="1400" dirty="0">
                <a:solidFill>
                  <a:srgbClr val="A020F0"/>
                </a:solidFill>
                <a:latin typeface="Courier New"/>
              </a:rPr>
              <a:t>'C8H18(L)'</a:t>
            </a:r>
            <a:r>
              <a:rPr lang="en-US" sz="1400" dirty="0">
                <a:solidFill>
                  <a:srgbClr val="000000"/>
                </a:solidFill>
                <a:latin typeface="Courier New"/>
              </a:rPr>
              <a:t>,</a:t>
            </a:r>
            <a:r>
              <a:rPr lang="en-US" sz="1400" dirty="0">
                <a:solidFill>
                  <a:srgbClr val="A020F0"/>
                </a:solidFill>
                <a:latin typeface="Courier New"/>
              </a:rPr>
              <a:t>'C'</a:t>
            </a:r>
            <a:r>
              <a:rPr lang="en-US" sz="1400" dirty="0">
                <a:solidFill>
                  <a:srgbClr val="000000"/>
                </a:solidFill>
                <a:latin typeface="Courier New"/>
              </a:rPr>
              <a:t>,8,</a:t>
            </a:r>
            <a:r>
              <a:rPr lang="en-US" sz="1400" dirty="0">
                <a:solidFill>
                  <a:srgbClr val="A020F0"/>
                </a:solidFill>
                <a:latin typeface="Courier New"/>
              </a:rPr>
              <a:t>'H'</a:t>
            </a:r>
            <a:r>
              <a:rPr lang="en-US" sz="1400" dirty="0">
                <a:solidFill>
                  <a:srgbClr val="000000"/>
                </a:solidFill>
                <a:latin typeface="Courier New"/>
              </a:rPr>
              <a:t>,18,...</a:t>
            </a:r>
          </a:p>
          <a:p>
            <a:pPr indent="0">
              <a:buNone/>
            </a:pPr>
            <a:r>
              <a:rPr lang="en-US" sz="1400" dirty="0">
                <a:solidFill>
                  <a:srgbClr val="A020F0"/>
                </a:solidFill>
                <a:latin typeface="Courier New"/>
              </a:rPr>
              <a:t>'</a:t>
            </a:r>
            <a:r>
              <a:rPr lang="en-US" sz="1400" dirty="0" err="1">
                <a:solidFill>
                  <a:srgbClr val="A020F0"/>
                </a:solidFill>
                <a:latin typeface="Courier New"/>
              </a:rPr>
              <a:t>h,J</a:t>
            </a:r>
            <a:r>
              <a:rPr lang="en-US" sz="1400" dirty="0">
                <a:solidFill>
                  <a:srgbClr val="A020F0"/>
                </a:solidFill>
                <a:latin typeface="Courier New"/>
              </a:rPr>
              <a:t>/mol'</a:t>
            </a:r>
            <a:r>
              <a:rPr lang="en-US" sz="1400" dirty="0">
                <a:solidFill>
                  <a:srgbClr val="000000"/>
                </a:solidFill>
                <a:latin typeface="Courier New"/>
              </a:rPr>
              <a:t>,-250260,</a:t>
            </a:r>
            <a:r>
              <a:rPr lang="en-US" sz="1400" dirty="0">
                <a:solidFill>
                  <a:srgbClr val="A020F0"/>
                </a:solidFill>
                <a:latin typeface="Courier New"/>
              </a:rPr>
              <a:t>'wtfrac'</a:t>
            </a:r>
            <a:r>
              <a:rPr lang="en-US" sz="1400" dirty="0">
                <a:solidFill>
                  <a:srgbClr val="000000"/>
                </a:solidFill>
                <a:latin typeface="Courier New"/>
              </a:rPr>
              <a:t>,0.6,</a:t>
            </a:r>
            <a:r>
              <a:rPr lang="en-US" sz="1400" dirty="0">
                <a:solidFill>
                  <a:srgbClr val="A020F0"/>
                </a:solidFill>
                <a:latin typeface="Courier New"/>
              </a:rPr>
              <a:t>'t,k'</a:t>
            </a:r>
            <a:r>
              <a:rPr lang="en-US" sz="1400" dirty="0">
                <a:solidFill>
                  <a:srgbClr val="000000"/>
                </a:solidFill>
                <a:latin typeface="Courier New"/>
              </a:rPr>
              <a:t>,298.15,</a:t>
            </a:r>
          </a:p>
          <a:p>
            <a:endParaRPr lang="en-US" sz="1400" dirty="0">
              <a:solidFill>
                <a:srgbClr val="000000"/>
              </a:solidFill>
              <a:latin typeface="Courier New"/>
            </a:endParaRPr>
          </a:p>
          <a:p>
            <a:r>
              <a:rPr lang="en-US" sz="1400" dirty="0">
                <a:solidFill>
                  <a:srgbClr val="A020F0"/>
                </a:solidFill>
                <a:latin typeface="Courier New"/>
              </a:rPr>
              <a:t>'reactants'</a:t>
            </a:r>
            <a:r>
              <a:rPr lang="en-US" sz="1400" dirty="0">
                <a:solidFill>
                  <a:srgbClr val="000000"/>
                </a:solidFill>
                <a:latin typeface="Courier New"/>
              </a:rPr>
              <a:t>,</a:t>
            </a:r>
            <a:r>
              <a:rPr lang="en-US" sz="1400" dirty="0">
                <a:solidFill>
                  <a:srgbClr val="A020F0"/>
                </a:solidFill>
                <a:latin typeface="Courier New"/>
              </a:rPr>
              <a:t>'fuel'</a:t>
            </a:r>
            <a:r>
              <a:rPr lang="en-US" sz="1400" dirty="0">
                <a:solidFill>
                  <a:srgbClr val="000000"/>
                </a:solidFill>
                <a:latin typeface="Courier New"/>
              </a:rPr>
              <a:t>,</a:t>
            </a:r>
            <a:r>
              <a:rPr lang="en-US" sz="1400" dirty="0">
                <a:solidFill>
                  <a:srgbClr val="A020F0"/>
                </a:solidFill>
                <a:latin typeface="Courier New"/>
              </a:rPr>
              <a:t>'H2(G)'</a:t>
            </a:r>
            <a:r>
              <a:rPr lang="en-US" sz="1400" dirty="0">
                <a:solidFill>
                  <a:srgbClr val="000000"/>
                </a:solidFill>
                <a:latin typeface="Courier New"/>
              </a:rPr>
              <a:t>,</a:t>
            </a:r>
            <a:r>
              <a:rPr lang="en-US" sz="1400" dirty="0">
                <a:solidFill>
                  <a:srgbClr val="A020F0"/>
                </a:solidFill>
                <a:latin typeface="Courier New"/>
              </a:rPr>
              <a:t>'H'</a:t>
            </a:r>
            <a:r>
              <a:rPr lang="en-US" sz="1400" dirty="0">
                <a:solidFill>
                  <a:srgbClr val="000000"/>
                </a:solidFill>
                <a:latin typeface="Courier New"/>
              </a:rPr>
              <a:t>,2,</a:t>
            </a:r>
            <a:r>
              <a:rPr lang="en-US" sz="1400" dirty="0">
                <a:solidFill>
                  <a:srgbClr val="A020F0"/>
                </a:solidFill>
                <a:latin typeface="Courier New"/>
              </a:rPr>
              <a:t>'wt%'</a:t>
            </a:r>
            <a:r>
              <a:rPr lang="en-US" sz="1400" dirty="0">
                <a:solidFill>
                  <a:srgbClr val="000000"/>
                </a:solidFill>
                <a:latin typeface="Courier New"/>
              </a:rPr>
              <a:t>,100,</a:t>
            </a:r>
            <a:r>
              <a:rPr lang="en-US" sz="1400" dirty="0">
                <a:solidFill>
                  <a:srgbClr val="A020F0"/>
                </a:solidFill>
                <a:latin typeface="Courier New"/>
              </a:rPr>
              <a:t>'h,cal/mol'</a:t>
            </a:r>
            <a:r>
              <a:rPr lang="en-US" sz="1400" dirty="0">
                <a:solidFill>
                  <a:srgbClr val="000000"/>
                </a:solidFill>
                <a:latin typeface="Courier New"/>
              </a:rPr>
              <a:t>,</a:t>
            </a:r>
            <a:r>
              <a:rPr lang="en-US" sz="1400" dirty="0">
                <a:solidFill>
                  <a:srgbClr val="A020F0"/>
                </a:solidFill>
                <a:latin typeface="Courier New"/>
              </a:rPr>
              <a:t>'t:k'</a:t>
            </a:r>
            <a:r>
              <a:rPr lang="en-US" sz="1400" dirty="0">
                <a:solidFill>
                  <a:srgbClr val="000000"/>
                </a:solidFill>
                <a:latin typeface="Courier New"/>
              </a:rPr>
              <a:t>,298,...</a:t>
            </a:r>
          </a:p>
          <a:p>
            <a:pPr indent="0">
              <a:buNone/>
            </a:pPr>
            <a:r>
              <a:rPr lang="en-US" sz="1400" dirty="0">
                <a:solidFill>
                  <a:srgbClr val="A020F0"/>
                </a:solidFill>
                <a:latin typeface="Courier New"/>
              </a:rPr>
              <a:t>'oxid'</a:t>
            </a:r>
            <a:r>
              <a:rPr lang="en-US" sz="1400" dirty="0">
                <a:solidFill>
                  <a:srgbClr val="000000"/>
                </a:solidFill>
                <a:latin typeface="Courier New"/>
              </a:rPr>
              <a:t>,</a:t>
            </a:r>
            <a:r>
              <a:rPr lang="en-US" sz="1400" dirty="0">
                <a:solidFill>
                  <a:srgbClr val="A020F0"/>
                </a:solidFill>
                <a:latin typeface="Courier New"/>
              </a:rPr>
              <a:t>'O2(G)'</a:t>
            </a:r>
            <a:r>
              <a:rPr lang="en-US" sz="1400" dirty="0">
                <a:solidFill>
                  <a:srgbClr val="000000"/>
                </a:solidFill>
                <a:latin typeface="Courier New"/>
              </a:rPr>
              <a:t>,</a:t>
            </a:r>
            <a:r>
              <a:rPr lang="en-US" sz="1400" dirty="0">
                <a:solidFill>
                  <a:srgbClr val="A020F0"/>
                </a:solidFill>
                <a:latin typeface="Courier New"/>
              </a:rPr>
              <a:t>'O'</a:t>
            </a:r>
            <a:r>
              <a:rPr lang="en-US" sz="1400" dirty="0">
                <a:solidFill>
                  <a:srgbClr val="000000"/>
                </a:solidFill>
                <a:latin typeface="Courier New"/>
              </a:rPr>
              <a:t>,2,</a:t>
            </a:r>
            <a:r>
              <a:rPr lang="en-US" sz="1400" dirty="0">
                <a:solidFill>
                  <a:srgbClr val="A020F0"/>
                </a:solidFill>
                <a:latin typeface="Courier New"/>
              </a:rPr>
              <a:t>'wt%'</a:t>
            </a:r>
            <a:r>
              <a:rPr lang="en-US" sz="1400" dirty="0">
                <a:solidFill>
                  <a:srgbClr val="000000"/>
                </a:solidFill>
                <a:latin typeface="Courier New"/>
              </a:rPr>
              <a:t>,100,</a:t>
            </a:r>
            <a:r>
              <a:rPr lang="en-US" sz="1400" dirty="0">
                <a:solidFill>
                  <a:srgbClr val="A020F0"/>
                </a:solidFill>
                <a:latin typeface="Courier New"/>
              </a:rPr>
              <a:t>'h,cal/mol'</a:t>
            </a:r>
            <a:r>
              <a:rPr lang="en-US" sz="1400" dirty="0">
                <a:solidFill>
                  <a:srgbClr val="000000"/>
                </a:solidFill>
                <a:latin typeface="Courier New"/>
              </a:rPr>
              <a:t>,</a:t>
            </a:r>
            <a:r>
              <a:rPr lang="en-US" sz="1400" dirty="0">
                <a:solidFill>
                  <a:srgbClr val="A020F0"/>
                </a:solidFill>
                <a:latin typeface="Courier New"/>
              </a:rPr>
              <a:t>'t:k'</a:t>
            </a:r>
            <a:r>
              <a:rPr lang="en-US" sz="1400" dirty="0">
                <a:solidFill>
                  <a:srgbClr val="000000"/>
                </a:solidFill>
                <a:latin typeface="Courier New"/>
              </a:rPr>
              <a:t>,298,</a:t>
            </a:r>
          </a:p>
          <a:p>
            <a:endParaRPr lang="en-US" sz="1400" dirty="0">
              <a:solidFill>
                <a:srgbClr val="000000"/>
              </a:solidFill>
              <a:latin typeface="Courier New"/>
            </a:endParaRPr>
          </a:p>
          <a:p>
            <a:r>
              <a:rPr lang="en-US" sz="1400" dirty="0">
                <a:solidFill>
                  <a:srgbClr val="A020F0"/>
                </a:solidFill>
                <a:latin typeface="Courier New"/>
              </a:rPr>
              <a:t>'reac'</a:t>
            </a:r>
            <a:r>
              <a:rPr lang="en-US" sz="1400" dirty="0">
                <a:solidFill>
                  <a:srgbClr val="000000"/>
                </a:solidFill>
                <a:latin typeface="Courier New"/>
              </a:rPr>
              <a:t>,</a:t>
            </a:r>
            <a:r>
              <a:rPr lang="en-US" sz="1400" dirty="0">
                <a:solidFill>
                  <a:srgbClr val="A020F0"/>
                </a:solidFill>
                <a:latin typeface="Courier New"/>
              </a:rPr>
              <a:t>'fuel'</a:t>
            </a:r>
            <a:r>
              <a:rPr lang="en-US" sz="1400" dirty="0">
                <a:solidFill>
                  <a:srgbClr val="000000"/>
                </a:solidFill>
                <a:latin typeface="Courier New"/>
              </a:rPr>
              <a:t>,</a:t>
            </a:r>
            <a:r>
              <a:rPr lang="en-US" sz="1400" dirty="0">
                <a:solidFill>
                  <a:srgbClr val="A020F0"/>
                </a:solidFill>
                <a:latin typeface="Courier New"/>
              </a:rPr>
              <a:t>'H2'</a:t>
            </a:r>
            <a:r>
              <a:rPr lang="en-US" sz="1400" dirty="0">
                <a:solidFill>
                  <a:srgbClr val="000000"/>
                </a:solidFill>
                <a:latin typeface="Courier New"/>
              </a:rPr>
              <a:t>,</a:t>
            </a:r>
            <a:r>
              <a:rPr lang="en-US" sz="1400" dirty="0">
                <a:solidFill>
                  <a:srgbClr val="A020F0"/>
                </a:solidFill>
                <a:latin typeface="Courier New"/>
              </a:rPr>
              <a:t>'H'</a:t>
            </a:r>
            <a:r>
              <a:rPr lang="en-US" sz="1400" dirty="0">
                <a:solidFill>
                  <a:srgbClr val="000000"/>
                </a:solidFill>
                <a:latin typeface="Courier New"/>
              </a:rPr>
              <a:t>,2,</a:t>
            </a:r>
            <a:r>
              <a:rPr lang="en-US" sz="1400" dirty="0">
                <a:solidFill>
                  <a:srgbClr val="A020F0"/>
                </a:solidFill>
                <a:latin typeface="Courier New"/>
              </a:rPr>
              <a:t>'moles'</a:t>
            </a:r>
            <a:r>
              <a:rPr lang="en-US" sz="1400" dirty="0">
                <a:solidFill>
                  <a:srgbClr val="000000"/>
                </a:solidFill>
                <a:latin typeface="Courier New"/>
              </a:rPr>
              <a:t>,1,</a:t>
            </a:r>
            <a:r>
              <a:rPr lang="en-US" sz="1400" dirty="0">
                <a:solidFill>
                  <a:srgbClr val="A020F0"/>
                </a:solidFill>
                <a:latin typeface="Courier New"/>
              </a:rPr>
              <a:t>'oxid'</a:t>
            </a:r>
            <a:r>
              <a:rPr lang="en-US" sz="1400" dirty="0">
                <a:solidFill>
                  <a:srgbClr val="000000"/>
                </a:solidFill>
                <a:latin typeface="Courier New"/>
              </a:rPr>
              <a:t>,</a:t>
            </a:r>
            <a:r>
              <a:rPr lang="en-US" sz="1400" dirty="0">
                <a:solidFill>
                  <a:srgbClr val="A020F0"/>
                </a:solidFill>
                <a:latin typeface="Courier New"/>
              </a:rPr>
              <a:t>'Air'</a:t>
            </a:r>
            <a:r>
              <a:rPr lang="en-US" sz="1400" dirty="0">
                <a:solidFill>
                  <a:srgbClr val="000000"/>
                </a:solidFill>
                <a:latin typeface="Courier New"/>
              </a:rPr>
              <a:t>,</a:t>
            </a:r>
            <a:r>
              <a:rPr lang="en-US" sz="1400" dirty="0">
                <a:solidFill>
                  <a:srgbClr val="A020F0"/>
                </a:solidFill>
                <a:latin typeface="Courier New"/>
              </a:rPr>
              <a:t>'N'</a:t>
            </a:r>
            <a:r>
              <a:rPr lang="en-US" sz="1400" dirty="0">
                <a:solidFill>
                  <a:srgbClr val="000000"/>
                </a:solidFill>
                <a:latin typeface="Courier New"/>
              </a:rPr>
              <a:t>,1.5617,</a:t>
            </a:r>
            <a:r>
              <a:rPr lang="en-US" sz="1400" dirty="0">
                <a:solidFill>
                  <a:srgbClr val="A020F0"/>
                </a:solidFill>
                <a:latin typeface="Courier New"/>
              </a:rPr>
              <a:t>'O'</a:t>
            </a:r>
            <a:r>
              <a:rPr lang="en-US" sz="1400" dirty="0">
                <a:solidFill>
                  <a:srgbClr val="000000"/>
                </a:solidFill>
                <a:latin typeface="Courier New"/>
              </a:rPr>
              <a:t>,0.41959,</a:t>
            </a:r>
            <a:r>
              <a:rPr lang="en-US" sz="1400" dirty="0">
                <a:solidFill>
                  <a:srgbClr val="A020F0"/>
                </a:solidFill>
                <a:latin typeface="Courier New"/>
              </a:rPr>
              <a:t>'AR'</a:t>
            </a:r>
            <a:r>
              <a:rPr lang="en-US" sz="1400" dirty="0">
                <a:solidFill>
                  <a:srgbClr val="000000"/>
                </a:solidFill>
                <a:latin typeface="Courier New"/>
              </a:rPr>
              <a:t>,0.00937,</a:t>
            </a:r>
            <a:r>
              <a:rPr lang="en-US" sz="1400" dirty="0">
                <a:solidFill>
                  <a:srgbClr val="A020F0"/>
                </a:solidFill>
                <a:latin typeface="Courier New"/>
              </a:rPr>
              <a:t>'C'</a:t>
            </a:r>
            <a:r>
              <a:rPr lang="en-US" sz="1400" dirty="0">
                <a:solidFill>
                  <a:srgbClr val="000000"/>
                </a:solidFill>
                <a:latin typeface="Courier New"/>
              </a:rPr>
              <a:t>,0.00032,</a:t>
            </a:r>
            <a:r>
              <a:rPr lang="en-US" sz="1400" dirty="0">
                <a:solidFill>
                  <a:srgbClr val="A020F0"/>
                </a:solidFill>
                <a:latin typeface="Courier New"/>
              </a:rPr>
              <a:t>'moles'</a:t>
            </a:r>
            <a:r>
              <a:rPr lang="en-US" sz="1400" dirty="0">
                <a:solidFill>
                  <a:srgbClr val="000000"/>
                </a:solidFill>
                <a:latin typeface="Courier New"/>
              </a:rPr>
              <a:t>,1,</a:t>
            </a:r>
          </a:p>
          <a:p>
            <a:pPr marL="0" indent="0">
              <a:buNone/>
            </a:pPr>
            <a:r>
              <a:rPr lang="en-US" sz="1400" dirty="0">
                <a:solidFill>
                  <a:srgbClr val="000000"/>
                </a:solidFill>
                <a:latin typeface="Courier New"/>
              </a:rPr>
              <a:t> </a:t>
            </a:r>
          </a:p>
          <a:p>
            <a:r>
              <a:rPr lang="en-US" sz="1400" dirty="0">
                <a:solidFill>
                  <a:srgbClr val="A020F0"/>
                </a:solidFill>
                <a:latin typeface="Courier New"/>
              </a:rPr>
              <a:t>'reactants'</a:t>
            </a:r>
            <a:r>
              <a:rPr lang="en-US" sz="1400" dirty="0">
                <a:solidFill>
                  <a:srgbClr val="000000"/>
                </a:solidFill>
                <a:latin typeface="Courier New"/>
              </a:rPr>
              <a:t>,</a:t>
            </a:r>
            <a:r>
              <a:rPr lang="en-US" sz="1400" dirty="0">
                <a:solidFill>
                  <a:srgbClr val="A020F0"/>
                </a:solidFill>
                <a:latin typeface="Courier New"/>
              </a:rPr>
              <a:t>'name'</a:t>
            </a:r>
            <a:r>
              <a:rPr lang="en-US" sz="1400" dirty="0">
                <a:solidFill>
                  <a:srgbClr val="000000"/>
                </a:solidFill>
                <a:latin typeface="Courier New"/>
              </a:rPr>
              <a:t>,</a:t>
            </a:r>
            <a:r>
              <a:rPr lang="en-US" sz="1400" dirty="0">
                <a:solidFill>
                  <a:srgbClr val="A020F0"/>
                </a:solidFill>
                <a:latin typeface="Courier New"/>
              </a:rPr>
              <a:t>'HEHN'</a:t>
            </a:r>
            <a:r>
              <a:rPr lang="en-US" sz="1400" dirty="0">
                <a:solidFill>
                  <a:srgbClr val="000000"/>
                </a:solidFill>
                <a:latin typeface="Courier New"/>
              </a:rPr>
              <a:t>,</a:t>
            </a:r>
            <a:r>
              <a:rPr lang="en-US" sz="1400" dirty="0">
                <a:solidFill>
                  <a:srgbClr val="A020F0"/>
                </a:solidFill>
                <a:latin typeface="Courier New"/>
              </a:rPr>
              <a:t>'wt'</a:t>
            </a:r>
            <a:r>
              <a:rPr lang="en-US" sz="1400" dirty="0">
                <a:solidFill>
                  <a:srgbClr val="000000"/>
                </a:solidFill>
                <a:latin typeface="Courier New"/>
              </a:rPr>
              <a:t>,44.500,</a:t>
            </a:r>
            <a:r>
              <a:rPr lang="en-US" sz="1400" dirty="0">
                <a:solidFill>
                  <a:srgbClr val="A020F0"/>
                </a:solidFill>
                <a:latin typeface="Courier New"/>
              </a:rPr>
              <a:t>'C'</a:t>
            </a:r>
            <a:r>
              <a:rPr lang="en-US" sz="1400" dirty="0">
                <a:solidFill>
                  <a:srgbClr val="000000"/>
                </a:solidFill>
                <a:latin typeface="Courier New"/>
              </a:rPr>
              <a:t>,2,</a:t>
            </a:r>
            <a:r>
              <a:rPr lang="en-US" sz="1400" dirty="0">
                <a:solidFill>
                  <a:srgbClr val="A020F0"/>
                </a:solidFill>
                <a:latin typeface="Courier New"/>
              </a:rPr>
              <a:t>'H'</a:t>
            </a:r>
            <a:r>
              <a:rPr lang="en-US" sz="1400" dirty="0">
                <a:solidFill>
                  <a:srgbClr val="000000"/>
                </a:solidFill>
                <a:latin typeface="Courier New"/>
              </a:rPr>
              <a:t>,9,</a:t>
            </a:r>
            <a:r>
              <a:rPr lang="en-US" sz="1400" dirty="0">
                <a:solidFill>
                  <a:srgbClr val="A020F0"/>
                </a:solidFill>
                <a:latin typeface="Courier New"/>
              </a:rPr>
              <a:t>'N'</a:t>
            </a:r>
            <a:r>
              <a:rPr lang="en-US" sz="1400" dirty="0">
                <a:solidFill>
                  <a:srgbClr val="000000"/>
                </a:solidFill>
                <a:latin typeface="Courier New"/>
              </a:rPr>
              <a:t>,3,</a:t>
            </a:r>
            <a:r>
              <a:rPr lang="en-US" sz="1400" dirty="0">
                <a:solidFill>
                  <a:srgbClr val="A020F0"/>
                </a:solidFill>
                <a:latin typeface="Courier New"/>
              </a:rPr>
              <a:t>'O'</a:t>
            </a:r>
            <a:r>
              <a:rPr lang="en-US" sz="1400" dirty="0">
                <a:solidFill>
                  <a:srgbClr val="000000"/>
                </a:solidFill>
                <a:latin typeface="Courier New"/>
              </a:rPr>
              <a:t>,4,</a:t>
            </a:r>
            <a:r>
              <a:rPr lang="en-US" sz="1400" dirty="0">
                <a:solidFill>
                  <a:srgbClr val="A020F0"/>
                </a:solidFill>
                <a:latin typeface="Courier New"/>
              </a:rPr>
              <a:t>'h,...</a:t>
            </a:r>
          </a:p>
          <a:p>
            <a:pPr indent="0">
              <a:buNone/>
            </a:pPr>
            <a:r>
              <a:rPr lang="en-US" sz="1400" dirty="0">
                <a:solidFill>
                  <a:srgbClr val="A020F0"/>
                </a:solidFill>
                <a:latin typeface="Courier New"/>
              </a:rPr>
              <a:t>kcal/mol'</a:t>
            </a:r>
            <a:r>
              <a:rPr lang="en-US" sz="1400" dirty="0">
                <a:solidFill>
                  <a:srgbClr val="000000"/>
                </a:solidFill>
                <a:latin typeface="Courier New"/>
              </a:rPr>
              <a:t>,-98.000,</a:t>
            </a:r>
            <a:r>
              <a:rPr lang="en-US" sz="1400" dirty="0">
                <a:solidFill>
                  <a:srgbClr val="A020F0"/>
                </a:solidFill>
                <a:latin typeface="Courier New"/>
              </a:rPr>
              <a:t>'rho,g/cc'</a:t>
            </a:r>
            <a:r>
              <a:rPr lang="en-US" sz="1400" dirty="0">
                <a:solidFill>
                  <a:srgbClr val="000000"/>
                </a:solidFill>
                <a:latin typeface="Courier New"/>
              </a:rPr>
              <a:t>,1.428,</a:t>
            </a:r>
            <a:r>
              <a:rPr lang="en-US" sz="1400" dirty="0">
                <a:solidFill>
                  <a:srgbClr val="A020F0"/>
                </a:solidFill>
                <a:latin typeface="Courier New"/>
              </a:rPr>
              <a:t>'name'</a:t>
            </a:r>
            <a:r>
              <a:rPr lang="en-US" sz="1400" dirty="0">
                <a:solidFill>
                  <a:srgbClr val="000000"/>
                </a:solidFill>
                <a:latin typeface="Courier New"/>
              </a:rPr>
              <a:t>,</a:t>
            </a:r>
            <a:r>
              <a:rPr lang="en-US" sz="1400" dirty="0">
                <a:solidFill>
                  <a:srgbClr val="A020F0"/>
                </a:solidFill>
                <a:latin typeface="Courier New"/>
              </a:rPr>
              <a:t>'HAN'</a:t>
            </a:r>
            <a:r>
              <a:rPr lang="en-US" sz="1400" dirty="0">
                <a:solidFill>
                  <a:srgbClr val="000000"/>
                </a:solidFill>
                <a:latin typeface="Courier New"/>
              </a:rPr>
              <a:t>,</a:t>
            </a:r>
            <a:r>
              <a:rPr lang="en-US" sz="1400" dirty="0">
                <a:solidFill>
                  <a:srgbClr val="A020F0"/>
                </a:solidFill>
                <a:latin typeface="Courier New"/>
              </a:rPr>
              <a:t>'wt'</a:t>
            </a:r>
            <a:r>
              <a:rPr lang="en-US" sz="1400" dirty="0">
                <a:solidFill>
                  <a:srgbClr val="000000"/>
                </a:solidFill>
                <a:latin typeface="Courier New"/>
              </a:rPr>
              <a:t>,41.830,</a:t>
            </a:r>
            <a:r>
              <a:rPr lang="en-US" sz="1400" dirty="0">
                <a:solidFill>
                  <a:srgbClr val="A020F0"/>
                </a:solidFill>
                <a:latin typeface="Courier New"/>
              </a:rPr>
              <a:t>'H'</a:t>
            </a:r>
            <a:r>
              <a:rPr lang="en-US" sz="1400" dirty="0">
                <a:solidFill>
                  <a:srgbClr val="000000"/>
                </a:solidFill>
                <a:latin typeface="Courier New"/>
              </a:rPr>
              <a:t>,4,</a:t>
            </a:r>
            <a:r>
              <a:rPr lang="en-US" sz="1400" dirty="0">
                <a:solidFill>
                  <a:srgbClr val="A020F0"/>
                </a:solidFill>
                <a:latin typeface="Courier New"/>
              </a:rPr>
              <a:t>'N'</a:t>
            </a:r>
            <a:r>
              <a:rPr lang="en-US" sz="1400" dirty="0">
                <a:solidFill>
                  <a:srgbClr val="000000"/>
                </a:solidFill>
                <a:latin typeface="Courier New"/>
              </a:rPr>
              <a:t>,2,...</a:t>
            </a:r>
          </a:p>
          <a:p>
            <a:pPr indent="0">
              <a:buNone/>
            </a:pPr>
            <a:r>
              <a:rPr lang="en-US" sz="1400" dirty="0">
                <a:solidFill>
                  <a:srgbClr val="A020F0"/>
                </a:solidFill>
                <a:latin typeface="Courier New"/>
              </a:rPr>
              <a:t>'O'</a:t>
            </a:r>
            <a:r>
              <a:rPr lang="en-US" sz="1400" dirty="0">
                <a:solidFill>
                  <a:srgbClr val="000000"/>
                </a:solidFill>
                <a:latin typeface="Courier New"/>
              </a:rPr>
              <a:t>,4,</a:t>
            </a:r>
            <a:r>
              <a:rPr lang="en-US" sz="1400" dirty="0">
                <a:solidFill>
                  <a:srgbClr val="A020F0"/>
                </a:solidFill>
                <a:latin typeface="Courier New"/>
              </a:rPr>
              <a:t>'h,kcal/mol'</a:t>
            </a:r>
            <a:r>
              <a:rPr lang="en-US" sz="1400" dirty="0">
                <a:solidFill>
                  <a:srgbClr val="000000"/>
                </a:solidFill>
                <a:latin typeface="Courier New"/>
              </a:rPr>
              <a:t>,-95.300,</a:t>
            </a:r>
            <a:r>
              <a:rPr lang="en-US" sz="1400" dirty="0">
                <a:solidFill>
                  <a:srgbClr val="A020F0"/>
                </a:solidFill>
                <a:latin typeface="Courier New"/>
              </a:rPr>
              <a:t>'rho,g/cc'</a:t>
            </a:r>
            <a:r>
              <a:rPr lang="en-US" sz="1400" dirty="0">
                <a:solidFill>
                  <a:srgbClr val="000000"/>
                </a:solidFill>
                <a:latin typeface="Courier New"/>
              </a:rPr>
              <a:t>,1.090,</a:t>
            </a:r>
            <a:r>
              <a:rPr lang="en-US" sz="1400" dirty="0">
                <a:solidFill>
                  <a:srgbClr val="A020F0"/>
                </a:solidFill>
                <a:latin typeface="Courier New"/>
              </a:rPr>
              <a:t>'name'</a:t>
            </a:r>
            <a:r>
              <a:rPr lang="en-US" sz="1400" dirty="0">
                <a:solidFill>
                  <a:srgbClr val="000000"/>
                </a:solidFill>
                <a:latin typeface="Courier New"/>
              </a:rPr>
              <a:t>,</a:t>
            </a:r>
            <a:r>
              <a:rPr lang="en-US" sz="1400" dirty="0">
                <a:solidFill>
                  <a:srgbClr val="A020F0"/>
                </a:solidFill>
                <a:latin typeface="Courier New"/>
              </a:rPr>
              <a:t>'AN'</a:t>
            </a:r>
            <a:r>
              <a:rPr lang="en-US" sz="1400" dirty="0">
                <a:solidFill>
                  <a:srgbClr val="000000"/>
                </a:solidFill>
                <a:latin typeface="Courier New"/>
              </a:rPr>
              <a:t>,</a:t>
            </a:r>
            <a:r>
              <a:rPr lang="en-US" sz="1400" dirty="0">
                <a:solidFill>
                  <a:srgbClr val="A020F0"/>
                </a:solidFill>
                <a:latin typeface="Courier New"/>
              </a:rPr>
              <a:t>'wt'</a:t>
            </a:r>
            <a:r>
              <a:rPr lang="en-US" sz="1400" dirty="0">
                <a:solidFill>
                  <a:srgbClr val="000000"/>
                </a:solidFill>
                <a:latin typeface="Courier New"/>
              </a:rPr>
              <a:t>,02.225,</a:t>
            </a:r>
            <a:r>
              <a:rPr lang="en-US" sz="1400" dirty="0">
                <a:solidFill>
                  <a:srgbClr val="A020F0"/>
                </a:solidFill>
                <a:latin typeface="Courier New"/>
              </a:rPr>
              <a:t>'H'</a:t>
            </a:r>
            <a:r>
              <a:rPr lang="en-US" sz="1400" dirty="0">
                <a:solidFill>
                  <a:srgbClr val="000000"/>
                </a:solidFill>
                <a:latin typeface="Courier New"/>
              </a:rPr>
              <a:t>,4,... </a:t>
            </a:r>
            <a:r>
              <a:rPr lang="en-US" sz="1400" dirty="0">
                <a:solidFill>
                  <a:srgbClr val="A020F0"/>
                </a:solidFill>
                <a:latin typeface="Courier New"/>
              </a:rPr>
              <a:t>'N'</a:t>
            </a:r>
            <a:r>
              <a:rPr lang="en-US" sz="1400" dirty="0">
                <a:solidFill>
                  <a:srgbClr val="000000"/>
                </a:solidFill>
                <a:latin typeface="Courier New"/>
              </a:rPr>
              <a:t>,2,</a:t>
            </a:r>
            <a:r>
              <a:rPr lang="en-US" sz="1400" dirty="0">
                <a:solidFill>
                  <a:srgbClr val="A020F0"/>
                </a:solidFill>
                <a:latin typeface="Courier New"/>
              </a:rPr>
              <a:t>'O'</a:t>
            </a:r>
            <a:r>
              <a:rPr lang="en-US" sz="1400" dirty="0">
                <a:solidFill>
                  <a:srgbClr val="000000"/>
                </a:solidFill>
                <a:latin typeface="Courier New"/>
              </a:rPr>
              <a:t>,3,</a:t>
            </a:r>
            <a:r>
              <a:rPr lang="en-US" sz="1400" dirty="0">
                <a:solidFill>
                  <a:srgbClr val="A020F0"/>
                </a:solidFill>
                <a:latin typeface="Courier New"/>
              </a:rPr>
              <a:t>'h,kcal/mol'</a:t>
            </a:r>
            <a:r>
              <a:rPr lang="en-US" sz="1400" dirty="0">
                <a:solidFill>
                  <a:srgbClr val="000000"/>
                </a:solidFill>
                <a:latin typeface="Courier New"/>
              </a:rPr>
              <a:t>,-87.380,</a:t>
            </a:r>
            <a:r>
              <a:rPr lang="en-US" sz="1400" dirty="0">
                <a:solidFill>
                  <a:srgbClr val="A020F0"/>
                </a:solidFill>
                <a:latin typeface="Courier New"/>
              </a:rPr>
              <a:t>'rho,g/cc'</a:t>
            </a:r>
            <a:r>
              <a:rPr lang="en-US" sz="1400" dirty="0">
                <a:solidFill>
                  <a:srgbClr val="000000"/>
                </a:solidFill>
                <a:latin typeface="Courier New"/>
              </a:rPr>
              <a:t>,1.725, </a:t>
            </a:r>
            <a:r>
              <a:rPr lang="en-US" sz="1400" dirty="0">
                <a:solidFill>
                  <a:srgbClr val="A020F0"/>
                </a:solidFill>
                <a:latin typeface="Courier New"/>
              </a:rPr>
              <a:t>'name'</a:t>
            </a:r>
            <a:r>
              <a:rPr lang="en-US" sz="1400" dirty="0">
                <a:solidFill>
                  <a:srgbClr val="000000"/>
                </a:solidFill>
                <a:latin typeface="Courier New"/>
              </a:rPr>
              <a:t>,</a:t>
            </a:r>
            <a:r>
              <a:rPr lang="en-US" sz="1400" dirty="0">
                <a:solidFill>
                  <a:srgbClr val="A020F0"/>
                </a:solidFill>
                <a:latin typeface="Courier New"/>
              </a:rPr>
              <a:t>'DIPY'</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wt</a:t>
            </a:r>
            <a:r>
              <a:rPr lang="en-US" sz="1400" dirty="0">
                <a:solidFill>
                  <a:srgbClr val="A020F0"/>
                </a:solidFill>
                <a:latin typeface="Courier New"/>
              </a:rPr>
              <a:t>'</a:t>
            </a:r>
            <a:r>
              <a:rPr lang="en-US" sz="1400" dirty="0">
                <a:solidFill>
                  <a:srgbClr val="000000"/>
                </a:solidFill>
                <a:latin typeface="Courier New"/>
              </a:rPr>
              <a:t>,...</a:t>
            </a:r>
          </a:p>
          <a:p>
            <a:pPr indent="0">
              <a:buNone/>
            </a:pPr>
            <a:r>
              <a:rPr lang="en-US" sz="1400" dirty="0">
                <a:solidFill>
                  <a:srgbClr val="000000"/>
                </a:solidFill>
                <a:latin typeface="Courier New"/>
              </a:rPr>
              <a:t>0.445,</a:t>
            </a:r>
            <a:r>
              <a:rPr lang="en-US" sz="1400" dirty="0">
                <a:solidFill>
                  <a:srgbClr val="A020F0"/>
                </a:solidFill>
                <a:latin typeface="Courier New"/>
              </a:rPr>
              <a:t>'C'</a:t>
            </a:r>
            <a:r>
              <a:rPr lang="en-US" sz="1400" dirty="0">
                <a:solidFill>
                  <a:srgbClr val="000000"/>
                </a:solidFill>
                <a:latin typeface="Courier New"/>
              </a:rPr>
              <a:t>,10,</a:t>
            </a:r>
            <a:r>
              <a:rPr lang="en-US" sz="1400" dirty="0">
                <a:solidFill>
                  <a:srgbClr val="A020F0"/>
                </a:solidFill>
                <a:latin typeface="Courier New"/>
              </a:rPr>
              <a:t>'H'</a:t>
            </a:r>
            <a:r>
              <a:rPr lang="en-US" sz="1400" dirty="0">
                <a:solidFill>
                  <a:srgbClr val="000000"/>
                </a:solidFill>
                <a:latin typeface="Courier New"/>
              </a:rPr>
              <a:t>,8,</a:t>
            </a:r>
            <a:r>
              <a:rPr lang="en-US" sz="1400" dirty="0">
                <a:solidFill>
                  <a:srgbClr val="A020F0"/>
                </a:solidFill>
                <a:latin typeface="Courier New"/>
              </a:rPr>
              <a:t>'N'</a:t>
            </a:r>
            <a:r>
              <a:rPr lang="en-US" sz="1400" dirty="0">
                <a:solidFill>
                  <a:srgbClr val="000000"/>
                </a:solidFill>
                <a:latin typeface="Courier New"/>
              </a:rPr>
              <a:t>,2,</a:t>
            </a:r>
            <a:r>
              <a:rPr lang="en-US" sz="1400" dirty="0">
                <a:solidFill>
                  <a:srgbClr val="A020F0"/>
                </a:solidFill>
                <a:latin typeface="Courier New"/>
              </a:rPr>
              <a:t>'h,kcal/mol'</a:t>
            </a:r>
            <a:r>
              <a:rPr lang="en-US" sz="1400" dirty="0">
                <a:solidFill>
                  <a:srgbClr val="000000"/>
                </a:solidFill>
                <a:latin typeface="Courier New"/>
              </a:rPr>
              <a:t>,44.478,</a:t>
            </a:r>
            <a:r>
              <a:rPr lang="en-US" sz="1400" dirty="0">
                <a:solidFill>
                  <a:srgbClr val="A020F0"/>
                </a:solidFill>
                <a:latin typeface="Courier New"/>
              </a:rPr>
              <a:t>'rho,g/cc'</a:t>
            </a:r>
            <a:r>
              <a:rPr lang="en-US" sz="1400" dirty="0">
                <a:solidFill>
                  <a:srgbClr val="000000"/>
                </a:solidFill>
                <a:latin typeface="Courier New"/>
              </a:rPr>
              <a:t>,1.326,</a:t>
            </a:r>
            <a:r>
              <a:rPr lang="en-US" sz="1400" dirty="0">
                <a:solidFill>
                  <a:srgbClr val="A020F0"/>
                </a:solidFill>
                <a:latin typeface="Courier New"/>
              </a:rPr>
              <a:t>'name'</a:t>
            </a:r>
            <a:r>
              <a:rPr lang="en-US" sz="1400" dirty="0">
                <a:solidFill>
                  <a:srgbClr val="000000"/>
                </a:solidFill>
                <a:latin typeface="Courier New"/>
              </a:rPr>
              <a:t>,...</a:t>
            </a:r>
          </a:p>
          <a:p>
            <a:pPr indent="0">
              <a:buNone/>
            </a:pPr>
            <a:r>
              <a:rPr lang="en-US" sz="1400" dirty="0">
                <a:solidFill>
                  <a:srgbClr val="A020F0"/>
                </a:solidFill>
                <a:latin typeface="Courier New"/>
              </a:rPr>
              <a:t>'Water'</a:t>
            </a:r>
            <a:r>
              <a:rPr lang="en-US" sz="1400" dirty="0">
                <a:solidFill>
                  <a:srgbClr val="000000"/>
                </a:solidFill>
                <a:latin typeface="Courier New"/>
              </a:rPr>
              <a:t>, </a:t>
            </a:r>
            <a:r>
              <a:rPr lang="en-US" sz="1400" dirty="0">
                <a:solidFill>
                  <a:srgbClr val="A020F0"/>
                </a:solidFill>
                <a:latin typeface="Courier New"/>
              </a:rPr>
              <a:t>'wt'</a:t>
            </a:r>
            <a:r>
              <a:rPr lang="en-US" sz="1400" dirty="0">
                <a:solidFill>
                  <a:srgbClr val="000000"/>
                </a:solidFill>
                <a:latin typeface="Courier New"/>
              </a:rPr>
              <a:t>,11.000,</a:t>
            </a:r>
            <a:r>
              <a:rPr lang="en-US" sz="1400" dirty="0">
                <a:solidFill>
                  <a:srgbClr val="A020F0"/>
                </a:solidFill>
                <a:latin typeface="Courier New"/>
              </a:rPr>
              <a:t>'H'</a:t>
            </a:r>
            <a:r>
              <a:rPr lang="en-US" sz="1400" dirty="0">
                <a:solidFill>
                  <a:srgbClr val="000000"/>
                </a:solidFill>
                <a:latin typeface="Courier New"/>
              </a:rPr>
              <a:t>,2,</a:t>
            </a:r>
            <a:r>
              <a:rPr lang="en-US" sz="1400" dirty="0">
                <a:solidFill>
                  <a:srgbClr val="A020F0"/>
                </a:solidFill>
                <a:latin typeface="Courier New"/>
              </a:rPr>
              <a:t>'O'</a:t>
            </a:r>
            <a:r>
              <a:rPr lang="en-US" sz="1400" dirty="0">
                <a:solidFill>
                  <a:srgbClr val="000000"/>
                </a:solidFill>
                <a:latin typeface="Courier New"/>
              </a:rPr>
              <a:t>,1,</a:t>
            </a:r>
            <a:r>
              <a:rPr lang="en-US" sz="1400" dirty="0">
                <a:solidFill>
                  <a:srgbClr val="A020F0"/>
                </a:solidFill>
                <a:latin typeface="Courier New"/>
              </a:rPr>
              <a:t>'h,kcal/mol'</a:t>
            </a:r>
            <a:r>
              <a:rPr lang="en-US" sz="1400" dirty="0">
                <a:solidFill>
                  <a:srgbClr val="000000"/>
                </a:solidFill>
                <a:latin typeface="Courier New"/>
              </a:rPr>
              <a:t>,-68.313,</a:t>
            </a:r>
            <a:r>
              <a:rPr lang="en-US" sz="1400" dirty="0">
                <a:solidFill>
                  <a:srgbClr val="A020F0"/>
                </a:solidFill>
                <a:latin typeface="Courier New"/>
              </a:rPr>
              <a:t>'rho,g/cc'</a:t>
            </a:r>
            <a:r>
              <a:rPr lang="en-US" sz="1400" dirty="0">
                <a:solidFill>
                  <a:srgbClr val="000000"/>
                </a:solidFill>
                <a:latin typeface="Courier New"/>
              </a:rPr>
              <a:t>,1.000,</a:t>
            </a:r>
          </a:p>
          <a:p>
            <a:endParaRPr lang="en-US" sz="1400" dirty="0">
              <a:latin typeface="Arial" charset="0"/>
              <a:cs typeface="Arial" charset="0"/>
            </a:endParaRPr>
          </a:p>
        </p:txBody>
      </p:sp>
      <p:sp>
        <p:nvSpPr>
          <p:cNvPr id="5" name="Title 1"/>
          <p:cNvSpPr>
            <a:spLocks noGrp="1"/>
          </p:cNvSpPr>
          <p:nvPr>
            <p:ph type="title"/>
          </p:nvPr>
        </p:nvSpPr>
        <p:spPr>
          <a:xfrm>
            <a:off x="457200" y="245198"/>
            <a:ext cx="8229600" cy="568055"/>
          </a:xfrm>
        </p:spPr>
        <p:txBody>
          <a:bodyPr/>
          <a:lstStyle/>
          <a:p>
            <a:pPr algn="ctr"/>
            <a:r>
              <a:rPr lang="en-US" dirty="0"/>
              <a:t>Reactant Dataset - Continued</a:t>
            </a:r>
            <a:br>
              <a:rPr lang="en-US" dirty="0"/>
            </a:br>
            <a:endParaRPr lang="en-US" dirty="0"/>
          </a:p>
        </p:txBody>
      </p:sp>
    </p:spTree>
    <p:extLst>
      <p:ext uri="{BB962C8B-B14F-4D97-AF65-F5344CB8AC3E}">
        <p14:creationId xmlns:p14="http://schemas.microsoft.com/office/powerpoint/2010/main" val="2959222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713"/>
            <a:ext cx="8229600" cy="792162"/>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21</a:t>
            </a:fld>
            <a:endParaRPr lang="en-US"/>
          </a:p>
        </p:txBody>
      </p:sp>
      <p:sp>
        <p:nvSpPr>
          <p:cNvPr id="4" name="Content Placeholder 2"/>
          <p:cNvSpPr txBox="1">
            <a:spLocks/>
          </p:cNvSpPr>
          <p:nvPr/>
        </p:nvSpPr>
        <p:spPr>
          <a:xfrm>
            <a:off x="247650" y="659691"/>
            <a:ext cx="8734425"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The problem dataset contains all the case type and all inputs to assigned case that are </a:t>
            </a:r>
            <a:r>
              <a:rPr lang="en-US" sz="2400" i="1" dirty="0">
                <a:latin typeface="Arial" charset="0"/>
                <a:cs typeface="Arial" charset="0"/>
              </a:rPr>
              <a:t>not</a:t>
            </a:r>
            <a:r>
              <a:rPr lang="en-US" sz="2400" dirty="0">
                <a:latin typeface="Arial" charset="0"/>
                <a:cs typeface="Arial" charset="0"/>
              </a:rPr>
              <a:t> specific to a reactant</a:t>
            </a:r>
          </a:p>
          <a:p>
            <a:pPr marL="346075" indent="0">
              <a:buNone/>
            </a:pPr>
            <a:r>
              <a:rPr lang="en-US" sz="1600" dirty="0">
                <a:latin typeface="Arial" charset="0"/>
                <a:cs typeface="Arial" charset="0"/>
              </a:rPr>
              <a:t>‘</a:t>
            </a:r>
            <a:r>
              <a:rPr lang="en-US" sz="1600" dirty="0" err="1">
                <a:latin typeface="Arial" charset="0"/>
                <a:cs typeface="Arial" charset="0"/>
              </a:rPr>
              <a:t>prob</a:t>
            </a:r>
            <a:r>
              <a:rPr lang="en-US" sz="1600" dirty="0">
                <a:latin typeface="Arial" charset="0"/>
                <a:cs typeface="Arial" charset="0"/>
              </a:rPr>
              <a:t>’,’</a:t>
            </a:r>
            <a:r>
              <a:rPr lang="en-US" sz="1600" dirty="0" err="1">
                <a:latin typeface="Arial" charset="0"/>
                <a:cs typeface="Arial" charset="0"/>
              </a:rPr>
              <a:t>type’,’mixture</a:t>
            </a:r>
            <a:r>
              <a:rPr lang="en-US" sz="1600" dirty="0">
                <a:latin typeface="Arial" charset="0"/>
                <a:cs typeface="Arial" charset="0"/>
              </a:rPr>
              <a:t> </a:t>
            </a:r>
            <a:r>
              <a:rPr lang="en-US" sz="1600" dirty="0" err="1">
                <a:latin typeface="Arial" charset="0"/>
                <a:cs typeface="Arial" charset="0"/>
              </a:rPr>
              <a:t>type’,mixture</a:t>
            </a:r>
            <a:r>
              <a:rPr lang="en-US" sz="1600" dirty="0">
                <a:latin typeface="Arial" charset="0"/>
                <a:cs typeface="Arial" charset="0"/>
              </a:rPr>
              <a:t> value(s),’state variable 1’,state variable 1 value(s) ,’state variable 2’,state variable 2 value(s)…)</a:t>
            </a:r>
          </a:p>
          <a:p>
            <a:r>
              <a:rPr lang="en-US" sz="2400" dirty="0">
                <a:latin typeface="Arial" charset="0"/>
                <a:cs typeface="Arial" charset="0"/>
              </a:rPr>
              <a:t>Mandatory</a:t>
            </a:r>
          </a:p>
          <a:p>
            <a:pPr lvl="1"/>
            <a:r>
              <a:rPr lang="en-US" sz="2000" dirty="0">
                <a:latin typeface="Arial" charset="0"/>
                <a:cs typeface="Arial" charset="0"/>
              </a:rPr>
              <a:t>Problem type</a:t>
            </a:r>
          </a:p>
          <a:p>
            <a:pPr lvl="1"/>
            <a:r>
              <a:rPr lang="en-US" sz="2000" dirty="0">
                <a:latin typeface="Arial" charset="0"/>
                <a:cs typeface="Arial" charset="0"/>
              </a:rPr>
              <a:t>State variables</a:t>
            </a:r>
          </a:p>
          <a:p>
            <a:pPr lvl="1"/>
            <a:r>
              <a:rPr lang="en-US" sz="2000" dirty="0">
                <a:latin typeface="Arial" charset="0"/>
                <a:cs typeface="Arial" charset="0"/>
              </a:rPr>
              <a:t>Mixture Ratio (if not moles in reactant dataset)</a:t>
            </a:r>
          </a:p>
          <a:p>
            <a:r>
              <a:rPr lang="en-US" sz="2400" dirty="0">
                <a:latin typeface="Arial" charset="0"/>
                <a:cs typeface="Arial" charset="0"/>
              </a:rPr>
              <a:t>Optional</a:t>
            </a:r>
          </a:p>
          <a:p>
            <a:pPr lvl="1"/>
            <a:r>
              <a:rPr lang="en-US" sz="2000" dirty="0">
                <a:latin typeface="Arial" charset="0"/>
                <a:cs typeface="Arial" charset="0"/>
              </a:rPr>
              <a:t>Case title</a:t>
            </a:r>
          </a:p>
          <a:p>
            <a:r>
              <a:rPr lang="en-US" sz="2400" dirty="0">
                <a:latin typeface="Arial" charset="0"/>
                <a:cs typeface="Arial" charset="0"/>
              </a:rPr>
              <a:t>Rocket</a:t>
            </a:r>
          </a:p>
          <a:p>
            <a:pPr lvl="1"/>
            <a:r>
              <a:rPr lang="en-US" sz="2000" dirty="0">
                <a:latin typeface="Arial" charset="0"/>
                <a:cs typeface="Arial" charset="0"/>
              </a:rPr>
              <a:t>Area ratio / Pressure ratio</a:t>
            </a:r>
          </a:p>
          <a:p>
            <a:pPr lvl="1"/>
            <a:r>
              <a:rPr lang="en-US" sz="2000" dirty="0">
                <a:latin typeface="Arial" charset="0"/>
                <a:cs typeface="Arial" charset="0"/>
              </a:rPr>
              <a:t>Equilibrium / Frozen</a:t>
            </a:r>
          </a:p>
          <a:p>
            <a:pPr lvl="1"/>
            <a:r>
              <a:rPr lang="en-US" sz="2000" dirty="0">
                <a:latin typeface="Arial" charset="0"/>
                <a:cs typeface="Arial" charset="0"/>
              </a:rPr>
              <a:t>Finite area chamber</a:t>
            </a:r>
          </a:p>
          <a:p>
            <a:endParaRPr lang="en-US" sz="1600" dirty="0">
              <a:latin typeface="Arial" charset="0"/>
              <a:cs typeface="Arial" charset="0"/>
            </a:endParaRPr>
          </a:p>
        </p:txBody>
      </p:sp>
    </p:spTree>
    <p:extLst>
      <p:ext uri="{BB962C8B-B14F-4D97-AF65-F5344CB8AC3E}">
        <p14:creationId xmlns:p14="http://schemas.microsoft.com/office/powerpoint/2010/main" val="4003882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6" y="378081"/>
            <a:ext cx="8229600" cy="792162"/>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22</a:t>
            </a:fld>
            <a:endParaRPr lang="en-US"/>
          </a:p>
        </p:txBody>
      </p:sp>
      <p:sp>
        <p:nvSpPr>
          <p:cNvPr id="4" name="Content Placeholder 2"/>
          <p:cNvSpPr txBox="1">
            <a:spLocks/>
          </p:cNvSpPr>
          <p:nvPr/>
        </p:nvSpPr>
        <p:spPr>
          <a:xfrm>
            <a:off x="1" y="450141"/>
            <a:ext cx="61341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56099879"/>
              </p:ext>
            </p:extLst>
          </p:nvPr>
        </p:nvGraphicFramePr>
        <p:xfrm>
          <a:off x="5139905" y="2538047"/>
          <a:ext cx="3657599" cy="3048000"/>
        </p:xfrm>
        <a:graphic>
          <a:graphicData uri="http://schemas.openxmlformats.org/drawingml/2006/table">
            <a:tbl>
              <a:tblPr firstRow="1" bandRow="1">
                <a:tableStyleId>{5C22544A-7EE6-4342-B048-85BDC9FD1C3A}</a:tableStyleId>
              </a:tblPr>
              <a:tblGrid>
                <a:gridCol w="2686050">
                  <a:extLst>
                    <a:ext uri="{9D8B030D-6E8A-4147-A177-3AD203B41FA5}">
                      <a16:colId xmlns:a16="http://schemas.microsoft.com/office/drawing/2014/main" val="20000"/>
                    </a:ext>
                  </a:extLst>
                </a:gridCol>
                <a:gridCol w="971549">
                  <a:extLst>
                    <a:ext uri="{9D8B030D-6E8A-4147-A177-3AD203B41FA5}">
                      <a16:colId xmlns:a16="http://schemas.microsoft.com/office/drawing/2014/main" val="20001"/>
                    </a:ext>
                  </a:extLst>
                </a:gridCol>
              </a:tblGrid>
              <a:tr h="0">
                <a:tc>
                  <a:txBody>
                    <a:bodyPr/>
                    <a:lstStyle/>
                    <a:p>
                      <a:r>
                        <a:rPr lang="en-US" sz="1400" dirty="0"/>
                        <a:t>Assigned Variables</a:t>
                      </a:r>
                    </a:p>
                  </a:txBody>
                  <a:tcPr/>
                </a:tc>
                <a:tc>
                  <a:txBody>
                    <a:bodyPr/>
                    <a:lstStyle/>
                    <a:p>
                      <a:r>
                        <a:rPr lang="en-US" sz="1400" dirty="0"/>
                        <a:t>Keywords</a:t>
                      </a:r>
                    </a:p>
                  </a:txBody>
                  <a:tcPr/>
                </a:tc>
                <a:extLst>
                  <a:ext uri="{0D108BD9-81ED-4DB2-BD59-A6C34878D82A}">
                    <a16:rowId xmlns:a16="http://schemas.microsoft.com/office/drawing/2014/main" val="10000"/>
                  </a:ext>
                </a:extLst>
              </a:tr>
              <a:tr h="0">
                <a:tc>
                  <a:txBody>
                    <a:bodyPr/>
                    <a:lstStyle/>
                    <a:p>
                      <a:r>
                        <a:rPr lang="en-US" sz="1400" dirty="0"/>
                        <a:t>Temperature and Pressure</a:t>
                      </a:r>
                    </a:p>
                  </a:txBody>
                  <a:tcPr/>
                </a:tc>
                <a:tc>
                  <a:txBody>
                    <a:bodyPr/>
                    <a:lstStyle/>
                    <a:p>
                      <a:r>
                        <a:rPr lang="en-US" sz="1400" dirty="0"/>
                        <a:t>TP,</a:t>
                      </a:r>
                      <a:r>
                        <a:rPr lang="en-US" sz="1400" baseline="0" dirty="0"/>
                        <a:t> PT</a:t>
                      </a:r>
                      <a:endParaRPr lang="en-US" sz="1400" dirty="0"/>
                    </a:p>
                  </a:txBody>
                  <a:tcPr/>
                </a:tc>
                <a:extLst>
                  <a:ext uri="{0D108BD9-81ED-4DB2-BD59-A6C34878D82A}">
                    <a16:rowId xmlns:a16="http://schemas.microsoft.com/office/drawing/2014/main" val="10001"/>
                  </a:ext>
                </a:extLst>
              </a:tr>
              <a:tr h="0">
                <a:tc>
                  <a:txBody>
                    <a:bodyPr/>
                    <a:lstStyle/>
                    <a:p>
                      <a:r>
                        <a:rPr lang="en-US" sz="1400" dirty="0"/>
                        <a:t>Enthalpy and</a:t>
                      </a:r>
                      <a:r>
                        <a:rPr lang="en-US" sz="1400" baseline="0" dirty="0"/>
                        <a:t> Pressure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HP,</a:t>
                      </a:r>
                      <a:r>
                        <a:rPr lang="en-US" sz="1400" baseline="0" dirty="0"/>
                        <a:t> PH</a:t>
                      </a:r>
                      <a:endParaRPr lang="en-US" sz="1400" dirty="0"/>
                    </a:p>
                  </a:txBody>
                  <a:tcPr/>
                </a:tc>
                <a:extLst>
                  <a:ext uri="{0D108BD9-81ED-4DB2-BD59-A6C34878D82A}">
                    <a16:rowId xmlns:a16="http://schemas.microsoft.com/office/drawing/2014/main" val="10002"/>
                  </a:ext>
                </a:extLst>
              </a:tr>
              <a:tr h="0">
                <a:tc>
                  <a:txBody>
                    <a:bodyPr/>
                    <a:lstStyle/>
                    <a:p>
                      <a:r>
                        <a:rPr lang="en-US" sz="1400" dirty="0"/>
                        <a:t>Entropy</a:t>
                      </a:r>
                      <a:r>
                        <a:rPr lang="en-US" sz="1400" baseline="0" dirty="0"/>
                        <a:t> and Pressure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SP,</a:t>
                      </a:r>
                      <a:r>
                        <a:rPr lang="en-US" sz="1400" baseline="0" dirty="0"/>
                        <a:t> PS</a:t>
                      </a:r>
                      <a:endParaRPr lang="en-US" sz="1400" dirty="0"/>
                    </a:p>
                  </a:txBody>
                  <a:tcPr/>
                </a:tc>
                <a:extLst>
                  <a:ext uri="{0D108BD9-81ED-4DB2-BD59-A6C34878D82A}">
                    <a16:rowId xmlns:a16="http://schemas.microsoft.com/office/drawing/2014/main" val="10003"/>
                  </a:ext>
                </a:extLst>
              </a:tr>
              <a:tr h="0">
                <a:tc>
                  <a:txBody>
                    <a:bodyPr/>
                    <a:lstStyle/>
                    <a:p>
                      <a:r>
                        <a:rPr lang="en-US" sz="1400" dirty="0"/>
                        <a:t>Temperature and</a:t>
                      </a:r>
                      <a:r>
                        <a:rPr lang="en-US" sz="1400" baseline="0" dirty="0"/>
                        <a:t> Volume(Density)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TV,</a:t>
                      </a:r>
                      <a:r>
                        <a:rPr lang="en-US" sz="1400" baseline="0" dirty="0"/>
                        <a:t> VT</a:t>
                      </a:r>
                      <a:endParaRPr lang="en-US" sz="1400" dirty="0"/>
                    </a:p>
                  </a:txBody>
                  <a:tcPr/>
                </a:tc>
                <a:extLst>
                  <a:ext uri="{0D108BD9-81ED-4DB2-BD59-A6C34878D82A}">
                    <a16:rowId xmlns:a16="http://schemas.microsoft.com/office/drawing/2014/main" val="10004"/>
                  </a:ext>
                </a:extLst>
              </a:tr>
              <a:tr h="0">
                <a:tc>
                  <a:txBody>
                    <a:bodyPr/>
                    <a:lstStyle/>
                    <a:p>
                      <a:r>
                        <a:rPr lang="en-US" sz="1400" dirty="0"/>
                        <a:t>Energy and</a:t>
                      </a:r>
                      <a:r>
                        <a:rPr lang="en-US" sz="1400" baseline="0" dirty="0"/>
                        <a:t> Volume(Density)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UV,</a:t>
                      </a:r>
                      <a:r>
                        <a:rPr lang="en-US" sz="1400" baseline="0" dirty="0"/>
                        <a:t> VU</a:t>
                      </a:r>
                      <a:endParaRPr lang="en-US" sz="1400" dirty="0"/>
                    </a:p>
                  </a:txBody>
                  <a:tcPr/>
                </a:tc>
                <a:extLst>
                  <a:ext uri="{0D108BD9-81ED-4DB2-BD59-A6C34878D82A}">
                    <a16:rowId xmlns:a16="http://schemas.microsoft.com/office/drawing/2014/main" val="10005"/>
                  </a:ext>
                </a:extLst>
              </a:tr>
              <a:tr h="0">
                <a:tc>
                  <a:txBody>
                    <a:bodyPr/>
                    <a:lstStyle/>
                    <a:p>
                      <a:r>
                        <a:rPr lang="en-US" sz="1400" dirty="0"/>
                        <a:t>Entropy and</a:t>
                      </a:r>
                      <a:r>
                        <a:rPr lang="en-US" sz="1400" baseline="0" dirty="0"/>
                        <a:t> Volume(Density)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SV,</a:t>
                      </a:r>
                      <a:r>
                        <a:rPr lang="en-US" sz="1400" baseline="0" dirty="0"/>
                        <a:t> VS</a:t>
                      </a:r>
                      <a:endParaRPr lang="en-US" sz="1400" dirty="0"/>
                    </a:p>
                  </a:txBody>
                  <a:tcPr/>
                </a:tc>
                <a:extLst>
                  <a:ext uri="{0D108BD9-81ED-4DB2-BD59-A6C34878D82A}">
                    <a16:rowId xmlns:a16="http://schemas.microsoft.com/office/drawing/2014/main" val="10006"/>
                  </a:ext>
                </a:extLst>
              </a:tr>
              <a:tr h="0">
                <a:tc>
                  <a:txBody>
                    <a:bodyPr/>
                    <a:lstStyle/>
                    <a:p>
                      <a:r>
                        <a:rPr lang="en-US" sz="1400" dirty="0"/>
                        <a:t>Rocket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RKT,</a:t>
                      </a:r>
                      <a:r>
                        <a:rPr lang="en-US" sz="1400" baseline="0" dirty="0"/>
                        <a:t> or RO</a:t>
                      </a:r>
                      <a:endParaRPr lang="en-US" sz="1400" dirty="0"/>
                    </a:p>
                  </a:txBody>
                  <a:tcPr/>
                </a:tc>
                <a:extLst>
                  <a:ext uri="{0D108BD9-81ED-4DB2-BD59-A6C34878D82A}">
                    <a16:rowId xmlns:a16="http://schemas.microsoft.com/office/drawing/2014/main" val="10007"/>
                  </a:ext>
                </a:extLst>
              </a:tr>
              <a:tr h="0">
                <a:tc>
                  <a:txBody>
                    <a:bodyPr/>
                    <a:lstStyle/>
                    <a:p>
                      <a:r>
                        <a:rPr lang="en-US" sz="1400" dirty="0"/>
                        <a:t>Shock</a:t>
                      </a:r>
                    </a:p>
                  </a:txBody>
                  <a:tcPr/>
                </a:tc>
                <a:tc>
                  <a:txBody>
                    <a:bodyPr/>
                    <a:lstStyle/>
                    <a:p>
                      <a:r>
                        <a:rPr lang="en-US" sz="1400" dirty="0"/>
                        <a:t>SH</a:t>
                      </a:r>
                    </a:p>
                  </a:txBody>
                  <a:tcPr/>
                </a:tc>
                <a:extLst>
                  <a:ext uri="{0D108BD9-81ED-4DB2-BD59-A6C34878D82A}">
                    <a16:rowId xmlns:a16="http://schemas.microsoft.com/office/drawing/2014/main" val="10008"/>
                  </a:ext>
                </a:extLst>
              </a:tr>
              <a:tr h="0">
                <a:tc>
                  <a:txBody>
                    <a:bodyPr/>
                    <a:lstStyle/>
                    <a:p>
                      <a:r>
                        <a:rPr lang="en-US" sz="1400" dirty="0"/>
                        <a:t>Chapman-</a:t>
                      </a:r>
                      <a:r>
                        <a:rPr lang="en-US" sz="1400" dirty="0" err="1"/>
                        <a:t>Jouget</a:t>
                      </a:r>
                      <a:r>
                        <a:rPr lang="en-US" sz="1400" baseline="0" dirty="0"/>
                        <a:t> Detonation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DET</a:t>
                      </a:r>
                    </a:p>
                  </a:txBody>
                  <a:tcPr/>
                </a:tc>
                <a:extLst>
                  <a:ext uri="{0D108BD9-81ED-4DB2-BD59-A6C34878D82A}">
                    <a16:rowId xmlns:a16="http://schemas.microsoft.com/office/drawing/2014/main" val="10009"/>
                  </a:ext>
                </a:extLst>
              </a:tr>
            </a:tbl>
          </a:graphicData>
        </a:graphic>
      </p:graphicFrame>
      <p:sp>
        <p:nvSpPr>
          <p:cNvPr id="7" name="Content Placeholder 2"/>
          <p:cNvSpPr txBox="1">
            <a:spLocks/>
          </p:cNvSpPr>
          <p:nvPr/>
        </p:nvSpPr>
        <p:spPr>
          <a:xfrm>
            <a:off x="9527" y="931654"/>
            <a:ext cx="5000624" cy="5726322"/>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Inputs</a:t>
            </a:r>
          </a:p>
          <a:p>
            <a:pPr lvl="1"/>
            <a:r>
              <a:rPr lang="en-US" sz="2000" dirty="0">
                <a:latin typeface="Arial" charset="0"/>
                <a:cs typeface="Arial" charset="0"/>
              </a:rPr>
              <a:t>Keyword </a:t>
            </a:r>
          </a:p>
          <a:p>
            <a:pPr lvl="2"/>
            <a:r>
              <a:rPr lang="en-US" sz="1600" dirty="0">
                <a:latin typeface="Arial" charset="0"/>
                <a:cs typeface="Arial" charset="0"/>
              </a:rPr>
              <a:t>The keyword is </a:t>
            </a:r>
            <a:r>
              <a:rPr lang="en-US" sz="1600" dirty="0">
                <a:solidFill>
                  <a:srgbClr val="A020F0"/>
                </a:solidFill>
                <a:latin typeface="Courier New"/>
              </a:rPr>
              <a:t>‘</a:t>
            </a:r>
            <a:r>
              <a:rPr lang="en-US" sz="1600" dirty="0" err="1">
                <a:solidFill>
                  <a:srgbClr val="A020F0"/>
                </a:solidFill>
                <a:latin typeface="Courier New"/>
              </a:rPr>
              <a:t>prob</a:t>
            </a:r>
            <a:r>
              <a:rPr lang="en-US" sz="1600" dirty="0">
                <a:solidFill>
                  <a:srgbClr val="A020F0"/>
                </a:solidFill>
                <a:latin typeface="Courier New"/>
              </a:rPr>
              <a:t>'</a:t>
            </a:r>
            <a:r>
              <a:rPr lang="en-US" sz="1600" dirty="0">
                <a:latin typeface="Arial" charset="0"/>
                <a:cs typeface="Arial" charset="0"/>
              </a:rPr>
              <a:t>.  The keyword is not case sensitive, and must be the first word in the dataset.</a:t>
            </a:r>
          </a:p>
          <a:p>
            <a:pPr lvl="1"/>
            <a:r>
              <a:rPr lang="en-US" sz="2000" dirty="0">
                <a:latin typeface="Arial" charset="0"/>
                <a:cs typeface="Arial" charset="0"/>
              </a:rPr>
              <a:t>Problem Type</a:t>
            </a:r>
          </a:p>
          <a:p>
            <a:pPr lvl="2"/>
            <a:r>
              <a:rPr lang="en-US" sz="1600" dirty="0">
                <a:latin typeface="Arial" charset="0"/>
                <a:cs typeface="Arial" charset="0"/>
              </a:rPr>
              <a:t>The problem type identifies the state variables that will be used to solve the combustion problem</a:t>
            </a:r>
          </a:p>
          <a:p>
            <a:pPr lvl="2"/>
            <a:r>
              <a:rPr lang="en-US" sz="1600" dirty="0">
                <a:latin typeface="Arial" charset="0"/>
                <a:cs typeface="Arial" charset="0"/>
              </a:rPr>
              <a:t>The problem type can be entered anywhere in the problem dataset</a:t>
            </a:r>
          </a:p>
          <a:p>
            <a:pPr lvl="2"/>
            <a:r>
              <a:rPr lang="en-US" sz="1600" dirty="0">
                <a:latin typeface="Arial" charset="0"/>
                <a:cs typeface="Arial" charset="0"/>
              </a:rPr>
              <a:t>State variable problem types are reversible.  For example: ‘HP’, and ‘PH’ represent the same problem type</a:t>
            </a:r>
          </a:p>
          <a:p>
            <a:pPr lvl="2"/>
            <a:r>
              <a:rPr lang="en-US" sz="1600" dirty="0">
                <a:latin typeface="Arial" charset="0"/>
                <a:cs typeface="Arial" charset="0"/>
              </a:rPr>
              <a:t>The keywords for shock, detonation, and rocket are order sensitive.  For example: ‘DET’ is recognized, but ‘TED’ is not recognized</a:t>
            </a:r>
          </a:p>
          <a:p>
            <a:pPr lvl="2"/>
            <a:r>
              <a:rPr lang="en-US" sz="1600" dirty="0">
                <a:latin typeface="Arial" charset="0"/>
                <a:cs typeface="Arial" charset="0"/>
              </a:rPr>
              <a:t>The problem type is not case sensitive </a:t>
            </a:r>
          </a:p>
          <a:p>
            <a:pPr marL="0" indent="0">
              <a:buNone/>
            </a:pPr>
            <a:endParaRPr lang="en-US" sz="1600" dirty="0">
              <a:latin typeface="Arial" charset="0"/>
              <a:cs typeface="Arial" charset="0"/>
            </a:endParaRPr>
          </a:p>
        </p:txBody>
      </p:sp>
    </p:spTree>
    <p:extLst>
      <p:ext uri="{BB962C8B-B14F-4D97-AF65-F5344CB8AC3E}">
        <p14:creationId xmlns:p14="http://schemas.microsoft.com/office/powerpoint/2010/main" val="283189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188"/>
            <a:ext cx="8229600" cy="792162"/>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23</a:t>
            </a:fld>
            <a:endParaRPr lang="en-US"/>
          </a:p>
        </p:txBody>
      </p:sp>
      <p:sp>
        <p:nvSpPr>
          <p:cNvPr id="4" name="Content Placeholder 2"/>
          <p:cNvSpPr txBox="1">
            <a:spLocks/>
          </p:cNvSpPr>
          <p:nvPr/>
        </p:nvSpPr>
        <p:spPr>
          <a:xfrm>
            <a:off x="9526" y="763441"/>
            <a:ext cx="9039224" cy="5788734"/>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Inputs-Continued</a:t>
            </a:r>
          </a:p>
          <a:p>
            <a:pPr lvl="1"/>
            <a:r>
              <a:rPr lang="en-US" sz="2000" dirty="0">
                <a:latin typeface="Arial" charset="0"/>
                <a:cs typeface="Arial" charset="0"/>
              </a:rPr>
              <a:t>Problem Type Inputs</a:t>
            </a:r>
          </a:p>
          <a:p>
            <a:pPr lvl="2"/>
            <a:r>
              <a:rPr lang="en-US" sz="1800" dirty="0">
                <a:latin typeface="Arial" charset="0"/>
                <a:cs typeface="Arial" charset="0"/>
              </a:rPr>
              <a:t>Pressure</a:t>
            </a:r>
          </a:p>
          <a:p>
            <a:pPr lvl="3"/>
            <a:r>
              <a:rPr lang="en-US" sz="1600" dirty="0">
                <a:latin typeface="Arial" charset="0"/>
                <a:cs typeface="Arial" charset="0"/>
              </a:rPr>
              <a:t>Pressure is a required input for HP, TP, SP, Rocket, Shock, and Detonation problems</a:t>
            </a:r>
          </a:p>
          <a:p>
            <a:pPr lvl="3"/>
            <a:r>
              <a:rPr lang="en-US" sz="1600" dirty="0">
                <a:latin typeface="Arial" charset="0"/>
                <a:cs typeface="Arial" charset="0"/>
              </a:rPr>
              <a:t>Pressure will always be entered in the problem dataset</a:t>
            </a:r>
          </a:p>
          <a:p>
            <a:pPr lvl="3"/>
            <a:r>
              <a:rPr lang="en-US" sz="1600" dirty="0">
                <a:latin typeface="Arial" charset="0"/>
                <a:cs typeface="Arial" charset="0"/>
              </a:rPr>
              <a:t>The keyword for pressure is exactly </a:t>
            </a:r>
            <a:r>
              <a:rPr lang="en-US" sz="1600" dirty="0">
                <a:solidFill>
                  <a:srgbClr val="A020F0"/>
                </a:solidFill>
                <a:latin typeface="Courier New"/>
              </a:rPr>
              <a:t>‘p‘</a:t>
            </a:r>
            <a:r>
              <a:rPr lang="en-US" sz="1600" dirty="0">
                <a:latin typeface="Arial" charset="0"/>
                <a:cs typeface="Arial" charset="0"/>
              </a:rPr>
              <a:t> and it is not case sensitive</a:t>
            </a:r>
            <a:endParaRPr lang="en-US" sz="1600" dirty="0">
              <a:solidFill>
                <a:srgbClr val="A020F0"/>
              </a:solidFill>
              <a:latin typeface="Courier New"/>
            </a:endParaRPr>
          </a:p>
          <a:p>
            <a:pPr lvl="3"/>
            <a:r>
              <a:rPr lang="en-US" sz="1600" dirty="0">
                <a:latin typeface="Arial" charset="0"/>
                <a:cs typeface="Arial" charset="0"/>
              </a:rPr>
              <a:t>The units are declared following the keyword and a delimiter</a:t>
            </a:r>
          </a:p>
          <a:p>
            <a:pPr lvl="3"/>
            <a:r>
              <a:rPr lang="en-US" sz="1600" dirty="0">
                <a:latin typeface="Arial" charset="0"/>
                <a:cs typeface="Arial" charset="0"/>
              </a:rPr>
              <a:t>The allowable units are not case sensitive and are as follows:</a:t>
            </a:r>
            <a:endParaRPr lang="en-US" sz="1600" dirty="0">
              <a:solidFill>
                <a:srgbClr val="A020F0"/>
              </a:solidFill>
              <a:latin typeface="Courier New"/>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buNone/>
            </a:pPr>
            <a:r>
              <a:rPr lang="en-US" sz="1600" dirty="0">
                <a:solidFill>
                  <a:srgbClr val="FF0000"/>
                </a:solidFill>
                <a:latin typeface="Arial" charset="0"/>
                <a:cs typeface="Arial" charset="0"/>
              </a:rPr>
              <a:t>							</a:t>
            </a:r>
          </a:p>
          <a:p>
            <a:pPr lvl="3">
              <a:buNone/>
            </a:pPr>
            <a:endParaRPr lang="en-US" sz="1200" dirty="0">
              <a:latin typeface="Arial" charset="0"/>
              <a:cs typeface="Arial" charset="0"/>
            </a:endParaRPr>
          </a:p>
          <a:p>
            <a:pPr lvl="3"/>
            <a:r>
              <a:rPr lang="en-US" sz="1600" dirty="0">
                <a:latin typeface="Arial" charset="0"/>
                <a:cs typeface="Arial" charset="0"/>
              </a:rPr>
              <a:t>The value(s) of pressure can be input as arrays, variables, and numerical values</a:t>
            </a:r>
          </a:p>
          <a:p>
            <a:endParaRPr lang="en-US" sz="1600" dirty="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5572560"/>
              </p:ext>
            </p:extLst>
          </p:nvPr>
        </p:nvGraphicFramePr>
        <p:xfrm>
          <a:off x="2171700" y="3630590"/>
          <a:ext cx="4543425" cy="1828800"/>
        </p:xfrm>
        <a:graphic>
          <a:graphicData uri="http://schemas.openxmlformats.org/drawingml/2006/table">
            <a:tbl>
              <a:tblPr firstRow="1" bandRow="1">
                <a:tableStyleId>{5C22544A-7EE6-4342-B048-85BDC9FD1C3A}</a:tableStyleId>
              </a:tblPr>
              <a:tblGrid>
                <a:gridCol w="3390900">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tblGrid>
              <a:tr h="0">
                <a:tc>
                  <a:txBody>
                    <a:bodyPr/>
                    <a:lstStyle/>
                    <a:p>
                      <a:r>
                        <a:rPr lang="en-US" dirty="0"/>
                        <a:t>Pressure</a:t>
                      </a:r>
                    </a:p>
                  </a:txBody>
                  <a:tcPr/>
                </a:tc>
                <a:tc>
                  <a:txBody>
                    <a:bodyPr/>
                    <a:lstStyle/>
                    <a:p>
                      <a:r>
                        <a:rPr lang="en-US" dirty="0"/>
                        <a:t>Keyword</a:t>
                      </a:r>
                    </a:p>
                  </a:txBody>
                  <a:tcPr/>
                </a:tc>
                <a:extLst>
                  <a:ext uri="{0D108BD9-81ED-4DB2-BD59-A6C34878D82A}">
                    <a16:rowId xmlns:a16="http://schemas.microsoft.com/office/drawing/2014/main" val="10000"/>
                  </a:ext>
                </a:extLst>
              </a:tr>
              <a:tr h="0">
                <a:tc>
                  <a:txBody>
                    <a:bodyPr/>
                    <a:lstStyle/>
                    <a:p>
                      <a:r>
                        <a:rPr lang="en-US" dirty="0"/>
                        <a:t>Bar</a:t>
                      </a:r>
                    </a:p>
                  </a:txBody>
                  <a:tcPr/>
                </a:tc>
                <a:tc>
                  <a:txBody>
                    <a:bodyPr/>
                    <a:lstStyle/>
                    <a:p>
                      <a:r>
                        <a:rPr lang="en-US" dirty="0"/>
                        <a:t>bar</a:t>
                      </a:r>
                    </a:p>
                  </a:txBody>
                  <a:tcPr/>
                </a:tc>
                <a:extLst>
                  <a:ext uri="{0D108BD9-81ED-4DB2-BD59-A6C34878D82A}">
                    <a16:rowId xmlns:a16="http://schemas.microsoft.com/office/drawing/2014/main" val="10001"/>
                  </a:ext>
                </a:extLst>
              </a:tr>
              <a:tr h="0">
                <a:tc>
                  <a:txBody>
                    <a:bodyPr/>
                    <a:lstStyle/>
                    <a:p>
                      <a:r>
                        <a:rPr lang="en-US" dirty="0"/>
                        <a:t>Atmosphere</a:t>
                      </a:r>
                    </a:p>
                  </a:txBody>
                  <a:tcPr/>
                </a:tc>
                <a:tc>
                  <a:txBody>
                    <a:bodyPr/>
                    <a:lstStyle/>
                    <a:p>
                      <a:r>
                        <a:rPr lang="en-US" dirty="0" err="1"/>
                        <a:t>atm</a:t>
                      </a:r>
                      <a:endParaRPr lang="en-US" dirty="0"/>
                    </a:p>
                  </a:txBody>
                  <a:tcPr/>
                </a:tc>
                <a:extLst>
                  <a:ext uri="{0D108BD9-81ED-4DB2-BD59-A6C34878D82A}">
                    <a16:rowId xmlns:a16="http://schemas.microsoft.com/office/drawing/2014/main" val="10002"/>
                  </a:ext>
                </a:extLst>
              </a:tr>
              <a:tr h="148152">
                <a:tc>
                  <a:txBody>
                    <a:bodyPr/>
                    <a:lstStyle/>
                    <a:p>
                      <a:r>
                        <a:rPr lang="en-US" dirty="0"/>
                        <a:t>Pounds per  square inch absolute</a:t>
                      </a:r>
                    </a:p>
                  </a:txBody>
                  <a:tcPr/>
                </a:tc>
                <a:tc>
                  <a:txBody>
                    <a:bodyPr/>
                    <a:lstStyle/>
                    <a:p>
                      <a:r>
                        <a:rPr lang="en-US" dirty="0"/>
                        <a:t>psi</a:t>
                      </a:r>
                    </a:p>
                  </a:txBody>
                  <a:tcPr/>
                </a:tc>
                <a:extLst>
                  <a:ext uri="{0D108BD9-81ED-4DB2-BD59-A6C34878D82A}">
                    <a16:rowId xmlns:a16="http://schemas.microsoft.com/office/drawing/2014/main" val="10003"/>
                  </a:ext>
                </a:extLst>
              </a:tr>
              <a:tr h="0">
                <a:tc>
                  <a:txBody>
                    <a:bodyPr/>
                    <a:lstStyle/>
                    <a:p>
                      <a:r>
                        <a:rPr lang="en-US" dirty="0"/>
                        <a:t>Millimeters</a:t>
                      </a:r>
                      <a:r>
                        <a:rPr lang="en-US" baseline="0" dirty="0"/>
                        <a:t> of mercury</a:t>
                      </a:r>
                      <a:endParaRPr lang="en-US" dirty="0"/>
                    </a:p>
                  </a:txBody>
                  <a:tcPr/>
                </a:tc>
                <a:tc>
                  <a:txBody>
                    <a:bodyPr/>
                    <a:lstStyle/>
                    <a:p>
                      <a:r>
                        <a:rPr lang="en-US" dirty="0" err="1"/>
                        <a:t>mmh</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306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707"/>
            <a:ext cx="8229600" cy="792162"/>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24</a:t>
            </a:fld>
            <a:endParaRPr lang="en-US"/>
          </a:p>
        </p:txBody>
      </p:sp>
      <p:sp>
        <p:nvSpPr>
          <p:cNvPr id="4" name="Content Placeholder 2"/>
          <p:cNvSpPr txBox="1">
            <a:spLocks/>
          </p:cNvSpPr>
          <p:nvPr/>
        </p:nvSpPr>
        <p:spPr>
          <a:xfrm>
            <a:off x="0" y="740960"/>
            <a:ext cx="9143999" cy="5788734"/>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Inputs-Continued</a:t>
            </a:r>
          </a:p>
          <a:p>
            <a:pPr lvl="1"/>
            <a:r>
              <a:rPr lang="en-US" sz="2000" dirty="0">
                <a:latin typeface="Arial" charset="0"/>
                <a:cs typeface="Arial" charset="0"/>
              </a:rPr>
              <a:t>Problem Type Inputs</a:t>
            </a:r>
          </a:p>
          <a:p>
            <a:pPr lvl="2"/>
            <a:r>
              <a:rPr lang="en-US" sz="1800" dirty="0">
                <a:latin typeface="Arial" charset="0"/>
                <a:cs typeface="Arial" charset="0"/>
              </a:rPr>
              <a:t>Temperature</a:t>
            </a:r>
          </a:p>
          <a:p>
            <a:pPr lvl="3"/>
            <a:r>
              <a:rPr lang="en-US" sz="1600" dirty="0">
                <a:latin typeface="Arial" charset="0"/>
                <a:cs typeface="Arial" charset="0"/>
              </a:rPr>
              <a:t>Temperature is a required input for TP, TV, and Detonation problems</a:t>
            </a:r>
          </a:p>
          <a:p>
            <a:pPr lvl="3"/>
            <a:r>
              <a:rPr lang="en-US" sz="1600" dirty="0">
                <a:latin typeface="Arial" charset="0"/>
                <a:cs typeface="Arial" charset="0"/>
              </a:rPr>
              <a:t>Temperature is optional for Rocket problems (can be helpful for low mixture ratio combustors)</a:t>
            </a:r>
          </a:p>
          <a:p>
            <a:pPr lvl="3"/>
            <a:r>
              <a:rPr lang="en-US" sz="1600" dirty="0">
                <a:latin typeface="Arial" charset="0"/>
                <a:cs typeface="Arial" charset="0"/>
              </a:rPr>
              <a:t>Temperature will always be entered in the problem dataset</a:t>
            </a:r>
          </a:p>
          <a:p>
            <a:pPr lvl="3"/>
            <a:r>
              <a:rPr lang="en-US" sz="1600" dirty="0">
                <a:latin typeface="Arial" charset="0"/>
                <a:cs typeface="Arial" charset="0"/>
              </a:rPr>
              <a:t>The keyword for temperature is exactly </a:t>
            </a:r>
            <a:r>
              <a:rPr lang="en-US" sz="1600" dirty="0">
                <a:solidFill>
                  <a:srgbClr val="A020F0"/>
                </a:solidFill>
                <a:latin typeface="Courier New"/>
              </a:rPr>
              <a:t>‘t‘</a:t>
            </a:r>
            <a:r>
              <a:rPr lang="en-US" sz="1600" dirty="0">
                <a:latin typeface="Arial" charset="0"/>
                <a:cs typeface="Arial" charset="0"/>
              </a:rPr>
              <a:t> and it is not case sensitive</a:t>
            </a:r>
            <a:endParaRPr lang="en-US" sz="1600" dirty="0">
              <a:solidFill>
                <a:srgbClr val="A020F0"/>
              </a:solidFill>
              <a:latin typeface="Courier New"/>
            </a:endParaRPr>
          </a:p>
          <a:p>
            <a:pPr lvl="3"/>
            <a:r>
              <a:rPr lang="en-US" sz="1600" dirty="0">
                <a:latin typeface="Arial" charset="0"/>
                <a:cs typeface="Arial" charset="0"/>
              </a:rPr>
              <a:t>The units are declared following the keyword and a comma</a:t>
            </a:r>
          </a:p>
          <a:p>
            <a:pPr lvl="3"/>
            <a:r>
              <a:rPr lang="en-US" sz="1600" dirty="0">
                <a:latin typeface="Arial" charset="0"/>
                <a:cs typeface="Arial" charset="0"/>
              </a:rPr>
              <a:t>The allowable units are not case sensitive and are as follows:</a:t>
            </a: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r>
              <a:rPr lang="en-US" sz="1600" dirty="0">
                <a:latin typeface="Arial" charset="0"/>
                <a:cs typeface="Arial" charset="0"/>
              </a:rPr>
              <a:t>The value(s) of temperature can be input as arrays, variables, and numerical values</a:t>
            </a:r>
          </a:p>
        </p:txBody>
      </p:sp>
      <p:graphicFrame>
        <p:nvGraphicFramePr>
          <p:cNvPr id="5" name="Table 4"/>
          <p:cNvGraphicFramePr>
            <a:graphicFrameLocks noGrp="1"/>
          </p:cNvGraphicFramePr>
          <p:nvPr>
            <p:extLst>
              <p:ext uri="{D42A27DB-BD31-4B8C-83A1-F6EECF244321}">
                <p14:modId xmlns:p14="http://schemas.microsoft.com/office/powerpoint/2010/main" val="1340746375"/>
              </p:ext>
            </p:extLst>
          </p:nvPr>
        </p:nvGraphicFramePr>
        <p:xfrm>
          <a:off x="3209925" y="3994139"/>
          <a:ext cx="2600323" cy="1828800"/>
        </p:xfrm>
        <a:graphic>
          <a:graphicData uri="http://schemas.openxmlformats.org/drawingml/2006/table">
            <a:tbl>
              <a:tblPr firstRow="1" bandRow="1">
                <a:tableStyleId>{5C22544A-7EE6-4342-B048-85BDC9FD1C3A}</a:tableStyleId>
              </a:tblPr>
              <a:tblGrid>
                <a:gridCol w="1526470">
                  <a:extLst>
                    <a:ext uri="{9D8B030D-6E8A-4147-A177-3AD203B41FA5}">
                      <a16:colId xmlns:a16="http://schemas.microsoft.com/office/drawing/2014/main" val="20000"/>
                    </a:ext>
                  </a:extLst>
                </a:gridCol>
                <a:gridCol w="1073853">
                  <a:extLst>
                    <a:ext uri="{9D8B030D-6E8A-4147-A177-3AD203B41FA5}">
                      <a16:colId xmlns:a16="http://schemas.microsoft.com/office/drawing/2014/main" val="20001"/>
                    </a:ext>
                  </a:extLst>
                </a:gridCol>
              </a:tblGrid>
              <a:tr h="0">
                <a:tc>
                  <a:txBody>
                    <a:bodyPr/>
                    <a:lstStyle/>
                    <a:p>
                      <a:r>
                        <a:rPr lang="en-US" dirty="0"/>
                        <a:t>Temperature</a:t>
                      </a:r>
                    </a:p>
                  </a:txBody>
                  <a:tcPr/>
                </a:tc>
                <a:tc>
                  <a:txBody>
                    <a:bodyPr/>
                    <a:lstStyle/>
                    <a:p>
                      <a:r>
                        <a:rPr lang="en-US" dirty="0"/>
                        <a:t>Keyword</a:t>
                      </a:r>
                    </a:p>
                  </a:txBody>
                  <a:tcPr/>
                </a:tc>
                <a:extLst>
                  <a:ext uri="{0D108BD9-81ED-4DB2-BD59-A6C34878D82A}">
                    <a16:rowId xmlns:a16="http://schemas.microsoft.com/office/drawing/2014/main" val="10000"/>
                  </a:ext>
                </a:extLst>
              </a:tr>
              <a:tr h="0">
                <a:tc>
                  <a:txBody>
                    <a:bodyPr/>
                    <a:lstStyle/>
                    <a:p>
                      <a:r>
                        <a:rPr lang="en-US" dirty="0"/>
                        <a:t>Kelvin</a:t>
                      </a:r>
                    </a:p>
                  </a:txBody>
                  <a:tcPr/>
                </a:tc>
                <a:tc>
                  <a:txBody>
                    <a:bodyPr/>
                    <a:lstStyle/>
                    <a:p>
                      <a:r>
                        <a:rPr lang="en-US" dirty="0"/>
                        <a:t>K</a:t>
                      </a:r>
                    </a:p>
                  </a:txBody>
                  <a:tcPr/>
                </a:tc>
                <a:extLst>
                  <a:ext uri="{0D108BD9-81ED-4DB2-BD59-A6C34878D82A}">
                    <a16:rowId xmlns:a16="http://schemas.microsoft.com/office/drawing/2014/main" val="10001"/>
                  </a:ext>
                </a:extLst>
              </a:tr>
              <a:tr h="0">
                <a:tc>
                  <a:txBody>
                    <a:bodyPr/>
                    <a:lstStyle/>
                    <a:p>
                      <a:r>
                        <a:rPr lang="en-US" dirty="0"/>
                        <a:t>Celsius</a:t>
                      </a:r>
                    </a:p>
                  </a:txBody>
                  <a:tcPr/>
                </a:tc>
                <a:tc>
                  <a:txBody>
                    <a:bodyPr/>
                    <a:lstStyle/>
                    <a:p>
                      <a:r>
                        <a:rPr lang="en-US" dirty="0"/>
                        <a:t>C</a:t>
                      </a:r>
                    </a:p>
                  </a:txBody>
                  <a:tcPr/>
                </a:tc>
                <a:extLst>
                  <a:ext uri="{0D108BD9-81ED-4DB2-BD59-A6C34878D82A}">
                    <a16:rowId xmlns:a16="http://schemas.microsoft.com/office/drawing/2014/main" val="10002"/>
                  </a:ext>
                </a:extLst>
              </a:tr>
              <a:tr h="148152">
                <a:tc>
                  <a:txBody>
                    <a:bodyPr/>
                    <a:lstStyle/>
                    <a:p>
                      <a:r>
                        <a:rPr lang="en-US" dirty="0"/>
                        <a:t>Rankine</a:t>
                      </a:r>
                    </a:p>
                  </a:txBody>
                  <a:tcPr/>
                </a:tc>
                <a:tc>
                  <a:txBody>
                    <a:bodyPr/>
                    <a:lstStyle/>
                    <a:p>
                      <a:r>
                        <a:rPr lang="en-US" dirty="0"/>
                        <a:t>R</a:t>
                      </a:r>
                    </a:p>
                  </a:txBody>
                  <a:tcPr/>
                </a:tc>
                <a:extLst>
                  <a:ext uri="{0D108BD9-81ED-4DB2-BD59-A6C34878D82A}">
                    <a16:rowId xmlns:a16="http://schemas.microsoft.com/office/drawing/2014/main" val="10003"/>
                  </a:ext>
                </a:extLst>
              </a:tr>
              <a:tr h="0">
                <a:tc>
                  <a:txBody>
                    <a:bodyPr/>
                    <a:lstStyle/>
                    <a:p>
                      <a:r>
                        <a:rPr lang="en-US" dirty="0"/>
                        <a:t>Fahrenheit</a:t>
                      </a:r>
                    </a:p>
                  </a:txBody>
                  <a:tcPr/>
                </a:tc>
                <a:tc>
                  <a:txBody>
                    <a:bodyPr/>
                    <a:lstStyle/>
                    <a:p>
                      <a:r>
                        <a:rPr lang="en-US" dirty="0"/>
                        <a:t>F</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814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05"/>
            <a:ext cx="8229600" cy="465826"/>
          </a:xfrm>
        </p:spPr>
        <p:txBody>
          <a:bodyPr/>
          <a:lstStyle/>
          <a:p>
            <a:pPr algn="ctr"/>
            <a:r>
              <a:rPr lang="en-US" dirty="0"/>
              <a:t>Problem Dataset</a:t>
            </a:r>
          </a:p>
        </p:txBody>
      </p:sp>
      <p:sp>
        <p:nvSpPr>
          <p:cNvPr id="3" name="Slide Number Placeholder 2"/>
          <p:cNvSpPr>
            <a:spLocks noGrp="1"/>
          </p:cNvSpPr>
          <p:nvPr>
            <p:ph type="sldNum" sz="quarter" idx="4"/>
          </p:nvPr>
        </p:nvSpPr>
        <p:spPr>
          <a:xfrm>
            <a:off x="31899" y="6459868"/>
            <a:ext cx="552893" cy="365125"/>
          </a:xfrm>
        </p:spPr>
        <p:txBody>
          <a:bodyPr/>
          <a:lstStyle/>
          <a:p>
            <a:fld id="{A8119277-75FA-4564-A61E-A5E635131C45}" type="slidenum">
              <a:rPr lang="en-US" smtClean="0"/>
              <a:pPr/>
              <a:t>25</a:t>
            </a:fld>
            <a:endParaRPr lang="en-US"/>
          </a:p>
        </p:txBody>
      </p:sp>
      <p:sp>
        <p:nvSpPr>
          <p:cNvPr id="4" name="Content Placeholder 2"/>
          <p:cNvSpPr txBox="1">
            <a:spLocks/>
          </p:cNvSpPr>
          <p:nvPr/>
        </p:nvSpPr>
        <p:spPr>
          <a:xfrm>
            <a:off x="0" y="408343"/>
            <a:ext cx="9143999" cy="5788734"/>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Inputs-Continued</a:t>
            </a:r>
            <a:endParaRPr lang="en-US" sz="2400" i="1" dirty="0">
              <a:latin typeface="Arial" charset="0"/>
              <a:cs typeface="Arial" charset="0"/>
            </a:endParaRPr>
          </a:p>
          <a:p>
            <a:pPr marL="623888" lvl="1"/>
            <a:r>
              <a:rPr lang="en-US" sz="2000" dirty="0">
                <a:latin typeface="Arial" charset="0"/>
                <a:cs typeface="Arial" charset="0"/>
              </a:rPr>
              <a:t>Problem Type Inputs</a:t>
            </a:r>
          </a:p>
          <a:p>
            <a:pPr marL="803275" lvl="2"/>
            <a:r>
              <a:rPr lang="en-US" sz="1800" dirty="0">
                <a:latin typeface="Arial" charset="0"/>
                <a:cs typeface="Arial" charset="0"/>
              </a:rPr>
              <a:t>Enthalpy</a:t>
            </a:r>
          </a:p>
          <a:p>
            <a:pPr marL="914400" lvl="3"/>
            <a:r>
              <a:rPr lang="en-US" sz="1500" dirty="0">
                <a:latin typeface="Arial" charset="0"/>
                <a:cs typeface="Arial" charset="0"/>
              </a:rPr>
              <a:t>Enthalpy is a required input for HP, and Rocket problems</a:t>
            </a:r>
          </a:p>
          <a:p>
            <a:pPr marL="914400" lvl="3"/>
            <a:r>
              <a:rPr lang="en-US" sz="1500" dirty="0">
                <a:latin typeface="Arial" charset="0"/>
                <a:cs typeface="Arial" charset="0"/>
              </a:rPr>
              <a:t>Enthalpy can be entered in either the problem dataset, or the reactant dataset.  If enthalpy is entered both the problem dataset and the reactant dataset, the reactant dataset enthalpy will be used, and the problem dataset enthalpy input will be dismissed.  If enthalpy is entered into the problem dataset, it must be the enthalpy of the product mixture.</a:t>
            </a:r>
          </a:p>
          <a:p>
            <a:pPr marL="914400" lvl="3"/>
            <a:r>
              <a:rPr lang="en-US" sz="1500" dirty="0">
                <a:latin typeface="Arial" charset="0"/>
                <a:cs typeface="Arial" charset="0"/>
              </a:rPr>
              <a:t>The keyword for enthalpy is exactly </a:t>
            </a:r>
            <a:r>
              <a:rPr lang="en-US" sz="1500" dirty="0">
                <a:solidFill>
                  <a:srgbClr val="A020F0"/>
                </a:solidFill>
                <a:latin typeface="Courier New"/>
              </a:rPr>
              <a:t>‘h‘</a:t>
            </a:r>
            <a:r>
              <a:rPr lang="en-US" sz="1500" dirty="0">
                <a:latin typeface="Arial" charset="0"/>
                <a:cs typeface="Arial" charset="0"/>
              </a:rPr>
              <a:t> and it is not case sensitive</a:t>
            </a:r>
            <a:endParaRPr lang="en-US" sz="1500" dirty="0">
              <a:solidFill>
                <a:srgbClr val="A020F0"/>
              </a:solidFill>
              <a:latin typeface="Courier New"/>
            </a:endParaRPr>
          </a:p>
          <a:p>
            <a:pPr marL="914400" lvl="3"/>
            <a:r>
              <a:rPr lang="en-US" sz="1500" dirty="0">
                <a:latin typeface="Arial" charset="0"/>
                <a:cs typeface="Arial" charset="0"/>
              </a:rPr>
              <a:t>The units are flexible.  Enthalpy is in units of energy per mass.  The allowable units energy and mass are not case sensitive and are as follows:</a:t>
            </a:r>
          </a:p>
          <a:p>
            <a:pPr marL="914400" lvl="3"/>
            <a:endParaRPr lang="en-US" sz="1500" dirty="0">
              <a:latin typeface="Arial" charset="0"/>
              <a:cs typeface="Arial" charset="0"/>
            </a:endParaRPr>
          </a:p>
          <a:p>
            <a:pPr marL="914400" lvl="3"/>
            <a:endParaRPr lang="en-US" sz="1500" dirty="0">
              <a:latin typeface="Arial" charset="0"/>
              <a:cs typeface="Arial" charset="0"/>
            </a:endParaRPr>
          </a:p>
          <a:p>
            <a:pPr marL="914400" lvl="3"/>
            <a:endParaRPr lang="en-US" sz="1500" dirty="0">
              <a:latin typeface="Arial" charset="0"/>
              <a:cs typeface="Arial" charset="0"/>
            </a:endParaRPr>
          </a:p>
          <a:p>
            <a:pPr marL="914400" lvl="3"/>
            <a:endParaRPr lang="en-US" sz="1500" dirty="0">
              <a:latin typeface="Arial" charset="0"/>
              <a:cs typeface="Arial" charset="0"/>
            </a:endParaRPr>
          </a:p>
          <a:p>
            <a:pPr marL="914400" lvl="3"/>
            <a:endParaRPr lang="en-US" sz="1500" dirty="0">
              <a:latin typeface="Arial" charset="0"/>
              <a:cs typeface="Arial" charset="0"/>
            </a:endParaRPr>
          </a:p>
          <a:p>
            <a:pPr marL="914400" lvl="3"/>
            <a:endParaRPr lang="en-US" sz="1500" dirty="0">
              <a:latin typeface="Arial" charset="0"/>
              <a:cs typeface="Arial" charset="0"/>
            </a:endParaRPr>
          </a:p>
          <a:p>
            <a:pPr marL="914400" lvl="3">
              <a:buNone/>
            </a:pPr>
            <a:endParaRPr lang="en-US" sz="1500" dirty="0">
              <a:latin typeface="Arial" charset="0"/>
              <a:cs typeface="Arial" charset="0"/>
            </a:endParaRPr>
          </a:p>
          <a:p>
            <a:pPr marL="914400" lvl="3"/>
            <a:r>
              <a:rPr lang="en-US" sz="1500" dirty="0">
                <a:latin typeface="Arial" charset="0"/>
                <a:cs typeface="Arial" charset="0"/>
              </a:rPr>
              <a:t>The units of enthalpy and mass must be separated by a division sign (/)</a:t>
            </a:r>
          </a:p>
          <a:p>
            <a:pPr marL="914400" lvl="3"/>
            <a:r>
              <a:rPr lang="en-US" sz="1500" dirty="0">
                <a:latin typeface="Arial" charset="0"/>
                <a:cs typeface="Arial" charset="0"/>
              </a:rPr>
              <a:t>The value of enthalpy must immediately follow the enthalpy keyword.</a:t>
            </a:r>
          </a:p>
          <a:p>
            <a:pPr marL="914400" lvl="3"/>
            <a:r>
              <a:rPr lang="en-US" sz="1500" dirty="0">
                <a:latin typeface="Arial" charset="0"/>
                <a:cs typeface="Arial" charset="0"/>
              </a:rPr>
              <a:t>The value of enthalpy must be the total enthalpy</a:t>
            </a:r>
          </a:p>
          <a:p>
            <a:pPr marL="914400" lvl="3"/>
            <a:r>
              <a:rPr lang="en-US" sz="1500" dirty="0">
                <a:latin typeface="Arial" charset="0"/>
                <a:cs typeface="Arial" charset="0"/>
              </a:rPr>
              <a:t>For example: …</a:t>
            </a:r>
            <a:r>
              <a:rPr lang="en-US" sz="1500" dirty="0">
                <a:solidFill>
                  <a:srgbClr val="CC00CC"/>
                </a:solidFill>
                <a:latin typeface="Arial" charset="0"/>
                <a:cs typeface="Arial" charset="0"/>
              </a:rPr>
              <a:t>’</a:t>
            </a:r>
            <a:r>
              <a:rPr lang="en-US" sz="1500" dirty="0" err="1">
                <a:solidFill>
                  <a:srgbClr val="CC00CC"/>
                </a:solidFill>
                <a:latin typeface="Arial" charset="0"/>
                <a:cs typeface="Arial" charset="0"/>
              </a:rPr>
              <a:t>h,calories</a:t>
            </a:r>
            <a:r>
              <a:rPr lang="en-US" sz="1500" dirty="0">
                <a:solidFill>
                  <a:srgbClr val="CC00CC"/>
                </a:solidFill>
                <a:latin typeface="Arial" charset="0"/>
                <a:cs typeface="Arial" charset="0"/>
              </a:rPr>
              <a:t>/mole’</a:t>
            </a:r>
            <a:r>
              <a:rPr lang="en-US" sz="1500" dirty="0">
                <a:latin typeface="Arial" charset="0"/>
                <a:cs typeface="Arial" charset="0"/>
              </a:rPr>
              <a:t>,-2152,… is an acceptable input</a:t>
            </a:r>
          </a:p>
          <a:p>
            <a:pPr marL="914400" lvl="3"/>
            <a:r>
              <a:rPr lang="en-US" sz="1500" dirty="0">
                <a:latin typeface="Arial" charset="0"/>
                <a:cs typeface="Arial" charset="0"/>
              </a:rPr>
              <a:t>An alternative is units of h/R (kg-mole-K/kg-mixture)</a:t>
            </a:r>
          </a:p>
        </p:txBody>
      </p:sp>
      <p:graphicFrame>
        <p:nvGraphicFramePr>
          <p:cNvPr id="7" name="Table 6"/>
          <p:cNvGraphicFramePr>
            <a:graphicFrameLocks noGrp="1"/>
          </p:cNvGraphicFramePr>
          <p:nvPr>
            <p:extLst>
              <p:ext uri="{D42A27DB-BD31-4B8C-83A1-F6EECF244321}">
                <p14:modId xmlns:p14="http://schemas.microsoft.com/office/powerpoint/2010/main" val="3838700888"/>
              </p:ext>
            </p:extLst>
          </p:nvPr>
        </p:nvGraphicFramePr>
        <p:xfrm>
          <a:off x="4972049" y="3602356"/>
          <a:ext cx="2981326" cy="121920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228292">
                <a:tc>
                  <a:txBody>
                    <a:bodyPr/>
                    <a:lstStyle/>
                    <a:p>
                      <a:r>
                        <a:rPr lang="en-US" sz="1400" dirty="0"/>
                        <a:t>Mass</a:t>
                      </a:r>
                    </a:p>
                  </a:txBody>
                  <a:tcPr/>
                </a:tc>
                <a:tc>
                  <a:txBody>
                    <a:bodyPr/>
                    <a:lstStyle/>
                    <a:p>
                      <a:r>
                        <a:rPr lang="en-US" sz="1400" dirty="0"/>
                        <a:t>Keyword(s)</a:t>
                      </a:r>
                    </a:p>
                  </a:txBody>
                  <a:tcPr/>
                </a:tc>
                <a:extLst>
                  <a:ext uri="{0D108BD9-81ED-4DB2-BD59-A6C34878D82A}">
                    <a16:rowId xmlns:a16="http://schemas.microsoft.com/office/drawing/2014/main" val="10000"/>
                  </a:ext>
                </a:extLst>
              </a:tr>
              <a:tr h="228292">
                <a:tc>
                  <a:txBody>
                    <a:bodyPr/>
                    <a:lstStyle/>
                    <a:p>
                      <a:r>
                        <a:rPr lang="en-US" sz="1400" dirty="0"/>
                        <a:t>Gram</a:t>
                      </a:r>
                    </a:p>
                  </a:txBody>
                  <a:tcPr/>
                </a:tc>
                <a:tc>
                  <a:txBody>
                    <a:bodyPr/>
                    <a:lstStyle/>
                    <a:p>
                      <a:r>
                        <a:rPr lang="en-US" sz="1400" dirty="0"/>
                        <a:t>g</a:t>
                      </a:r>
                    </a:p>
                  </a:txBody>
                  <a:tcPr/>
                </a:tc>
                <a:extLst>
                  <a:ext uri="{0D108BD9-81ED-4DB2-BD59-A6C34878D82A}">
                    <a16:rowId xmlns:a16="http://schemas.microsoft.com/office/drawing/2014/main" val="10001"/>
                  </a:ext>
                </a:extLst>
              </a:tr>
              <a:tr h="228292">
                <a:tc>
                  <a:txBody>
                    <a:bodyPr/>
                    <a:lstStyle/>
                    <a:p>
                      <a:r>
                        <a:rPr lang="en-US" sz="1400" dirty="0"/>
                        <a:t>Kilogram</a:t>
                      </a:r>
                    </a:p>
                  </a:txBody>
                  <a:tcPr/>
                </a:tc>
                <a:tc>
                  <a:txBody>
                    <a:bodyPr/>
                    <a:lstStyle/>
                    <a:p>
                      <a:r>
                        <a:rPr lang="en-US" sz="1400" dirty="0" err="1"/>
                        <a:t>Kilog</a:t>
                      </a:r>
                      <a:r>
                        <a:rPr lang="en-US" sz="1400" dirty="0"/>
                        <a:t>, kg</a:t>
                      </a:r>
                    </a:p>
                  </a:txBody>
                  <a:tcPr/>
                </a:tc>
                <a:extLst>
                  <a:ext uri="{0D108BD9-81ED-4DB2-BD59-A6C34878D82A}">
                    <a16:rowId xmlns:a16="http://schemas.microsoft.com/office/drawing/2014/main" val="10002"/>
                  </a:ext>
                </a:extLst>
              </a:tr>
              <a:tr h="228292">
                <a:tc>
                  <a:txBody>
                    <a:bodyPr/>
                    <a:lstStyle/>
                    <a:p>
                      <a:r>
                        <a:rPr lang="en-US" sz="1400" dirty="0"/>
                        <a:t>Pound</a:t>
                      </a:r>
                      <a:r>
                        <a:rPr lang="en-US" sz="1400" baseline="0" dirty="0"/>
                        <a:t> Mass</a:t>
                      </a:r>
                      <a:endParaRPr lang="en-US" sz="1400" dirty="0"/>
                    </a:p>
                  </a:txBody>
                  <a:tcPr/>
                </a:tc>
                <a:tc>
                  <a:txBody>
                    <a:bodyPr/>
                    <a:lstStyle/>
                    <a:p>
                      <a:r>
                        <a:rPr lang="en-US" sz="1400" dirty="0"/>
                        <a:t>Lbm</a:t>
                      </a: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488526"/>
              </p:ext>
            </p:extLst>
          </p:nvPr>
        </p:nvGraphicFramePr>
        <p:xfrm>
          <a:off x="1685925" y="3597911"/>
          <a:ext cx="2981326" cy="182880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292396">
                <a:tc>
                  <a:txBody>
                    <a:bodyPr/>
                    <a:lstStyle/>
                    <a:p>
                      <a:r>
                        <a:rPr lang="en-US" sz="1400" dirty="0"/>
                        <a:t>Energy</a:t>
                      </a:r>
                    </a:p>
                  </a:txBody>
                  <a:tcPr/>
                </a:tc>
                <a:tc>
                  <a:txBody>
                    <a:bodyPr/>
                    <a:lstStyle/>
                    <a:p>
                      <a:r>
                        <a:rPr lang="en-US" sz="1400" dirty="0"/>
                        <a:t>Keyword(s)</a:t>
                      </a:r>
                    </a:p>
                  </a:txBody>
                  <a:tcPr/>
                </a:tc>
                <a:extLst>
                  <a:ext uri="{0D108BD9-81ED-4DB2-BD59-A6C34878D82A}">
                    <a16:rowId xmlns:a16="http://schemas.microsoft.com/office/drawing/2014/main" val="10000"/>
                  </a:ext>
                </a:extLst>
              </a:tr>
              <a:tr h="292396">
                <a:tc>
                  <a:txBody>
                    <a:bodyPr/>
                    <a:lstStyle/>
                    <a:p>
                      <a:r>
                        <a:rPr lang="en-US" sz="1400" dirty="0"/>
                        <a:t>BTU</a:t>
                      </a:r>
                    </a:p>
                  </a:txBody>
                  <a:tcPr/>
                </a:tc>
                <a:tc>
                  <a:txBody>
                    <a:bodyPr/>
                    <a:lstStyle/>
                    <a:p>
                      <a:r>
                        <a:rPr lang="en-US" sz="1400" dirty="0"/>
                        <a:t>Btu</a:t>
                      </a:r>
                    </a:p>
                  </a:txBody>
                  <a:tcPr/>
                </a:tc>
                <a:extLst>
                  <a:ext uri="{0D108BD9-81ED-4DB2-BD59-A6C34878D82A}">
                    <a16:rowId xmlns:a16="http://schemas.microsoft.com/office/drawing/2014/main" val="10001"/>
                  </a:ext>
                </a:extLst>
              </a:tr>
              <a:tr h="292396">
                <a:tc>
                  <a:txBody>
                    <a:bodyPr/>
                    <a:lstStyle/>
                    <a:p>
                      <a:r>
                        <a:rPr lang="en-US" sz="1400" dirty="0"/>
                        <a:t>calorie</a:t>
                      </a:r>
                    </a:p>
                  </a:txBody>
                  <a:tcPr/>
                </a:tc>
                <a:tc>
                  <a:txBody>
                    <a:bodyPr/>
                    <a:lstStyle/>
                    <a:p>
                      <a:r>
                        <a:rPr lang="en-US" sz="1400" dirty="0"/>
                        <a:t>Cal, c</a:t>
                      </a:r>
                    </a:p>
                  </a:txBody>
                  <a:tcPr/>
                </a:tc>
                <a:extLst>
                  <a:ext uri="{0D108BD9-81ED-4DB2-BD59-A6C34878D82A}">
                    <a16:rowId xmlns:a16="http://schemas.microsoft.com/office/drawing/2014/main" val="10002"/>
                  </a:ext>
                </a:extLst>
              </a:tr>
              <a:tr h="292396">
                <a:tc>
                  <a:txBody>
                    <a:bodyPr/>
                    <a:lstStyle/>
                    <a:p>
                      <a:r>
                        <a:rPr lang="en-US" sz="1400" dirty="0"/>
                        <a:t>kilocalorie</a:t>
                      </a:r>
                    </a:p>
                  </a:txBody>
                  <a:tcPr/>
                </a:tc>
                <a:tc>
                  <a:txBody>
                    <a:bodyPr/>
                    <a:lstStyle/>
                    <a:p>
                      <a:r>
                        <a:rPr lang="en-US" sz="1400" dirty="0"/>
                        <a:t>Kc, </a:t>
                      </a:r>
                      <a:r>
                        <a:rPr lang="en-US" sz="1400" dirty="0" err="1"/>
                        <a:t>kiloc</a:t>
                      </a:r>
                      <a:endParaRPr lang="en-US" sz="1400" dirty="0"/>
                    </a:p>
                  </a:txBody>
                  <a:tcPr/>
                </a:tc>
                <a:extLst>
                  <a:ext uri="{0D108BD9-81ED-4DB2-BD59-A6C34878D82A}">
                    <a16:rowId xmlns:a16="http://schemas.microsoft.com/office/drawing/2014/main" val="10003"/>
                  </a:ext>
                </a:extLst>
              </a:tr>
              <a:tr h="292396">
                <a:tc>
                  <a:txBody>
                    <a:bodyPr/>
                    <a:lstStyle/>
                    <a:p>
                      <a:r>
                        <a:rPr lang="en-US" sz="1400" dirty="0"/>
                        <a:t>Joule</a:t>
                      </a:r>
                    </a:p>
                  </a:txBody>
                  <a:tcPr/>
                </a:tc>
                <a:tc>
                  <a:txBody>
                    <a:bodyPr/>
                    <a:lstStyle/>
                    <a:p>
                      <a:r>
                        <a:rPr lang="en-US" sz="1400" dirty="0"/>
                        <a:t>J</a:t>
                      </a:r>
                    </a:p>
                  </a:txBody>
                  <a:tcPr/>
                </a:tc>
                <a:extLst>
                  <a:ext uri="{0D108BD9-81ED-4DB2-BD59-A6C34878D82A}">
                    <a16:rowId xmlns:a16="http://schemas.microsoft.com/office/drawing/2014/main" val="10004"/>
                  </a:ext>
                </a:extLst>
              </a:tr>
              <a:tr h="292396">
                <a:tc>
                  <a:txBody>
                    <a:bodyPr/>
                    <a:lstStyle/>
                    <a:p>
                      <a:r>
                        <a:rPr lang="en-US" sz="1400" dirty="0"/>
                        <a:t>kilojoule</a:t>
                      </a:r>
                    </a:p>
                  </a:txBody>
                  <a:tcPr/>
                </a:tc>
                <a:tc>
                  <a:txBody>
                    <a:bodyPr/>
                    <a:lstStyle/>
                    <a:p>
                      <a:r>
                        <a:rPr lang="en-US" sz="1400" dirty="0" err="1"/>
                        <a:t>Kj,kiloj</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8209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975"/>
            <a:ext cx="8229600" cy="792162"/>
          </a:xfrm>
        </p:spPr>
        <p:txBody>
          <a:bodyPr/>
          <a:lstStyle/>
          <a:p>
            <a:pPr algn="ctr"/>
            <a:r>
              <a:rPr lang="en-US" dirty="0"/>
              <a:t>Problem Dataset</a:t>
            </a:r>
          </a:p>
        </p:txBody>
      </p:sp>
      <p:sp>
        <p:nvSpPr>
          <p:cNvPr id="3" name="Slide Number Placeholder 2"/>
          <p:cNvSpPr>
            <a:spLocks noGrp="1"/>
          </p:cNvSpPr>
          <p:nvPr>
            <p:ph type="sldNum" sz="quarter" idx="4"/>
          </p:nvPr>
        </p:nvSpPr>
        <p:spPr>
          <a:xfrm>
            <a:off x="31899" y="6507493"/>
            <a:ext cx="552893" cy="365125"/>
          </a:xfrm>
        </p:spPr>
        <p:txBody>
          <a:bodyPr/>
          <a:lstStyle/>
          <a:p>
            <a:fld id="{A8119277-75FA-4564-A61E-A5E635131C45}" type="slidenum">
              <a:rPr lang="en-US" smtClean="0"/>
              <a:pPr/>
              <a:t>26</a:t>
            </a:fld>
            <a:endParaRPr lang="en-US"/>
          </a:p>
        </p:txBody>
      </p:sp>
      <p:sp>
        <p:nvSpPr>
          <p:cNvPr id="4" name="Content Placeholder 2"/>
          <p:cNvSpPr txBox="1">
            <a:spLocks/>
          </p:cNvSpPr>
          <p:nvPr/>
        </p:nvSpPr>
        <p:spPr>
          <a:xfrm>
            <a:off x="0" y="621228"/>
            <a:ext cx="9143999" cy="5788734"/>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Inputs-Continued</a:t>
            </a:r>
          </a:p>
          <a:p>
            <a:pPr lvl="1"/>
            <a:r>
              <a:rPr lang="en-US" sz="2000" dirty="0">
                <a:latin typeface="Arial" charset="0"/>
                <a:cs typeface="Arial" charset="0"/>
              </a:rPr>
              <a:t>Problem Type Inputs</a:t>
            </a:r>
          </a:p>
          <a:p>
            <a:pPr lvl="2"/>
            <a:r>
              <a:rPr lang="en-US" sz="2000" dirty="0">
                <a:latin typeface="Arial" charset="0"/>
                <a:cs typeface="Arial" charset="0"/>
              </a:rPr>
              <a:t>Energy</a:t>
            </a:r>
          </a:p>
          <a:p>
            <a:pPr lvl="3"/>
            <a:r>
              <a:rPr lang="en-US" sz="1800" dirty="0">
                <a:latin typeface="Arial" charset="0"/>
                <a:cs typeface="Arial" charset="0"/>
              </a:rPr>
              <a:t>Energy is a required input for UV problems</a:t>
            </a:r>
          </a:p>
          <a:p>
            <a:pPr lvl="3"/>
            <a:r>
              <a:rPr lang="en-US" sz="1800" dirty="0">
                <a:latin typeface="Arial" charset="0"/>
                <a:cs typeface="Arial" charset="0"/>
              </a:rPr>
              <a:t>Energy can be entered in either the problem dataset, or the reactant dataset.  If energy is entered both the problem dataset and the reactant dataset, the reactant dataset energy will be used, and the problem dataset energy input will be dismissed.  If energy is entered into the problem dataset, it must be the energy of the product mixture. </a:t>
            </a:r>
          </a:p>
          <a:p>
            <a:pPr lvl="3"/>
            <a:r>
              <a:rPr lang="en-US" sz="1800" dirty="0">
                <a:latin typeface="Arial" charset="0"/>
                <a:cs typeface="Arial" charset="0"/>
              </a:rPr>
              <a:t>The keyword for energy is exactly </a:t>
            </a:r>
            <a:r>
              <a:rPr lang="en-US" sz="1800" dirty="0">
                <a:solidFill>
                  <a:srgbClr val="A020F0"/>
                </a:solidFill>
                <a:latin typeface="Courier New"/>
              </a:rPr>
              <a:t>‘u‘</a:t>
            </a:r>
            <a:r>
              <a:rPr lang="en-US" sz="1800" dirty="0">
                <a:latin typeface="Arial" charset="0"/>
                <a:cs typeface="Arial" charset="0"/>
              </a:rPr>
              <a:t> and it is not case sensitive</a:t>
            </a:r>
            <a:endParaRPr lang="en-US" sz="1800" dirty="0">
              <a:solidFill>
                <a:srgbClr val="A020F0"/>
              </a:solidFill>
              <a:latin typeface="Courier New"/>
            </a:endParaRPr>
          </a:p>
          <a:p>
            <a:pPr lvl="3"/>
            <a:r>
              <a:rPr lang="en-US" sz="1800" dirty="0">
                <a:latin typeface="Arial" charset="0"/>
                <a:cs typeface="Arial" charset="0"/>
              </a:rPr>
              <a:t>The units of energy are identical to the units of enthalpy</a:t>
            </a:r>
          </a:p>
          <a:p>
            <a:pPr lvl="3"/>
            <a:endParaRPr lang="en-US" sz="1600" dirty="0">
              <a:latin typeface="Arial" charset="0"/>
              <a:cs typeface="Arial" charset="0"/>
            </a:endParaRPr>
          </a:p>
          <a:p>
            <a:pPr lvl="3"/>
            <a:endParaRPr lang="en-US" sz="1600" dirty="0">
              <a:latin typeface="Arial" charset="0"/>
              <a:cs typeface="Arial" charset="0"/>
            </a:endParaRPr>
          </a:p>
        </p:txBody>
      </p:sp>
    </p:spTree>
    <p:extLst>
      <p:ext uri="{BB962C8B-B14F-4D97-AF65-F5344CB8AC3E}">
        <p14:creationId xmlns:p14="http://schemas.microsoft.com/office/powerpoint/2010/main" val="2356514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177"/>
            <a:ext cx="8229600" cy="792162"/>
          </a:xfrm>
        </p:spPr>
        <p:txBody>
          <a:bodyPr/>
          <a:lstStyle/>
          <a:p>
            <a:pPr algn="ctr"/>
            <a:r>
              <a:rPr lang="en-US" dirty="0"/>
              <a:t>Problem Dataset</a:t>
            </a:r>
          </a:p>
        </p:txBody>
      </p:sp>
      <p:sp>
        <p:nvSpPr>
          <p:cNvPr id="3" name="Slide Number Placeholder 2"/>
          <p:cNvSpPr>
            <a:spLocks noGrp="1"/>
          </p:cNvSpPr>
          <p:nvPr>
            <p:ph type="sldNum" sz="quarter" idx="4"/>
          </p:nvPr>
        </p:nvSpPr>
        <p:spPr>
          <a:xfrm>
            <a:off x="31899" y="6402718"/>
            <a:ext cx="552893" cy="365125"/>
          </a:xfrm>
        </p:spPr>
        <p:txBody>
          <a:bodyPr/>
          <a:lstStyle/>
          <a:p>
            <a:fld id="{A8119277-75FA-4564-A61E-A5E635131C45}" type="slidenum">
              <a:rPr lang="en-US" smtClean="0"/>
              <a:pPr/>
              <a:t>27</a:t>
            </a:fld>
            <a:endParaRPr lang="en-US"/>
          </a:p>
        </p:txBody>
      </p:sp>
      <p:sp>
        <p:nvSpPr>
          <p:cNvPr id="4" name="Content Placeholder 2"/>
          <p:cNvSpPr txBox="1">
            <a:spLocks/>
          </p:cNvSpPr>
          <p:nvPr/>
        </p:nvSpPr>
        <p:spPr>
          <a:xfrm>
            <a:off x="0" y="580430"/>
            <a:ext cx="9143999" cy="5788734"/>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Inputs-Continued</a:t>
            </a:r>
          </a:p>
          <a:p>
            <a:pPr lvl="1"/>
            <a:r>
              <a:rPr lang="en-US" sz="2000" dirty="0">
                <a:latin typeface="Arial" charset="0"/>
                <a:cs typeface="Arial" charset="0"/>
              </a:rPr>
              <a:t>Problem Type Inputs</a:t>
            </a:r>
          </a:p>
          <a:p>
            <a:pPr lvl="2"/>
            <a:r>
              <a:rPr lang="en-US" sz="1800" dirty="0">
                <a:latin typeface="Arial" charset="0"/>
                <a:cs typeface="Arial" charset="0"/>
              </a:rPr>
              <a:t>Entropy</a:t>
            </a:r>
          </a:p>
          <a:p>
            <a:pPr lvl="3"/>
            <a:r>
              <a:rPr lang="en-US" sz="1600" dirty="0">
                <a:latin typeface="Arial" charset="0"/>
                <a:cs typeface="Arial" charset="0"/>
              </a:rPr>
              <a:t>Entropy is a required input for SP problems</a:t>
            </a:r>
          </a:p>
          <a:p>
            <a:pPr lvl="3"/>
            <a:r>
              <a:rPr lang="en-US" sz="1600" dirty="0">
                <a:latin typeface="Arial" charset="0"/>
                <a:cs typeface="Arial" charset="0"/>
              </a:rPr>
              <a:t>Entropy must be entered in the problem dataset </a:t>
            </a:r>
          </a:p>
          <a:p>
            <a:pPr lvl="3"/>
            <a:r>
              <a:rPr lang="en-US" sz="1600" dirty="0">
                <a:latin typeface="Arial" charset="0"/>
                <a:cs typeface="Arial" charset="0"/>
              </a:rPr>
              <a:t>The keyword for entropy is exactly </a:t>
            </a:r>
            <a:r>
              <a:rPr lang="en-US" sz="1600" dirty="0">
                <a:solidFill>
                  <a:srgbClr val="A020F0"/>
                </a:solidFill>
                <a:latin typeface="Courier New"/>
              </a:rPr>
              <a:t>‘s‘</a:t>
            </a:r>
            <a:r>
              <a:rPr lang="en-US" sz="1600" dirty="0">
                <a:latin typeface="Arial" charset="0"/>
                <a:cs typeface="Arial" charset="0"/>
              </a:rPr>
              <a:t> and it is not case sensitive</a:t>
            </a:r>
            <a:endParaRPr lang="en-US" sz="1600" dirty="0">
              <a:solidFill>
                <a:srgbClr val="A020F0"/>
              </a:solidFill>
              <a:latin typeface="Courier New"/>
            </a:endParaRPr>
          </a:p>
          <a:p>
            <a:pPr lvl="3"/>
            <a:r>
              <a:rPr lang="en-US" sz="1600" dirty="0">
                <a:latin typeface="Arial" charset="0"/>
                <a:cs typeface="Arial" charset="0"/>
              </a:rPr>
              <a:t>The units of entropy are in energy per mass-temperature.  The units of entropy are similar to the units of enthalpy and energy.  A temperature is added to the denominator.</a:t>
            </a: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r>
              <a:rPr lang="en-US" sz="1600" dirty="0">
                <a:latin typeface="Arial" charset="0"/>
                <a:cs typeface="Arial" charset="0"/>
              </a:rPr>
              <a:t>The units of energy and mass must be separated by a division sign (/)</a:t>
            </a:r>
          </a:p>
          <a:p>
            <a:pPr lvl="3"/>
            <a:r>
              <a:rPr lang="en-US" sz="1600" dirty="0">
                <a:latin typeface="Arial" charset="0"/>
                <a:cs typeface="Arial" charset="0"/>
              </a:rPr>
              <a:t>The value of entropy must immediately follow the entropy keyword.</a:t>
            </a:r>
          </a:p>
          <a:p>
            <a:pPr lvl="3"/>
            <a:r>
              <a:rPr lang="en-US" sz="1600" dirty="0">
                <a:latin typeface="Arial" charset="0"/>
                <a:cs typeface="Arial" charset="0"/>
              </a:rPr>
              <a:t>For example: …</a:t>
            </a:r>
            <a:r>
              <a:rPr lang="en-US" sz="1600" dirty="0">
                <a:solidFill>
                  <a:srgbClr val="CC00CC"/>
                </a:solidFill>
                <a:latin typeface="Arial" charset="0"/>
                <a:cs typeface="Arial" charset="0"/>
              </a:rPr>
              <a:t>’</a:t>
            </a:r>
            <a:r>
              <a:rPr lang="en-US" sz="1600" dirty="0" err="1">
                <a:solidFill>
                  <a:srgbClr val="CC00CC"/>
                </a:solidFill>
                <a:latin typeface="Arial" charset="0"/>
                <a:cs typeface="Arial" charset="0"/>
              </a:rPr>
              <a:t>s,J</a:t>
            </a:r>
            <a:r>
              <a:rPr lang="en-US" sz="1600" dirty="0">
                <a:solidFill>
                  <a:srgbClr val="CC00CC"/>
                </a:solidFill>
                <a:latin typeface="Arial" charset="0"/>
                <a:cs typeface="Arial" charset="0"/>
              </a:rPr>
              <a:t>/kg-K’</a:t>
            </a:r>
            <a:r>
              <a:rPr lang="en-US" sz="1600" dirty="0">
                <a:latin typeface="Arial" charset="0"/>
                <a:cs typeface="Arial" charset="0"/>
              </a:rPr>
              <a:t>,… is an acceptable input</a:t>
            </a:r>
          </a:p>
          <a:p>
            <a:pPr lvl="3"/>
            <a:r>
              <a:rPr lang="en-US" sz="1600" dirty="0">
                <a:latin typeface="Arial" charset="0"/>
                <a:cs typeface="Arial" charset="0"/>
              </a:rPr>
              <a:t>An alternative is units of s/R (kg-mole/kg-mixture)</a:t>
            </a: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170433668"/>
              </p:ext>
            </p:extLst>
          </p:nvPr>
        </p:nvGraphicFramePr>
        <p:xfrm>
          <a:off x="3409949" y="3436697"/>
          <a:ext cx="2981326" cy="121920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122592">
                <a:tc>
                  <a:txBody>
                    <a:bodyPr/>
                    <a:lstStyle/>
                    <a:p>
                      <a:r>
                        <a:rPr lang="en-US" sz="1400" dirty="0"/>
                        <a:t>Mass</a:t>
                      </a:r>
                    </a:p>
                  </a:txBody>
                  <a:tcPr/>
                </a:tc>
                <a:tc>
                  <a:txBody>
                    <a:bodyPr/>
                    <a:lstStyle/>
                    <a:p>
                      <a:r>
                        <a:rPr lang="en-US" sz="1400" dirty="0"/>
                        <a:t>Keyword(s)</a:t>
                      </a:r>
                    </a:p>
                  </a:txBody>
                  <a:tcPr/>
                </a:tc>
                <a:extLst>
                  <a:ext uri="{0D108BD9-81ED-4DB2-BD59-A6C34878D82A}">
                    <a16:rowId xmlns:a16="http://schemas.microsoft.com/office/drawing/2014/main" val="10000"/>
                  </a:ext>
                </a:extLst>
              </a:tr>
              <a:tr h="251248">
                <a:tc>
                  <a:txBody>
                    <a:bodyPr/>
                    <a:lstStyle/>
                    <a:p>
                      <a:r>
                        <a:rPr lang="en-US" sz="1400" dirty="0"/>
                        <a:t>Gram</a:t>
                      </a:r>
                    </a:p>
                  </a:txBody>
                  <a:tcPr/>
                </a:tc>
                <a:tc>
                  <a:txBody>
                    <a:bodyPr/>
                    <a:lstStyle/>
                    <a:p>
                      <a:r>
                        <a:rPr lang="en-US" sz="1400" dirty="0"/>
                        <a:t>g</a:t>
                      </a:r>
                    </a:p>
                  </a:txBody>
                  <a:tcPr/>
                </a:tc>
                <a:extLst>
                  <a:ext uri="{0D108BD9-81ED-4DB2-BD59-A6C34878D82A}">
                    <a16:rowId xmlns:a16="http://schemas.microsoft.com/office/drawing/2014/main" val="10001"/>
                  </a:ext>
                </a:extLst>
              </a:tr>
              <a:tr h="251248">
                <a:tc>
                  <a:txBody>
                    <a:bodyPr/>
                    <a:lstStyle/>
                    <a:p>
                      <a:r>
                        <a:rPr lang="en-US" sz="1400" dirty="0"/>
                        <a:t>Kilogram</a:t>
                      </a:r>
                    </a:p>
                  </a:txBody>
                  <a:tcPr/>
                </a:tc>
                <a:tc>
                  <a:txBody>
                    <a:bodyPr/>
                    <a:lstStyle/>
                    <a:p>
                      <a:r>
                        <a:rPr lang="en-US" sz="1400" dirty="0" err="1"/>
                        <a:t>Kilog</a:t>
                      </a:r>
                      <a:r>
                        <a:rPr lang="en-US" sz="1400" dirty="0"/>
                        <a:t>, kg</a:t>
                      </a:r>
                    </a:p>
                  </a:txBody>
                  <a:tcPr/>
                </a:tc>
                <a:extLst>
                  <a:ext uri="{0D108BD9-81ED-4DB2-BD59-A6C34878D82A}">
                    <a16:rowId xmlns:a16="http://schemas.microsoft.com/office/drawing/2014/main" val="10002"/>
                  </a:ext>
                </a:extLst>
              </a:tr>
              <a:tr h="251248">
                <a:tc>
                  <a:txBody>
                    <a:bodyPr/>
                    <a:lstStyle/>
                    <a:p>
                      <a:r>
                        <a:rPr lang="en-US" sz="1400" dirty="0"/>
                        <a:t>Pound</a:t>
                      </a:r>
                      <a:r>
                        <a:rPr lang="en-US" sz="1400" baseline="0" dirty="0"/>
                        <a:t> Mass</a:t>
                      </a:r>
                      <a:endParaRPr lang="en-US" sz="1400" dirty="0"/>
                    </a:p>
                  </a:txBody>
                  <a:tcPr/>
                </a:tc>
                <a:tc>
                  <a:txBody>
                    <a:bodyPr/>
                    <a:lstStyle/>
                    <a:p>
                      <a:r>
                        <a:rPr lang="en-US" sz="1400" dirty="0"/>
                        <a:t>Lbm</a:t>
                      </a:r>
                    </a:p>
                  </a:txBody>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12887529"/>
              </p:ext>
            </p:extLst>
          </p:nvPr>
        </p:nvGraphicFramePr>
        <p:xfrm>
          <a:off x="295275" y="3436697"/>
          <a:ext cx="2981326" cy="182880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141780">
                <a:tc>
                  <a:txBody>
                    <a:bodyPr/>
                    <a:lstStyle/>
                    <a:p>
                      <a:r>
                        <a:rPr lang="en-US" sz="1400" dirty="0"/>
                        <a:t>Energy</a:t>
                      </a:r>
                    </a:p>
                  </a:txBody>
                  <a:tcPr/>
                </a:tc>
                <a:tc>
                  <a:txBody>
                    <a:bodyPr/>
                    <a:lstStyle/>
                    <a:p>
                      <a:r>
                        <a:rPr lang="en-US" sz="1400" dirty="0"/>
                        <a:t>Keyword(s)</a:t>
                      </a:r>
                    </a:p>
                  </a:txBody>
                  <a:tcPr/>
                </a:tc>
                <a:extLst>
                  <a:ext uri="{0D108BD9-81ED-4DB2-BD59-A6C34878D82A}">
                    <a16:rowId xmlns:a16="http://schemas.microsoft.com/office/drawing/2014/main" val="10000"/>
                  </a:ext>
                </a:extLst>
              </a:tr>
              <a:tr h="141780">
                <a:tc>
                  <a:txBody>
                    <a:bodyPr/>
                    <a:lstStyle/>
                    <a:p>
                      <a:r>
                        <a:rPr lang="en-US" sz="1400" dirty="0"/>
                        <a:t>BTU</a:t>
                      </a:r>
                    </a:p>
                  </a:txBody>
                  <a:tcPr/>
                </a:tc>
                <a:tc>
                  <a:txBody>
                    <a:bodyPr/>
                    <a:lstStyle/>
                    <a:p>
                      <a:r>
                        <a:rPr lang="en-US" sz="1400" dirty="0"/>
                        <a:t>Btu</a:t>
                      </a:r>
                    </a:p>
                  </a:txBody>
                  <a:tcPr/>
                </a:tc>
                <a:extLst>
                  <a:ext uri="{0D108BD9-81ED-4DB2-BD59-A6C34878D82A}">
                    <a16:rowId xmlns:a16="http://schemas.microsoft.com/office/drawing/2014/main" val="10001"/>
                  </a:ext>
                </a:extLst>
              </a:tr>
              <a:tr h="141780">
                <a:tc>
                  <a:txBody>
                    <a:bodyPr/>
                    <a:lstStyle/>
                    <a:p>
                      <a:r>
                        <a:rPr lang="en-US" sz="1400" dirty="0"/>
                        <a:t>calorie</a:t>
                      </a:r>
                    </a:p>
                  </a:txBody>
                  <a:tcPr/>
                </a:tc>
                <a:tc>
                  <a:txBody>
                    <a:bodyPr/>
                    <a:lstStyle/>
                    <a:p>
                      <a:r>
                        <a:rPr lang="en-US" sz="1400" dirty="0"/>
                        <a:t>Cal, c</a:t>
                      </a:r>
                    </a:p>
                  </a:txBody>
                  <a:tcPr/>
                </a:tc>
                <a:extLst>
                  <a:ext uri="{0D108BD9-81ED-4DB2-BD59-A6C34878D82A}">
                    <a16:rowId xmlns:a16="http://schemas.microsoft.com/office/drawing/2014/main" val="10002"/>
                  </a:ext>
                </a:extLst>
              </a:tr>
              <a:tr h="141780">
                <a:tc>
                  <a:txBody>
                    <a:bodyPr/>
                    <a:lstStyle/>
                    <a:p>
                      <a:r>
                        <a:rPr lang="en-US" sz="1400" dirty="0"/>
                        <a:t>kilocalorie</a:t>
                      </a:r>
                    </a:p>
                  </a:txBody>
                  <a:tcPr/>
                </a:tc>
                <a:tc>
                  <a:txBody>
                    <a:bodyPr/>
                    <a:lstStyle/>
                    <a:p>
                      <a:r>
                        <a:rPr lang="en-US" sz="1400" dirty="0"/>
                        <a:t>Kc, </a:t>
                      </a:r>
                      <a:r>
                        <a:rPr lang="en-US" sz="1400" dirty="0" err="1"/>
                        <a:t>kiloc</a:t>
                      </a:r>
                      <a:endParaRPr lang="en-US" sz="1400" dirty="0"/>
                    </a:p>
                  </a:txBody>
                  <a:tcPr/>
                </a:tc>
                <a:extLst>
                  <a:ext uri="{0D108BD9-81ED-4DB2-BD59-A6C34878D82A}">
                    <a16:rowId xmlns:a16="http://schemas.microsoft.com/office/drawing/2014/main" val="10003"/>
                  </a:ext>
                </a:extLst>
              </a:tr>
              <a:tr h="141780">
                <a:tc>
                  <a:txBody>
                    <a:bodyPr/>
                    <a:lstStyle/>
                    <a:p>
                      <a:r>
                        <a:rPr lang="en-US" sz="1400" dirty="0"/>
                        <a:t>Joule</a:t>
                      </a:r>
                    </a:p>
                  </a:txBody>
                  <a:tcPr/>
                </a:tc>
                <a:tc>
                  <a:txBody>
                    <a:bodyPr/>
                    <a:lstStyle/>
                    <a:p>
                      <a:r>
                        <a:rPr lang="en-US" sz="1400" dirty="0"/>
                        <a:t>J</a:t>
                      </a:r>
                    </a:p>
                  </a:txBody>
                  <a:tcPr/>
                </a:tc>
                <a:extLst>
                  <a:ext uri="{0D108BD9-81ED-4DB2-BD59-A6C34878D82A}">
                    <a16:rowId xmlns:a16="http://schemas.microsoft.com/office/drawing/2014/main" val="10004"/>
                  </a:ext>
                </a:extLst>
              </a:tr>
              <a:tr h="141780">
                <a:tc>
                  <a:txBody>
                    <a:bodyPr/>
                    <a:lstStyle/>
                    <a:p>
                      <a:r>
                        <a:rPr lang="en-US" sz="1400" dirty="0"/>
                        <a:t>kilojoule</a:t>
                      </a:r>
                    </a:p>
                  </a:txBody>
                  <a:tcPr/>
                </a:tc>
                <a:tc>
                  <a:txBody>
                    <a:bodyPr/>
                    <a:lstStyle/>
                    <a:p>
                      <a:r>
                        <a:rPr lang="en-US" sz="1400" dirty="0" err="1"/>
                        <a:t>Kj,kiloj</a:t>
                      </a:r>
                      <a:endParaRPr lang="en-US" sz="1400" dirty="0"/>
                    </a:p>
                  </a:txBody>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59967987"/>
              </p:ext>
            </p:extLst>
          </p:nvPr>
        </p:nvGraphicFramePr>
        <p:xfrm>
          <a:off x="6505574" y="3437332"/>
          <a:ext cx="2495549" cy="1524000"/>
        </p:xfrm>
        <a:graphic>
          <a:graphicData uri="http://schemas.openxmlformats.org/drawingml/2006/table">
            <a:tbl>
              <a:tblPr firstRow="1" bandRow="1">
                <a:tableStyleId>{5C22544A-7EE6-4342-B048-85BDC9FD1C3A}</a:tableStyleId>
              </a:tblPr>
              <a:tblGrid>
                <a:gridCol w="1199951">
                  <a:extLst>
                    <a:ext uri="{9D8B030D-6E8A-4147-A177-3AD203B41FA5}">
                      <a16:colId xmlns:a16="http://schemas.microsoft.com/office/drawing/2014/main" val="20000"/>
                    </a:ext>
                  </a:extLst>
                </a:gridCol>
                <a:gridCol w="1295598">
                  <a:extLst>
                    <a:ext uri="{9D8B030D-6E8A-4147-A177-3AD203B41FA5}">
                      <a16:colId xmlns:a16="http://schemas.microsoft.com/office/drawing/2014/main" val="20001"/>
                    </a:ext>
                  </a:extLst>
                </a:gridCol>
              </a:tblGrid>
              <a:tr h="0">
                <a:tc>
                  <a:txBody>
                    <a:bodyPr/>
                    <a:lstStyle/>
                    <a:p>
                      <a:r>
                        <a:rPr lang="en-US" sz="1400" dirty="0"/>
                        <a:t>Temperature</a:t>
                      </a:r>
                    </a:p>
                  </a:txBody>
                  <a:tcPr/>
                </a:tc>
                <a:tc>
                  <a:txBody>
                    <a:bodyPr/>
                    <a:lstStyle/>
                    <a:p>
                      <a:r>
                        <a:rPr lang="en-US" sz="1400" dirty="0"/>
                        <a:t>Keyword</a:t>
                      </a:r>
                    </a:p>
                  </a:txBody>
                  <a:tcPr/>
                </a:tc>
                <a:extLst>
                  <a:ext uri="{0D108BD9-81ED-4DB2-BD59-A6C34878D82A}">
                    <a16:rowId xmlns:a16="http://schemas.microsoft.com/office/drawing/2014/main" val="10000"/>
                  </a:ext>
                </a:extLst>
              </a:tr>
              <a:tr h="0">
                <a:tc>
                  <a:txBody>
                    <a:bodyPr/>
                    <a:lstStyle/>
                    <a:p>
                      <a:r>
                        <a:rPr lang="en-US" sz="1400" dirty="0"/>
                        <a:t>Kelvin</a:t>
                      </a:r>
                    </a:p>
                  </a:txBody>
                  <a:tcPr/>
                </a:tc>
                <a:tc>
                  <a:txBody>
                    <a:bodyPr/>
                    <a:lstStyle/>
                    <a:p>
                      <a:r>
                        <a:rPr lang="en-US" sz="1400" dirty="0"/>
                        <a:t>K</a:t>
                      </a:r>
                    </a:p>
                  </a:txBody>
                  <a:tcPr/>
                </a:tc>
                <a:extLst>
                  <a:ext uri="{0D108BD9-81ED-4DB2-BD59-A6C34878D82A}">
                    <a16:rowId xmlns:a16="http://schemas.microsoft.com/office/drawing/2014/main" val="10001"/>
                  </a:ext>
                </a:extLst>
              </a:tr>
              <a:tr h="0">
                <a:tc>
                  <a:txBody>
                    <a:bodyPr/>
                    <a:lstStyle/>
                    <a:p>
                      <a:r>
                        <a:rPr lang="en-US" sz="1400" dirty="0"/>
                        <a:t>Celsius</a:t>
                      </a:r>
                    </a:p>
                  </a:txBody>
                  <a:tcPr/>
                </a:tc>
                <a:tc>
                  <a:txBody>
                    <a:bodyPr/>
                    <a:lstStyle/>
                    <a:p>
                      <a:r>
                        <a:rPr lang="en-US" sz="1400" dirty="0"/>
                        <a:t>C</a:t>
                      </a:r>
                    </a:p>
                  </a:txBody>
                  <a:tcPr/>
                </a:tc>
                <a:extLst>
                  <a:ext uri="{0D108BD9-81ED-4DB2-BD59-A6C34878D82A}">
                    <a16:rowId xmlns:a16="http://schemas.microsoft.com/office/drawing/2014/main" val="10002"/>
                  </a:ext>
                </a:extLst>
              </a:tr>
              <a:tr h="0">
                <a:tc>
                  <a:txBody>
                    <a:bodyPr/>
                    <a:lstStyle/>
                    <a:p>
                      <a:r>
                        <a:rPr lang="en-US" sz="1400" dirty="0"/>
                        <a:t>Rankine</a:t>
                      </a:r>
                    </a:p>
                  </a:txBody>
                  <a:tcPr/>
                </a:tc>
                <a:tc>
                  <a:txBody>
                    <a:bodyPr/>
                    <a:lstStyle/>
                    <a:p>
                      <a:r>
                        <a:rPr lang="en-US" sz="1400" dirty="0"/>
                        <a:t>R</a:t>
                      </a:r>
                    </a:p>
                  </a:txBody>
                  <a:tcPr/>
                </a:tc>
                <a:extLst>
                  <a:ext uri="{0D108BD9-81ED-4DB2-BD59-A6C34878D82A}">
                    <a16:rowId xmlns:a16="http://schemas.microsoft.com/office/drawing/2014/main" val="10003"/>
                  </a:ext>
                </a:extLst>
              </a:tr>
              <a:tr h="0">
                <a:tc>
                  <a:txBody>
                    <a:bodyPr/>
                    <a:lstStyle/>
                    <a:p>
                      <a:r>
                        <a:rPr lang="en-US" sz="1400" dirty="0"/>
                        <a:t>Fahrenheit</a:t>
                      </a:r>
                    </a:p>
                  </a:txBody>
                  <a:tcPr/>
                </a:tc>
                <a:tc>
                  <a:txBody>
                    <a:bodyPr/>
                    <a:lstStyle/>
                    <a:p>
                      <a:r>
                        <a:rPr lang="en-US" sz="1400" dirty="0"/>
                        <a:t>F</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27016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681"/>
            <a:ext cx="8229600" cy="792162"/>
          </a:xfrm>
        </p:spPr>
        <p:txBody>
          <a:bodyPr/>
          <a:lstStyle/>
          <a:p>
            <a:pPr algn="ctr"/>
            <a:r>
              <a:rPr lang="en-US" dirty="0"/>
              <a:t>Problem Dataset</a:t>
            </a:r>
          </a:p>
        </p:txBody>
      </p:sp>
      <p:sp>
        <p:nvSpPr>
          <p:cNvPr id="3" name="Slide Number Placeholder 2"/>
          <p:cNvSpPr>
            <a:spLocks noGrp="1"/>
          </p:cNvSpPr>
          <p:nvPr>
            <p:ph type="sldNum" sz="quarter" idx="4"/>
          </p:nvPr>
        </p:nvSpPr>
        <p:spPr>
          <a:xfrm>
            <a:off x="31899" y="6402718"/>
            <a:ext cx="552893" cy="365125"/>
          </a:xfrm>
        </p:spPr>
        <p:txBody>
          <a:bodyPr/>
          <a:lstStyle/>
          <a:p>
            <a:fld id="{A8119277-75FA-4564-A61E-A5E635131C45}" type="slidenum">
              <a:rPr lang="en-US" smtClean="0"/>
              <a:pPr/>
              <a:t>28</a:t>
            </a:fld>
            <a:endParaRPr lang="en-US"/>
          </a:p>
        </p:txBody>
      </p:sp>
      <p:sp>
        <p:nvSpPr>
          <p:cNvPr id="4" name="Content Placeholder 2"/>
          <p:cNvSpPr txBox="1">
            <a:spLocks/>
          </p:cNvSpPr>
          <p:nvPr/>
        </p:nvSpPr>
        <p:spPr>
          <a:xfrm>
            <a:off x="0" y="614934"/>
            <a:ext cx="9143999" cy="5788734"/>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Inputs-Continued</a:t>
            </a:r>
          </a:p>
          <a:p>
            <a:pPr lvl="1"/>
            <a:r>
              <a:rPr lang="en-US" sz="2000" dirty="0">
                <a:latin typeface="Arial" charset="0"/>
                <a:cs typeface="Arial" charset="0"/>
              </a:rPr>
              <a:t>Problem Type Inputs</a:t>
            </a:r>
          </a:p>
          <a:p>
            <a:pPr lvl="2"/>
            <a:r>
              <a:rPr lang="en-US" sz="1800" dirty="0">
                <a:latin typeface="Arial" charset="0"/>
                <a:cs typeface="Arial" charset="0"/>
              </a:rPr>
              <a:t>Specific Volume – Density</a:t>
            </a:r>
          </a:p>
          <a:p>
            <a:pPr lvl="3"/>
            <a:r>
              <a:rPr lang="en-US" sz="1600" dirty="0">
                <a:latin typeface="Arial" charset="0"/>
                <a:cs typeface="Arial" charset="0"/>
              </a:rPr>
              <a:t>Specific Volume or density are required for TV, UV, and SV problems</a:t>
            </a:r>
          </a:p>
          <a:p>
            <a:pPr lvl="3"/>
            <a:r>
              <a:rPr lang="en-US" sz="1600" dirty="0">
                <a:latin typeface="Arial" charset="0"/>
                <a:cs typeface="Arial" charset="0"/>
              </a:rPr>
              <a:t>Specific Volume or density must be entered in the problem dataset </a:t>
            </a:r>
          </a:p>
          <a:p>
            <a:pPr lvl="3"/>
            <a:r>
              <a:rPr lang="en-US" sz="1600" dirty="0">
                <a:latin typeface="Arial" charset="0"/>
                <a:cs typeface="Arial" charset="0"/>
              </a:rPr>
              <a:t>The keyword for specific volume is exactly </a:t>
            </a:r>
            <a:r>
              <a:rPr lang="en-US" sz="1600" dirty="0">
                <a:solidFill>
                  <a:srgbClr val="A020F0"/>
                </a:solidFill>
                <a:latin typeface="Courier New"/>
              </a:rPr>
              <a:t>‘v‘</a:t>
            </a:r>
            <a:r>
              <a:rPr lang="en-US" sz="1600" dirty="0">
                <a:latin typeface="Arial" charset="0"/>
                <a:cs typeface="Arial" charset="0"/>
              </a:rPr>
              <a:t> and it is not case sensitive</a:t>
            </a:r>
          </a:p>
          <a:p>
            <a:pPr lvl="3"/>
            <a:r>
              <a:rPr lang="en-US" sz="1600" dirty="0">
                <a:latin typeface="Arial" charset="0"/>
                <a:cs typeface="Arial" charset="0"/>
              </a:rPr>
              <a:t>The keyword for density is exactly </a:t>
            </a:r>
            <a:r>
              <a:rPr lang="en-US" sz="1600" dirty="0">
                <a:solidFill>
                  <a:srgbClr val="A020F0"/>
                </a:solidFill>
                <a:latin typeface="Courier New"/>
              </a:rPr>
              <a:t>‘rho‘</a:t>
            </a:r>
            <a:r>
              <a:rPr lang="en-US" sz="1600" dirty="0">
                <a:latin typeface="Arial" charset="0"/>
                <a:cs typeface="Arial" charset="0"/>
              </a:rPr>
              <a:t> and it is not case sensitive</a:t>
            </a:r>
          </a:p>
          <a:p>
            <a:pPr lvl="3"/>
            <a:r>
              <a:rPr lang="en-US" sz="1600" dirty="0">
                <a:latin typeface="Arial" charset="0"/>
                <a:cs typeface="Arial" charset="0"/>
              </a:rPr>
              <a:t>The units of specific volume are volume per mass</a:t>
            </a:r>
          </a:p>
          <a:p>
            <a:pPr lvl="3"/>
            <a:r>
              <a:rPr lang="en-US" sz="1600" dirty="0">
                <a:latin typeface="Arial" charset="0"/>
                <a:cs typeface="Arial" charset="0"/>
              </a:rPr>
              <a:t>The units of density are mass per volume</a:t>
            </a: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a:p>
            <a:pPr lvl="3"/>
            <a:r>
              <a:rPr lang="en-US" sz="1600" dirty="0">
                <a:latin typeface="Arial" charset="0"/>
                <a:cs typeface="Arial" charset="0"/>
              </a:rPr>
              <a:t>The numerator and denominator must be separated by a division sign (/)</a:t>
            </a:r>
          </a:p>
          <a:p>
            <a:pPr lvl="3"/>
            <a:r>
              <a:rPr lang="en-US" sz="1600" dirty="0">
                <a:latin typeface="Arial" charset="0"/>
                <a:cs typeface="Arial" charset="0"/>
              </a:rPr>
              <a:t>The value(s) must immediately follow the keyword.</a:t>
            </a:r>
          </a:p>
          <a:p>
            <a:pPr lvl="3"/>
            <a:endParaRPr lang="en-US" sz="1600" dirty="0">
              <a:latin typeface="Arial" charset="0"/>
              <a:cs typeface="Arial" charset="0"/>
            </a:endParaRPr>
          </a:p>
          <a:p>
            <a:pPr lvl="3"/>
            <a:endParaRPr lang="en-US" sz="1600" dirty="0">
              <a:latin typeface="Arial" charset="0"/>
              <a:cs typeface="Arial" charset="0"/>
            </a:endParaRPr>
          </a:p>
          <a:p>
            <a:pPr lvl="3"/>
            <a:endParaRPr lang="en-US" sz="1600" dirty="0">
              <a:latin typeface="Arial" charset="0"/>
              <a:cs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679855808"/>
              </p:ext>
            </p:extLst>
          </p:nvPr>
        </p:nvGraphicFramePr>
        <p:xfrm>
          <a:off x="4705349" y="3575976"/>
          <a:ext cx="2981326" cy="121920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122592">
                <a:tc>
                  <a:txBody>
                    <a:bodyPr/>
                    <a:lstStyle/>
                    <a:p>
                      <a:r>
                        <a:rPr lang="en-US" sz="1400" dirty="0"/>
                        <a:t>Mass</a:t>
                      </a:r>
                    </a:p>
                  </a:txBody>
                  <a:tcPr/>
                </a:tc>
                <a:tc>
                  <a:txBody>
                    <a:bodyPr/>
                    <a:lstStyle/>
                    <a:p>
                      <a:r>
                        <a:rPr lang="en-US" sz="1400" dirty="0"/>
                        <a:t>Keyword(s)</a:t>
                      </a:r>
                    </a:p>
                  </a:txBody>
                  <a:tcPr/>
                </a:tc>
                <a:extLst>
                  <a:ext uri="{0D108BD9-81ED-4DB2-BD59-A6C34878D82A}">
                    <a16:rowId xmlns:a16="http://schemas.microsoft.com/office/drawing/2014/main" val="10000"/>
                  </a:ext>
                </a:extLst>
              </a:tr>
              <a:tr h="251248">
                <a:tc>
                  <a:txBody>
                    <a:bodyPr/>
                    <a:lstStyle/>
                    <a:p>
                      <a:r>
                        <a:rPr lang="en-US" sz="1400" dirty="0"/>
                        <a:t>Gram</a:t>
                      </a:r>
                    </a:p>
                  </a:txBody>
                  <a:tcPr/>
                </a:tc>
                <a:tc>
                  <a:txBody>
                    <a:bodyPr/>
                    <a:lstStyle/>
                    <a:p>
                      <a:r>
                        <a:rPr lang="en-US" sz="1400" dirty="0"/>
                        <a:t>g</a:t>
                      </a:r>
                    </a:p>
                  </a:txBody>
                  <a:tcPr/>
                </a:tc>
                <a:extLst>
                  <a:ext uri="{0D108BD9-81ED-4DB2-BD59-A6C34878D82A}">
                    <a16:rowId xmlns:a16="http://schemas.microsoft.com/office/drawing/2014/main" val="10001"/>
                  </a:ext>
                </a:extLst>
              </a:tr>
              <a:tr h="251248">
                <a:tc>
                  <a:txBody>
                    <a:bodyPr/>
                    <a:lstStyle/>
                    <a:p>
                      <a:r>
                        <a:rPr lang="en-US" sz="1400" dirty="0"/>
                        <a:t>Kilogram</a:t>
                      </a:r>
                    </a:p>
                  </a:txBody>
                  <a:tcPr/>
                </a:tc>
                <a:tc>
                  <a:txBody>
                    <a:bodyPr/>
                    <a:lstStyle/>
                    <a:p>
                      <a:r>
                        <a:rPr lang="en-US" sz="1400" dirty="0" err="1"/>
                        <a:t>Kilog</a:t>
                      </a:r>
                      <a:r>
                        <a:rPr lang="en-US" sz="1400" dirty="0"/>
                        <a:t>, kg</a:t>
                      </a:r>
                    </a:p>
                  </a:txBody>
                  <a:tcPr/>
                </a:tc>
                <a:extLst>
                  <a:ext uri="{0D108BD9-81ED-4DB2-BD59-A6C34878D82A}">
                    <a16:rowId xmlns:a16="http://schemas.microsoft.com/office/drawing/2014/main" val="10002"/>
                  </a:ext>
                </a:extLst>
              </a:tr>
              <a:tr h="251248">
                <a:tc>
                  <a:txBody>
                    <a:bodyPr/>
                    <a:lstStyle/>
                    <a:p>
                      <a:r>
                        <a:rPr lang="en-US" sz="1400" dirty="0"/>
                        <a:t>Pound</a:t>
                      </a:r>
                      <a:r>
                        <a:rPr lang="en-US" sz="1400" baseline="0" dirty="0"/>
                        <a:t> Mass</a:t>
                      </a:r>
                      <a:endParaRPr lang="en-US" sz="1400" dirty="0"/>
                    </a:p>
                  </a:txBody>
                  <a:tcPr/>
                </a:tc>
                <a:tc>
                  <a:txBody>
                    <a:bodyPr/>
                    <a:lstStyle/>
                    <a:p>
                      <a:r>
                        <a:rPr lang="en-US" sz="1400" dirty="0"/>
                        <a:t>Lbm</a:t>
                      </a:r>
                    </a:p>
                  </a:txBody>
                  <a:tcPr/>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15807022"/>
              </p:ext>
            </p:extLst>
          </p:nvPr>
        </p:nvGraphicFramePr>
        <p:xfrm>
          <a:off x="1504950" y="3575976"/>
          <a:ext cx="2981326" cy="1219200"/>
        </p:xfrm>
        <a:graphic>
          <a:graphicData uri="http://schemas.openxmlformats.org/drawingml/2006/table">
            <a:tbl>
              <a:tblPr firstRow="1" bandRow="1">
                <a:tableStyleId>{5C22544A-7EE6-4342-B048-85BDC9FD1C3A}</a:tableStyleId>
              </a:tblPr>
              <a:tblGrid>
                <a:gridCol w="1490663">
                  <a:extLst>
                    <a:ext uri="{9D8B030D-6E8A-4147-A177-3AD203B41FA5}">
                      <a16:colId xmlns:a16="http://schemas.microsoft.com/office/drawing/2014/main" val="20000"/>
                    </a:ext>
                  </a:extLst>
                </a:gridCol>
                <a:gridCol w="1490663">
                  <a:extLst>
                    <a:ext uri="{9D8B030D-6E8A-4147-A177-3AD203B41FA5}">
                      <a16:colId xmlns:a16="http://schemas.microsoft.com/office/drawing/2014/main" val="20001"/>
                    </a:ext>
                  </a:extLst>
                </a:gridCol>
              </a:tblGrid>
              <a:tr h="141780">
                <a:tc>
                  <a:txBody>
                    <a:bodyPr/>
                    <a:lstStyle/>
                    <a:p>
                      <a:r>
                        <a:rPr lang="en-US" sz="1400" dirty="0"/>
                        <a:t>Volume</a:t>
                      </a:r>
                    </a:p>
                  </a:txBody>
                  <a:tcPr/>
                </a:tc>
                <a:tc>
                  <a:txBody>
                    <a:bodyPr/>
                    <a:lstStyle/>
                    <a:p>
                      <a:r>
                        <a:rPr lang="en-US" sz="1400" dirty="0"/>
                        <a:t>Keyword(s)</a:t>
                      </a:r>
                    </a:p>
                  </a:txBody>
                  <a:tcPr/>
                </a:tc>
                <a:extLst>
                  <a:ext uri="{0D108BD9-81ED-4DB2-BD59-A6C34878D82A}">
                    <a16:rowId xmlns:a16="http://schemas.microsoft.com/office/drawing/2014/main" val="10000"/>
                  </a:ext>
                </a:extLst>
              </a:tr>
              <a:tr h="141780">
                <a:tc>
                  <a:txBody>
                    <a:bodyPr/>
                    <a:lstStyle/>
                    <a:p>
                      <a:r>
                        <a:rPr lang="en-US" sz="1400" dirty="0"/>
                        <a:t>Cubic</a:t>
                      </a:r>
                      <a:r>
                        <a:rPr lang="en-US" sz="1400" baseline="0" dirty="0"/>
                        <a:t> centimeter</a:t>
                      </a:r>
                      <a:endParaRPr lang="en-US" sz="1400" dirty="0"/>
                    </a:p>
                  </a:txBody>
                  <a:tcPr/>
                </a:tc>
                <a:tc>
                  <a:txBody>
                    <a:bodyPr/>
                    <a:lstStyle/>
                    <a:p>
                      <a:r>
                        <a:rPr lang="en-US" sz="1400" dirty="0"/>
                        <a:t>cc</a:t>
                      </a:r>
                    </a:p>
                  </a:txBody>
                  <a:tcPr/>
                </a:tc>
                <a:extLst>
                  <a:ext uri="{0D108BD9-81ED-4DB2-BD59-A6C34878D82A}">
                    <a16:rowId xmlns:a16="http://schemas.microsoft.com/office/drawing/2014/main" val="10001"/>
                  </a:ext>
                </a:extLst>
              </a:tr>
              <a:tr h="141780">
                <a:tc>
                  <a:txBody>
                    <a:bodyPr/>
                    <a:lstStyle/>
                    <a:p>
                      <a:r>
                        <a:rPr lang="en-US" sz="1400" dirty="0"/>
                        <a:t>Cubic</a:t>
                      </a:r>
                      <a:r>
                        <a:rPr lang="en-US" sz="1400" baseline="0" dirty="0"/>
                        <a:t> meter</a:t>
                      </a:r>
                      <a:endParaRPr lang="en-US" sz="1400" dirty="0"/>
                    </a:p>
                  </a:txBody>
                  <a:tcPr/>
                </a:tc>
                <a:tc>
                  <a:txBody>
                    <a:bodyPr/>
                    <a:lstStyle/>
                    <a:p>
                      <a:r>
                        <a:rPr lang="en-US" sz="1400" dirty="0"/>
                        <a:t>m^3</a:t>
                      </a:r>
                    </a:p>
                  </a:txBody>
                  <a:tcPr/>
                </a:tc>
                <a:extLst>
                  <a:ext uri="{0D108BD9-81ED-4DB2-BD59-A6C34878D82A}">
                    <a16:rowId xmlns:a16="http://schemas.microsoft.com/office/drawing/2014/main" val="10002"/>
                  </a:ext>
                </a:extLst>
              </a:tr>
              <a:tr h="141780">
                <a:tc>
                  <a:txBody>
                    <a:bodyPr/>
                    <a:lstStyle/>
                    <a:p>
                      <a:r>
                        <a:rPr lang="en-US" sz="1400" dirty="0"/>
                        <a:t>Cubic</a:t>
                      </a:r>
                      <a:r>
                        <a:rPr lang="en-US" sz="1400" baseline="0" dirty="0"/>
                        <a:t> foot</a:t>
                      </a:r>
                      <a:endParaRPr lang="en-US" sz="1400" dirty="0"/>
                    </a:p>
                  </a:txBody>
                  <a:tcPr/>
                </a:tc>
                <a:tc>
                  <a:txBody>
                    <a:bodyPr/>
                    <a:lstStyle/>
                    <a:p>
                      <a:r>
                        <a:rPr lang="en-US" sz="1400" dirty="0"/>
                        <a:t>ft^3</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03706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663"/>
            <a:ext cx="8229600" cy="792162"/>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29</a:t>
            </a:fld>
            <a:endParaRPr lang="en-US"/>
          </a:p>
        </p:txBody>
      </p:sp>
      <p:sp>
        <p:nvSpPr>
          <p:cNvPr id="4" name="Content Placeholder 2"/>
          <p:cNvSpPr txBox="1">
            <a:spLocks/>
          </p:cNvSpPr>
          <p:nvPr/>
        </p:nvSpPr>
        <p:spPr>
          <a:xfrm>
            <a:off x="0" y="557801"/>
            <a:ext cx="8982075" cy="6361116"/>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Mandatory Inputs-Continued</a:t>
            </a:r>
          </a:p>
          <a:p>
            <a:pPr lvl="1"/>
            <a:r>
              <a:rPr lang="en-US" sz="2000" dirty="0">
                <a:latin typeface="Arial" charset="0"/>
                <a:cs typeface="Arial" charset="0"/>
              </a:rPr>
              <a:t>Mixture Ratios</a:t>
            </a:r>
          </a:p>
          <a:p>
            <a:pPr lvl="2"/>
            <a:r>
              <a:rPr lang="en-US" sz="1600" dirty="0">
                <a:latin typeface="Arial" charset="0"/>
                <a:cs typeface="Arial" charset="0"/>
              </a:rPr>
              <a:t>Mixture ratio is required if the reactant amount defined in the reactant dataset are not in moles</a:t>
            </a:r>
          </a:p>
          <a:p>
            <a:pPr lvl="2"/>
            <a:r>
              <a:rPr lang="en-US" sz="1600" dirty="0">
                <a:latin typeface="Arial" charset="0"/>
                <a:cs typeface="Arial" charset="0"/>
              </a:rPr>
              <a:t>There are several keywords for the mixture ratio depending the definition of the mixture ratio.  The mixture ratio types are as follows:</a:t>
            </a:r>
          </a:p>
          <a:p>
            <a:pPr lvl="2"/>
            <a:endParaRPr lang="en-US" sz="1600" dirty="0">
              <a:latin typeface="Arial" charset="0"/>
              <a:cs typeface="Arial" charset="0"/>
            </a:endParaRPr>
          </a:p>
          <a:p>
            <a:pPr lvl="2"/>
            <a:endParaRPr lang="en-US" sz="1600" dirty="0">
              <a:latin typeface="Arial" charset="0"/>
              <a:cs typeface="Arial" charset="0"/>
            </a:endParaRPr>
          </a:p>
          <a:p>
            <a:pPr lvl="2"/>
            <a:endParaRPr lang="en-US" sz="1600" dirty="0">
              <a:latin typeface="Arial" charset="0"/>
              <a:cs typeface="Arial" charset="0"/>
            </a:endParaRPr>
          </a:p>
          <a:p>
            <a:pPr lvl="2"/>
            <a:endParaRPr lang="en-US" sz="1600" dirty="0">
              <a:latin typeface="Arial" charset="0"/>
              <a:cs typeface="Arial" charset="0"/>
            </a:endParaRPr>
          </a:p>
          <a:p>
            <a:pPr lvl="2"/>
            <a:endParaRPr lang="en-US" sz="1600" dirty="0">
              <a:latin typeface="Arial" charset="0"/>
              <a:cs typeface="Arial" charset="0"/>
            </a:endParaRPr>
          </a:p>
          <a:p>
            <a:pPr lvl="2">
              <a:spcBef>
                <a:spcPts val="1200"/>
              </a:spcBef>
            </a:pPr>
            <a:endParaRPr lang="en-US" sz="1600" dirty="0">
              <a:latin typeface="Arial" charset="0"/>
              <a:cs typeface="Arial" charset="0"/>
            </a:endParaRPr>
          </a:p>
          <a:p>
            <a:pPr lvl="2"/>
            <a:r>
              <a:rPr lang="en-US" sz="1600" dirty="0">
                <a:latin typeface="Arial" charset="0"/>
                <a:cs typeface="Arial" charset="0"/>
              </a:rPr>
              <a:t>More than one mixture ratio can be defined, but only one type of mixture ratio can be used for a single problem.</a:t>
            </a:r>
          </a:p>
          <a:p>
            <a:pPr lvl="2"/>
            <a:r>
              <a:rPr lang="en-US" sz="1600" dirty="0">
                <a:latin typeface="Arial" charset="0"/>
                <a:cs typeface="Arial" charset="0"/>
              </a:rPr>
              <a:t>The value(s) of mixture ratio can be input as arrays, variables, and numerical values</a:t>
            </a:r>
          </a:p>
          <a:p>
            <a:r>
              <a:rPr lang="en-US" sz="2400" dirty="0">
                <a:latin typeface="Arial" charset="0"/>
                <a:cs typeface="Arial" charset="0"/>
              </a:rPr>
              <a:t>Optional – Case Name</a:t>
            </a:r>
          </a:p>
          <a:p>
            <a:pPr lvl="1"/>
            <a:r>
              <a:rPr lang="en-US" sz="2000" dirty="0">
                <a:latin typeface="Arial" charset="0"/>
                <a:cs typeface="Arial" charset="0"/>
              </a:rPr>
              <a:t>The case name is a file name printed in the output.  The name is a string that follows the keyword </a:t>
            </a:r>
            <a:r>
              <a:rPr lang="en-US" sz="2000" dirty="0">
                <a:solidFill>
                  <a:srgbClr val="A020F0"/>
                </a:solidFill>
                <a:latin typeface="Courier New"/>
              </a:rPr>
              <a:t>‘case‘</a:t>
            </a:r>
            <a:r>
              <a:rPr lang="en-US" sz="2000" dirty="0">
                <a:latin typeface="Arial" charset="0"/>
                <a:cs typeface="Arial" charset="0"/>
              </a:rPr>
              <a:t>. </a:t>
            </a:r>
          </a:p>
          <a:p>
            <a:pPr lvl="1"/>
            <a:r>
              <a:rPr lang="en-US" sz="2000" dirty="0">
                <a:latin typeface="Arial" charset="0"/>
                <a:cs typeface="Arial" charset="0"/>
              </a:rPr>
              <a:t>For example: </a:t>
            </a:r>
            <a:r>
              <a:rPr lang="en-US" sz="1600" dirty="0">
                <a:solidFill>
                  <a:srgbClr val="A020F0"/>
                </a:solidFill>
                <a:latin typeface="Courier New"/>
              </a:rPr>
              <a:t>‘</a:t>
            </a:r>
            <a:r>
              <a:rPr lang="en-US" sz="1600" dirty="0" err="1">
                <a:solidFill>
                  <a:srgbClr val="A020F0"/>
                </a:solidFill>
                <a:latin typeface="Courier New"/>
              </a:rPr>
              <a:t>case’,’Example</a:t>
            </a:r>
            <a:r>
              <a:rPr lang="en-US" sz="1600" dirty="0">
                <a:solidFill>
                  <a:srgbClr val="A020F0"/>
                </a:solidFill>
                <a:latin typeface="Courier New"/>
              </a:rPr>
              <a:t> for class’,</a:t>
            </a:r>
            <a:endParaRPr lang="en-US" sz="1600" dirty="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4221443"/>
              </p:ext>
            </p:extLst>
          </p:nvPr>
        </p:nvGraphicFramePr>
        <p:xfrm>
          <a:off x="1914526" y="2439675"/>
          <a:ext cx="5314948" cy="1828800"/>
        </p:xfrm>
        <a:graphic>
          <a:graphicData uri="http://schemas.openxmlformats.org/drawingml/2006/table">
            <a:tbl>
              <a:tblPr firstRow="1" bandRow="1">
                <a:tableStyleId>{5C22544A-7EE6-4342-B048-85BDC9FD1C3A}</a:tableStyleId>
              </a:tblPr>
              <a:tblGrid>
                <a:gridCol w="4314825">
                  <a:extLst>
                    <a:ext uri="{9D8B030D-6E8A-4147-A177-3AD203B41FA5}">
                      <a16:colId xmlns:a16="http://schemas.microsoft.com/office/drawing/2014/main" val="20000"/>
                    </a:ext>
                  </a:extLst>
                </a:gridCol>
                <a:gridCol w="1000123">
                  <a:extLst>
                    <a:ext uri="{9D8B030D-6E8A-4147-A177-3AD203B41FA5}">
                      <a16:colId xmlns:a16="http://schemas.microsoft.com/office/drawing/2014/main" val="20001"/>
                    </a:ext>
                  </a:extLst>
                </a:gridCol>
              </a:tblGrid>
              <a:tr h="159385">
                <a:tc>
                  <a:txBody>
                    <a:bodyPr/>
                    <a:lstStyle/>
                    <a:p>
                      <a:r>
                        <a:rPr lang="en-US" sz="1400" dirty="0"/>
                        <a:t>Mixture</a:t>
                      </a:r>
                      <a:r>
                        <a:rPr lang="en-US" sz="1400" baseline="0" dirty="0"/>
                        <a:t> Ratio Type</a:t>
                      </a:r>
                      <a:endParaRPr lang="en-US" sz="1400" dirty="0"/>
                    </a:p>
                  </a:txBody>
                  <a:tcPr/>
                </a:tc>
                <a:tc>
                  <a:txBody>
                    <a:bodyPr/>
                    <a:lstStyle/>
                    <a:p>
                      <a:r>
                        <a:rPr lang="en-US" sz="1400" dirty="0"/>
                        <a:t>Keyword</a:t>
                      </a:r>
                    </a:p>
                  </a:txBody>
                  <a:tcPr/>
                </a:tc>
                <a:extLst>
                  <a:ext uri="{0D108BD9-81ED-4DB2-BD59-A6C34878D82A}">
                    <a16:rowId xmlns:a16="http://schemas.microsoft.com/office/drawing/2014/main" val="10000"/>
                  </a:ext>
                </a:extLst>
              </a:tr>
              <a:tr h="249661">
                <a:tc>
                  <a:txBody>
                    <a:bodyPr/>
                    <a:lstStyle/>
                    <a:p>
                      <a:r>
                        <a:rPr lang="en-US" sz="1400" dirty="0"/>
                        <a:t>Percent fuel by mass</a:t>
                      </a:r>
                    </a:p>
                  </a:txBody>
                  <a:tcPr/>
                </a:tc>
                <a:tc>
                  <a:txBody>
                    <a:bodyPr/>
                    <a:lstStyle/>
                    <a:p>
                      <a:r>
                        <a:rPr lang="en-US" sz="1400" dirty="0"/>
                        <a:t>%f</a:t>
                      </a:r>
                    </a:p>
                  </a:txBody>
                  <a:tcPr/>
                </a:tc>
                <a:extLst>
                  <a:ext uri="{0D108BD9-81ED-4DB2-BD59-A6C34878D82A}">
                    <a16:rowId xmlns:a16="http://schemas.microsoft.com/office/drawing/2014/main" val="10001"/>
                  </a:ext>
                </a:extLst>
              </a:tr>
              <a:tr h="249661">
                <a:tc>
                  <a:txBody>
                    <a:bodyPr/>
                    <a:lstStyle/>
                    <a:p>
                      <a:r>
                        <a:rPr lang="en-US" sz="1400" dirty="0"/>
                        <a:t>Fuel-to-oxidant</a:t>
                      </a:r>
                      <a:r>
                        <a:rPr lang="en-US" sz="1400" baseline="0" dirty="0"/>
                        <a:t> weight ratio</a:t>
                      </a:r>
                      <a:endParaRPr lang="en-US" sz="1400" dirty="0"/>
                    </a:p>
                  </a:txBody>
                  <a:tcPr/>
                </a:tc>
                <a:tc>
                  <a:txBody>
                    <a:bodyPr/>
                    <a:lstStyle/>
                    <a:p>
                      <a:r>
                        <a:rPr lang="en-US" sz="1400" dirty="0"/>
                        <a:t>f/o, f/a</a:t>
                      </a:r>
                    </a:p>
                  </a:txBody>
                  <a:tcPr/>
                </a:tc>
                <a:extLst>
                  <a:ext uri="{0D108BD9-81ED-4DB2-BD59-A6C34878D82A}">
                    <a16:rowId xmlns:a16="http://schemas.microsoft.com/office/drawing/2014/main" val="10002"/>
                  </a:ext>
                </a:extLst>
              </a:tr>
              <a:tr h="249661">
                <a:tc>
                  <a:txBody>
                    <a:bodyPr/>
                    <a:lstStyle/>
                    <a:p>
                      <a:r>
                        <a:rPr lang="en-US" sz="1400" dirty="0"/>
                        <a:t>Oxidant-to-fuel weight ratio</a:t>
                      </a:r>
                    </a:p>
                  </a:txBody>
                  <a:tcPr/>
                </a:tc>
                <a:tc>
                  <a:txBody>
                    <a:bodyPr/>
                    <a:lstStyle/>
                    <a:p>
                      <a:r>
                        <a:rPr lang="en-US" sz="1400" dirty="0"/>
                        <a:t>o/f</a:t>
                      </a:r>
                    </a:p>
                  </a:txBody>
                  <a:tcPr/>
                </a:tc>
                <a:extLst>
                  <a:ext uri="{0D108BD9-81ED-4DB2-BD59-A6C34878D82A}">
                    <a16:rowId xmlns:a16="http://schemas.microsoft.com/office/drawing/2014/main" val="10003"/>
                  </a:ext>
                </a:extLst>
              </a:tr>
              <a:tr h="2496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Equivalence</a:t>
                      </a:r>
                      <a:r>
                        <a:rPr lang="en-US" sz="1400" baseline="0" dirty="0"/>
                        <a:t> Ratio (Equation 9.19 in NASA 1311)</a:t>
                      </a:r>
                      <a:endParaRPr lang="en-US" sz="1400" dirty="0"/>
                    </a:p>
                  </a:txBody>
                  <a:tcPr/>
                </a:tc>
                <a:tc>
                  <a:txBody>
                    <a:bodyPr/>
                    <a:lstStyle/>
                    <a:p>
                      <a:r>
                        <a:rPr lang="en-US" sz="1400" dirty="0"/>
                        <a:t>phi</a:t>
                      </a:r>
                    </a:p>
                  </a:txBody>
                  <a:tcPr/>
                </a:tc>
                <a:extLst>
                  <a:ext uri="{0D108BD9-81ED-4DB2-BD59-A6C34878D82A}">
                    <a16:rowId xmlns:a16="http://schemas.microsoft.com/office/drawing/2014/main" val="10004"/>
                  </a:ext>
                </a:extLst>
              </a:tr>
              <a:tr h="249661">
                <a:tc>
                  <a:txBody>
                    <a:bodyPr/>
                    <a:lstStyle/>
                    <a:p>
                      <a:r>
                        <a:rPr lang="en-US" sz="1400" dirty="0"/>
                        <a:t>Chemical equivalence</a:t>
                      </a:r>
                      <a:r>
                        <a:rPr lang="en-US" sz="1400" baseline="0" dirty="0"/>
                        <a:t> ratio (Equation 9.18 in NASA 1311)</a:t>
                      </a:r>
                      <a:endParaRPr lang="en-US" sz="1400" dirty="0"/>
                    </a:p>
                  </a:txBody>
                  <a:tcPr/>
                </a:tc>
                <a:tc>
                  <a:txBody>
                    <a:bodyPr/>
                    <a:lstStyle/>
                    <a:p>
                      <a:r>
                        <a:rPr lang="en-US" sz="1400" dirty="0"/>
                        <a:t>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949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57"/>
            <a:ext cx="8229600" cy="552268"/>
          </a:xfrm>
        </p:spPr>
        <p:txBody>
          <a:bodyPr/>
          <a:lstStyle/>
          <a:p>
            <a:pPr algn="ctr"/>
            <a:r>
              <a:rPr lang="en-US" dirty="0"/>
              <a:t>Content</a:t>
            </a:r>
          </a:p>
        </p:txBody>
      </p:sp>
      <p:sp>
        <p:nvSpPr>
          <p:cNvPr id="3" name="Slide Number Placeholder 2"/>
          <p:cNvSpPr>
            <a:spLocks noGrp="1"/>
          </p:cNvSpPr>
          <p:nvPr>
            <p:ph type="sldNum" sz="quarter" idx="4"/>
          </p:nvPr>
        </p:nvSpPr>
        <p:spPr/>
        <p:txBody>
          <a:bodyPr/>
          <a:lstStyle/>
          <a:p>
            <a:fld id="{A8119277-75FA-4564-A61E-A5E635131C45}" type="slidenum">
              <a:rPr lang="en-US" smtClean="0"/>
              <a:pPr/>
              <a:t>3</a:t>
            </a:fld>
            <a:endParaRPr lang="en-US"/>
          </a:p>
        </p:txBody>
      </p:sp>
      <p:sp>
        <p:nvSpPr>
          <p:cNvPr id="4" name="Content Placeholder 2"/>
          <p:cNvSpPr txBox="1">
            <a:spLocks/>
          </p:cNvSpPr>
          <p:nvPr/>
        </p:nvSpPr>
        <p:spPr>
          <a:xfrm>
            <a:off x="31899" y="657225"/>
            <a:ext cx="8734568"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Contents</a:t>
            </a:r>
          </a:p>
          <a:p>
            <a:pPr lvl="1"/>
            <a:r>
              <a:rPr lang="en-US" sz="2000" dirty="0">
                <a:latin typeface="Arial" charset="0"/>
                <a:cs typeface="Arial" charset="0"/>
              </a:rPr>
              <a:t>CEA for MATLAB file </a:t>
            </a:r>
            <a:r>
              <a:rPr lang="en-US" sz="2000" dirty="0" err="1">
                <a:latin typeface="Arial" charset="0"/>
                <a:cs typeface="Arial" charset="0"/>
              </a:rPr>
              <a:t>CEA.p</a:t>
            </a:r>
            <a:endParaRPr lang="en-US" sz="2000" dirty="0">
              <a:latin typeface="Arial" charset="0"/>
              <a:cs typeface="Arial" charset="0"/>
            </a:endParaRPr>
          </a:p>
          <a:p>
            <a:pPr lvl="1"/>
            <a:r>
              <a:rPr lang="en-US" sz="2000" dirty="0">
                <a:latin typeface="Arial" charset="0"/>
                <a:cs typeface="Arial" charset="0"/>
              </a:rPr>
              <a:t>CEA for MATLAB help file </a:t>
            </a:r>
            <a:r>
              <a:rPr lang="en-US" sz="2000" dirty="0" err="1">
                <a:latin typeface="Arial" charset="0"/>
                <a:cs typeface="Arial" charset="0"/>
              </a:rPr>
              <a:t>CEA.m</a:t>
            </a:r>
            <a:endParaRPr lang="en-US" sz="2000" dirty="0">
              <a:latin typeface="Arial" charset="0"/>
              <a:cs typeface="Arial" charset="0"/>
            </a:endParaRPr>
          </a:p>
          <a:p>
            <a:pPr lvl="1"/>
            <a:r>
              <a:rPr lang="en-US" sz="2000" dirty="0">
                <a:latin typeface="Arial" charset="0"/>
                <a:cs typeface="Arial" charset="0"/>
              </a:rPr>
              <a:t>CEA for MATLAB thermodynamic library </a:t>
            </a:r>
            <a:r>
              <a:rPr lang="en-US" sz="2000" dirty="0" err="1">
                <a:latin typeface="Arial" charset="0"/>
                <a:cs typeface="Arial" charset="0"/>
              </a:rPr>
              <a:t>thermo_lib.mat</a:t>
            </a:r>
            <a:endParaRPr lang="en-US" sz="2000" dirty="0">
              <a:latin typeface="Arial" charset="0"/>
              <a:cs typeface="Arial" charset="0"/>
            </a:endParaRPr>
          </a:p>
          <a:p>
            <a:pPr lvl="1"/>
            <a:r>
              <a:rPr lang="en-US" sz="2000" dirty="0">
                <a:latin typeface="Arial" charset="0"/>
                <a:cs typeface="Arial" charset="0"/>
              </a:rPr>
              <a:t>This CEAM slide package.</a:t>
            </a:r>
          </a:p>
        </p:txBody>
      </p:sp>
    </p:spTree>
    <p:extLst>
      <p:ext uri="{BB962C8B-B14F-4D97-AF65-F5344CB8AC3E}">
        <p14:creationId xmlns:p14="http://schemas.microsoft.com/office/powerpoint/2010/main" val="2837013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609"/>
            <a:ext cx="8229600" cy="500329"/>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30</a:t>
            </a:fld>
            <a:endParaRPr lang="en-US"/>
          </a:p>
        </p:txBody>
      </p:sp>
      <p:sp>
        <p:nvSpPr>
          <p:cNvPr id="4" name="Content Placeholder 2"/>
          <p:cNvSpPr txBox="1">
            <a:spLocks/>
          </p:cNvSpPr>
          <p:nvPr/>
        </p:nvSpPr>
        <p:spPr>
          <a:xfrm>
            <a:off x="0" y="325434"/>
            <a:ext cx="9144000" cy="6361116"/>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Rocket Problem</a:t>
            </a:r>
          </a:p>
          <a:p>
            <a:pPr lvl="1"/>
            <a:r>
              <a:rPr lang="en-US" sz="2000" dirty="0">
                <a:latin typeface="Arial" charset="0"/>
                <a:cs typeface="Arial" charset="0"/>
              </a:rPr>
              <a:t>Rocket problems are basically an HP problem or TP problem with additional inputs to address the nozzle, chamber, and flow type</a:t>
            </a:r>
          </a:p>
          <a:p>
            <a:pPr lvl="2"/>
            <a:r>
              <a:rPr lang="en-US" sz="1600" dirty="0">
                <a:latin typeface="Arial" charset="0"/>
                <a:cs typeface="Arial" charset="0"/>
              </a:rPr>
              <a:t>If temperature is not provided in the problem dataset, then the rocket problem will be treated as am HP problem.  This is the typical approach.</a:t>
            </a:r>
          </a:p>
          <a:p>
            <a:pPr lvl="2"/>
            <a:r>
              <a:rPr lang="en-US" sz="1600" dirty="0">
                <a:latin typeface="Arial" charset="0"/>
                <a:cs typeface="Arial" charset="0"/>
              </a:rPr>
              <a:t>If temperature is provided in the problem dataset, then the rocket problem will be treated like a TP problem.  This is not the typical approach, but it can be useful for low combustion temperature problems</a:t>
            </a:r>
          </a:p>
          <a:p>
            <a:pPr lvl="1"/>
            <a:r>
              <a:rPr lang="en-US" sz="2000" dirty="0">
                <a:latin typeface="Arial" charset="0"/>
                <a:cs typeface="Arial" charset="0"/>
              </a:rPr>
              <a:t>Basic assumptions</a:t>
            </a:r>
          </a:p>
          <a:p>
            <a:pPr lvl="2"/>
            <a:r>
              <a:rPr lang="en-US" sz="1800" dirty="0">
                <a:latin typeface="Arial" charset="0"/>
                <a:cs typeface="Arial" charset="0"/>
              </a:rPr>
              <a:t>Infinite Chamber</a:t>
            </a:r>
          </a:p>
          <a:p>
            <a:pPr lvl="3"/>
            <a:r>
              <a:rPr lang="en-US" sz="1400" dirty="0">
                <a:latin typeface="Arial" charset="0"/>
                <a:cs typeface="Arial" charset="0"/>
              </a:rPr>
              <a:t>CEAM assumes and infinite chamber (i.e. Mach=0).  CEAM will assume isentropic flow through the throat and nozzle.  A finite area chamber is available and will account for the losses associated with a non-zero Mach number.  Input for a finite chamber will be described in a later section.</a:t>
            </a:r>
          </a:p>
          <a:p>
            <a:pPr lvl="2"/>
            <a:r>
              <a:rPr lang="en-US" sz="1800" dirty="0">
                <a:latin typeface="Arial" charset="0"/>
                <a:cs typeface="Arial" charset="0"/>
              </a:rPr>
              <a:t>No Nozzle</a:t>
            </a:r>
          </a:p>
          <a:p>
            <a:pPr lvl="3"/>
            <a:r>
              <a:rPr lang="en-US" sz="1400" dirty="0">
                <a:latin typeface="Arial" charset="0"/>
                <a:cs typeface="Arial" charset="0"/>
              </a:rPr>
              <a:t>CEAM assumes that there is no nozzle, but only a throat.  The reason for this assumption is the throat can always be mathematically determined, but the nozzle must be defined by the user.  Defining a nozzle will be described in a later section. </a:t>
            </a:r>
          </a:p>
          <a:p>
            <a:pPr lvl="2"/>
            <a:r>
              <a:rPr lang="en-US" sz="1800" dirty="0">
                <a:latin typeface="Arial" charset="0"/>
                <a:cs typeface="Arial" charset="0"/>
              </a:rPr>
              <a:t>Equilibrium</a:t>
            </a:r>
          </a:p>
          <a:p>
            <a:pPr lvl="3"/>
            <a:r>
              <a:rPr lang="en-US" sz="1400" dirty="0">
                <a:latin typeface="Arial" charset="0"/>
                <a:cs typeface="Arial" charset="0"/>
              </a:rPr>
              <a:t>CEAM assumes equilibrium flow.  This means that the product composition is allowed to change such that the Gibbs free energy is minimized at every nozzle station.  The flow can be defined as frozen flow which means the composition is not allow to change.  The user can also decide at which station the flow is to be considered to be frozen.  Defining frozen flow will be described in a later section.</a:t>
            </a:r>
          </a:p>
        </p:txBody>
      </p:sp>
    </p:spTree>
    <p:extLst>
      <p:ext uri="{BB962C8B-B14F-4D97-AF65-F5344CB8AC3E}">
        <p14:creationId xmlns:p14="http://schemas.microsoft.com/office/powerpoint/2010/main" val="4185587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281"/>
            <a:ext cx="8229600" cy="500329"/>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31</a:t>
            </a:fld>
            <a:endParaRPr lang="en-US"/>
          </a:p>
        </p:txBody>
      </p:sp>
      <p:sp>
        <p:nvSpPr>
          <p:cNvPr id="4" name="Content Placeholder 2"/>
          <p:cNvSpPr txBox="1">
            <a:spLocks/>
          </p:cNvSpPr>
          <p:nvPr/>
        </p:nvSpPr>
        <p:spPr>
          <a:xfrm>
            <a:off x="0" y="325434"/>
            <a:ext cx="9143999" cy="6361116"/>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Rocket Problem</a:t>
            </a:r>
          </a:p>
          <a:p>
            <a:pPr marL="342900" lvl="2"/>
            <a:r>
              <a:rPr lang="en-US" sz="2000" dirty="0">
                <a:latin typeface="Arial" charset="0"/>
                <a:cs typeface="Arial" charset="0"/>
              </a:rPr>
              <a:t>Finite Chamber</a:t>
            </a:r>
          </a:p>
          <a:p>
            <a:pPr marL="571500" lvl="3"/>
            <a:r>
              <a:rPr lang="en-US" sz="1800" dirty="0">
                <a:latin typeface="Arial" charset="0"/>
                <a:cs typeface="Arial" charset="0"/>
              </a:rPr>
              <a:t>A finite chamber option is available to better estimate performance loss associated with chamber velocity.</a:t>
            </a:r>
          </a:p>
          <a:p>
            <a:pPr marL="571500" lvl="3"/>
            <a:r>
              <a:rPr lang="en-US" sz="1800" dirty="0">
                <a:latin typeface="Arial" charset="0"/>
                <a:cs typeface="Arial" charset="0"/>
              </a:rPr>
              <a:t>The finite chamber is always analyzed with equilibrium flow solutions in the subsonic flow areas</a:t>
            </a:r>
          </a:p>
          <a:p>
            <a:pPr marL="571500" lvl="3"/>
            <a:r>
              <a:rPr lang="en-US" sz="1800" dirty="0">
                <a:latin typeface="Arial" charset="0"/>
                <a:cs typeface="Arial" charset="0"/>
              </a:rPr>
              <a:t>The keyword for the finite chamber option is </a:t>
            </a:r>
            <a:r>
              <a:rPr lang="en-US" sz="1800" dirty="0">
                <a:solidFill>
                  <a:srgbClr val="A020F0"/>
                </a:solidFill>
                <a:latin typeface="Courier New"/>
              </a:rPr>
              <a:t>’</a:t>
            </a:r>
            <a:r>
              <a:rPr lang="en-US" sz="1800" dirty="0" err="1">
                <a:solidFill>
                  <a:srgbClr val="A020F0"/>
                </a:solidFill>
                <a:latin typeface="Courier New"/>
              </a:rPr>
              <a:t>fac</a:t>
            </a:r>
            <a:r>
              <a:rPr lang="en-US" sz="1800" dirty="0">
                <a:solidFill>
                  <a:srgbClr val="A020F0"/>
                </a:solidFill>
                <a:latin typeface="Courier New"/>
              </a:rPr>
              <a:t>’</a:t>
            </a:r>
            <a:r>
              <a:rPr lang="en-US" sz="1800" dirty="0">
                <a:latin typeface="Arial" charset="0"/>
                <a:cs typeface="Arial" charset="0"/>
              </a:rPr>
              <a:t> ,and is not case sensitive.</a:t>
            </a:r>
          </a:p>
          <a:p>
            <a:pPr marL="571500" lvl="3"/>
            <a:r>
              <a:rPr lang="en-US" sz="1800" dirty="0">
                <a:latin typeface="Arial" charset="0"/>
                <a:cs typeface="Arial" charset="0"/>
              </a:rPr>
              <a:t>Once the finite chamber option is declared, one type of finite chamber must be declared.</a:t>
            </a:r>
          </a:p>
          <a:p>
            <a:pPr marL="571500" lvl="3"/>
            <a:r>
              <a:rPr lang="en-US" sz="1800" dirty="0">
                <a:latin typeface="Arial" charset="0"/>
                <a:cs typeface="Arial" charset="0"/>
              </a:rPr>
              <a:t>Contraction Ratio</a:t>
            </a:r>
          </a:p>
          <a:p>
            <a:pPr marL="914400" lvl="4"/>
            <a:r>
              <a:rPr lang="en-US" sz="1600" dirty="0">
                <a:latin typeface="Arial" charset="0"/>
                <a:cs typeface="Arial" charset="0"/>
              </a:rPr>
              <a:t>Contraction ratio is one option of defining a finite area chamber</a:t>
            </a:r>
          </a:p>
          <a:p>
            <a:pPr marL="914400" lvl="4"/>
            <a:r>
              <a:rPr lang="en-US" sz="1600" dirty="0">
                <a:latin typeface="Arial" charset="0"/>
                <a:cs typeface="Arial" charset="0"/>
              </a:rPr>
              <a:t>The contraction ratio option assumes a cylindrical chamber</a:t>
            </a:r>
          </a:p>
          <a:p>
            <a:pPr marL="914400" lvl="4"/>
            <a:r>
              <a:rPr lang="en-US" sz="1600" dirty="0">
                <a:latin typeface="Arial" charset="0"/>
                <a:cs typeface="Arial" charset="0"/>
              </a:rPr>
              <a:t>The keyword for the contraction ratio option is </a:t>
            </a:r>
            <a:r>
              <a:rPr lang="en-US" sz="1600" dirty="0">
                <a:solidFill>
                  <a:srgbClr val="A020F0"/>
                </a:solidFill>
                <a:latin typeface="Courier New"/>
              </a:rPr>
              <a:t>’ac’</a:t>
            </a:r>
          </a:p>
          <a:p>
            <a:pPr marL="914400" lvl="4"/>
            <a:r>
              <a:rPr lang="en-US" sz="1600" dirty="0">
                <a:latin typeface="Arial" charset="0"/>
                <a:cs typeface="Arial" charset="0"/>
              </a:rPr>
              <a:t>The value of the contraction ratio follows the </a:t>
            </a:r>
            <a:r>
              <a:rPr lang="en-US" sz="1600" dirty="0" err="1">
                <a:latin typeface="Arial" charset="0"/>
                <a:cs typeface="Arial" charset="0"/>
              </a:rPr>
              <a:t>acat</a:t>
            </a:r>
            <a:r>
              <a:rPr lang="en-US" sz="1600" dirty="0">
                <a:latin typeface="Arial" charset="0"/>
                <a:cs typeface="Arial" charset="0"/>
              </a:rPr>
              <a:t> declaration</a:t>
            </a:r>
          </a:p>
          <a:p>
            <a:pPr marL="914400" lvl="4"/>
            <a:r>
              <a:rPr lang="en-US" sz="1600" dirty="0">
                <a:latin typeface="Arial" charset="0"/>
                <a:cs typeface="Arial" charset="0"/>
              </a:rPr>
              <a:t>The value can be a single value or a variable</a:t>
            </a:r>
          </a:p>
          <a:p>
            <a:pPr marL="914400" lvl="4"/>
            <a:r>
              <a:rPr lang="en-US" sz="1600" dirty="0">
                <a:latin typeface="Arial" charset="0"/>
                <a:cs typeface="Arial" charset="0"/>
              </a:rPr>
              <a:t>The units of the contraction ratio are dimensionless</a:t>
            </a:r>
          </a:p>
          <a:p>
            <a:pPr marL="914400" lvl="4"/>
            <a:r>
              <a:rPr lang="en-US" sz="1600" dirty="0">
                <a:latin typeface="Arial" charset="0"/>
                <a:cs typeface="Arial" charset="0"/>
              </a:rPr>
              <a:t>For example: </a:t>
            </a:r>
            <a:r>
              <a:rPr lang="en-US" sz="1600" dirty="0">
                <a:solidFill>
                  <a:srgbClr val="A020F0"/>
                </a:solidFill>
                <a:latin typeface="Courier New"/>
              </a:rPr>
              <a:t>’fac’</a:t>
            </a:r>
            <a:r>
              <a:rPr lang="en-US" sz="1600" dirty="0">
                <a:latin typeface="Courier New"/>
              </a:rPr>
              <a:t>,</a:t>
            </a:r>
            <a:r>
              <a:rPr lang="en-US" sz="1600" dirty="0">
                <a:solidFill>
                  <a:srgbClr val="A020F0"/>
                </a:solidFill>
                <a:latin typeface="Courier New"/>
              </a:rPr>
              <a:t>’acat’</a:t>
            </a:r>
            <a:r>
              <a:rPr lang="en-US" sz="1600" dirty="0">
                <a:latin typeface="Courier New"/>
              </a:rPr>
              <a:t>,2.5</a:t>
            </a:r>
            <a:endParaRPr lang="en-US" sz="1600" dirty="0">
              <a:latin typeface="Arial" charset="0"/>
              <a:cs typeface="Arial" charset="0"/>
            </a:endParaRPr>
          </a:p>
        </p:txBody>
      </p:sp>
    </p:spTree>
    <p:extLst>
      <p:ext uri="{BB962C8B-B14F-4D97-AF65-F5344CB8AC3E}">
        <p14:creationId xmlns:p14="http://schemas.microsoft.com/office/powerpoint/2010/main" val="2853578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281"/>
            <a:ext cx="8229600" cy="500329"/>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32</a:t>
            </a:fld>
            <a:endParaRPr lang="en-US"/>
          </a:p>
        </p:txBody>
      </p:sp>
      <p:sp>
        <p:nvSpPr>
          <p:cNvPr id="4" name="Content Placeholder 2"/>
          <p:cNvSpPr txBox="1">
            <a:spLocks/>
          </p:cNvSpPr>
          <p:nvPr/>
        </p:nvSpPr>
        <p:spPr>
          <a:xfrm>
            <a:off x="0" y="408564"/>
            <a:ext cx="9143999" cy="6361116"/>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Rocket Problem</a:t>
            </a:r>
          </a:p>
          <a:p>
            <a:pPr marL="342900" lvl="2"/>
            <a:r>
              <a:rPr lang="en-US" sz="1800" dirty="0">
                <a:latin typeface="Arial" charset="0"/>
                <a:cs typeface="Arial" charset="0"/>
              </a:rPr>
              <a:t>Finite </a:t>
            </a:r>
            <a:r>
              <a:rPr lang="en-US" sz="2000" dirty="0">
                <a:latin typeface="Arial" charset="0"/>
                <a:cs typeface="Arial" charset="0"/>
              </a:rPr>
              <a:t>Chamber</a:t>
            </a:r>
            <a:r>
              <a:rPr lang="en-US" sz="1800" dirty="0">
                <a:latin typeface="Arial" charset="0"/>
                <a:cs typeface="Arial" charset="0"/>
              </a:rPr>
              <a:t> (continued)</a:t>
            </a:r>
          </a:p>
          <a:p>
            <a:pPr marL="571500" lvl="3"/>
            <a:r>
              <a:rPr lang="en-US" sz="1800" dirty="0">
                <a:latin typeface="Arial" charset="0"/>
                <a:cs typeface="Arial" charset="0"/>
              </a:rPr>
              <a:t>Mass Flux</a:t>
            </a:r>
          </a:p>
          <a:p>
            <a:pPr marL="914400" lvl="4"/>
            <a:r>
              <a:rPr lang="en-US" sz="1800" dirty="0">
                <a:latin typeface="Arial" charset="0"/>
                <a:cs typeface="Arial" charset="0"/>
              </a:rPr>
              <a:t>Mass flux ratio is the other option of defining a finite area chamber</a:t>
            </a:r>
          </a:p>
          <a:p>
            <a:pPr marL="914400" lvl="4"/>
            <a:r>
              <a:rPr lang="en-US" sz="1800" dirty="0">
                <a:latin typeface="Arial" charset="0"/>
                <a:cs typeface="Arial" charset="0"/>
              </a:rPr>
              <a:t>The keyword for the contraction ratio option is exactly </a:t>
            </a:r>
            <a:r>
              <a:rPr lang="en-US" sz="1800" dirty="0">
                <a:solidFill>
                  <a:srgbClr val="A020F0"/>
                </a:solidFill>
                <a:latin typeface="Courier New"/>
              </a:rPr>
              <a:t>’ma’</a:t>
            </a:r>
          </a:p>
          <a:p>
            <a:pPr marL="914400" lvl="4"/>
            <a:r>
              <a:rPr lang="en-US" sz="1800" dirty="0">
                <a:latin typeface="Arial" charset="0"/>
                <a:cs typeface="Arial" charset="0"/>
              </a:rPr>
              <a:t>The provided mass flux is to be taken at the throat</a:t>
            </a:r>
            <a:endParaRPr lang="en-US" sz="1800" dirty="0">
              <a:solidFill>
                <a:srgbClr val="A020F0"/>
              </a:solidFill>
              <a:latin typeface="Courier New"/>
            </a:endParaRPr>
          </a:p>
          <a:p>
            <a:pPr marL="914400" lvl="4"/>
            <a:r>
              <a:rPr lang="en-US" sz="1800" dirty="0">
                <a:latin typeface="Arial" charset="0"/>
                <a:cs typeface="Arial" charset="0"/>
              </a:rPr>
              <a:t>The value of the mass flux follows the ma units declaration</a:t>
            </a:r>
          </a:p>
          <a:p>
            <a:pPr marL="914400" lvl="4"/>
            <a:r>
              <a:rPr lang="en-US" sz="1800" dirty="0">
                <a:latin typeface="Arial" charset="0"/>
                <a:cs typeface="Arial" charset="0"/>
              </a:rPr>
              <a:t>The value can be a single value or a variable</a:t>
            </a:r>
          </a:p>
          <a:p>
            <a:pPr marL="914400" lvl="4"/>
            <a:r>
              <a:rPr lang="en-US" sz="1800" dirty="0">
                <a:latin typeface="Arial" charset="0"/>
                <a:cs typeface="Arial" charset="0"/>
              </a:rPr>
              <a:t>The mass flux units are mass per area-second</a:t>
            </a:r>
          </a:p>
          <a:p>
            <a:pPr marL="914400" lvl="4"/>
            <a:r>
              <a:rPr lang="en-US" sz="1800" dirty="0">
                <a:latin typeface="Arial" charset="0"/>
                <a:cs typeface="Arial" charset="0"/>
              </a:rPr>
              <a:t>The allowable units for mass and area are shown to the right</a:t>
            </a:r>
          </a:p>
          <a:p>
            <a:pPr marL="914400" lvl="4"/>
            <a:r>
              <a:rPr lang="en-US" sz="1800" dirty="0">
                <a:latin typeface="Arial" charset="0"/>
                <a:cs typeface="Arial" charset="0"/>
              </a:rPr>
              <a:t>The numerator and denominator must be separated by a division sign (/)</a:t>
            </a:r>
          </a:p>
          <a:p>
            <a:pPr marL="914400" lvl="4"/>
            <a:r>
              <a:rPr lang="en-US" sz="1800" dirty="0">
                <a:latin typeface="Arial" charset="0"/>
                <a:cs typeface="Arial" charset="0"/>
              </a:rPr>
              <a:t>For example: </a:t>
            </a:r>
            <a:r>
              <a:rPr lang="en-US" sz="1800" dirty="0">
                <a:solidFill>
                  <a:srgbClr val="A020F0"/>
                </a:solidFill>
                <a:latin typeface="Courier New"/>
              </a:rPr>
              <a:t>’</a:t>
            </a:r>
            <a:r>
              <a:rPr lang="en-US" sz="1800" dirty="0" err="1">
                <a:solidFill>
                  <a:srgbClr val="A020F0"/>
                </a:solidFill>
                <a:latin typeface="Courier New"/>
              </a:rPr>
              <a:t>fac</a:t>
            </a:r>
            <a:r>
              <a:rPr lang="en-US" sz="1800" dirty="0">
                <a:solidFill>
                  <a:srgbClr val="A020F0"/>
                </a:solidFill>
                <a:latin typeface="Courier New"/>
              </a:rPr>
              <a:t>’</a:t>
            </a:r>
            <a:r>
              <a:rPr lang="en-US" sz="1800" dirty="0">
                <a:latin typeface="Courier New"/>
              </a:rPr>
              <a:t>,</a:t>
            </a:r>
            <a:r>
              <a:rPr lang="en-US" sz="1800" dirty="0">
                <a:solidFill>
                  <a:srgbClr val="A020F0"/>
                </a:solidFill>
                <a:latin typeface="Courier New"/>
              </a:rPr>
              <a:t>’</a:t>
            </a:r>
            <a:r>
              <a:rPr lang="en-US" sz="1800" dirty="0" err="1">
                <a:solidFill>
                  <a:srgbClr val="A020F0"/>
                </a:solidFill>
                <a:latin typeface="Courier New"/>
              </a:rPr>
              <a:t>ma,lbm</a:t>
            </a:r>
            <a:r>
              <a:rPr lang="en-US" sz="1800" dirty="0">
                <a:solidFill>
                  <a:srgbClr val="A020F0"/>
                </a:solidFill>
                <a:latin typeface="Courier New"/>
              </a:rPr>
              <a:t>/ft^2-s’</a:t>
            </a:r>
            <a:r>
              <a:rPr lang="en-US" sz="1800" dirty="0">
                <a:latin typeface="Courier New"/>
              </a:rPr>
              <a:t>,800</a:t>
            </a:r>
            <a:endParaRPr lang="en-US" sz="1800" dirty="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61171476"/>
              </p:ext>
            </p:extLst>
          </p:nvPr>
        </p:nvGraphicFramePr>
        <p:xfrm>
          <a:off x="5345256" y="4779319"/>
          <a:ext cx="2200276" cy="1219200"/>
        </p:xfrm>
        <a:graphic>
          <a:graphicData uri="http://schemas.openxmlformats.org/drawingml/2006/table">
            <a:tbl>
              <a:tblPr firstRow="1" bandRow="1">
                <a:tableStyleId>{5C22544A-7EE6-4342-B048-85BDC9FD1C3A}</a:tableStyleId>
              </a:tblPr>
              <a:tblGrid>
                <a:gridCol w="1100138">
                  <a:extLst>
                    <a:ext uri="{9D8B030D-6E8A-4147-A177-3AD203B41FA5}">
                      <a16:colId xmlns:a16="http://schemas.microsoft.com/office/drawing/2014/main" val="20000"/>
                    </a:ext>
                  </a:extLst>
                </a:gridCol>
                <a:gridCol w="1100138">
                  <a:extLst>
                    <a:ext uri="{9D8B030D-6E8A-4147-A177-3AD203B41FA5}">
                      <a16:colId xmlns:a16="http://schemas.microsoft.com/office/drawing/2014/main" val="20001"/>
                    </a:ext>
                  </a:extLst>
                </a:gridCol>
              </a:tblGrid>
              <a:tr h="122592">
                <a:tc>
                  <a:txBody>
                    <a:bodyPr/>
                    <a:lstStyle/>
                    <a:p>
                      <a:r>
                        <a:rPr lang="en-US" sz="1400" dirty="0"/>
                        <a:t>Mass</a:t>
                      </a:r>
                    </a:p>
                  </a:txBody>
                  <a:tcPr/>
                </a:tc>
                <a:tc>
                  <a:txBody>
                    <a:bodyPr/>
                    <a:lstStyle/>
                    <a:p>
                      <a:r>
                        <a:rPr lang="en-US" sz="1400" dirty="0"/>
                        <a:t>Keyword(s)</a:t>
                      </a:r>
                    </a:p>
                  </a:txBody>
                  <a:tcPr/>
                </a:tc>
                <a:extLst>
                  <a:ext uri="{0D108BD9-81ED-4DB2-BD59-A6C34878D82A}">
                    <a16:rowId xmlns:a16="http://schemas.microsoft.com/office/drawing/2014/main" val="10000"/>
                  </a:ext>
                </a:extLst>
              </a:tr>
              <a:tr h="251248">
                <a:tc>
                  <a:txBody>
                    <a:bodyPr/>
                    <a:lstStyle/>
                    <a:p>
                      <a:r>
                        <a:rPr lang="en-US" sz="1400" dirty="0"/>
                        <a:t>Gram</a:t>
                      </a:r>
                    </a:p>
                  </a:txBody>
                  <a:tcPr/>
                </a:tc>
                <a:tc>
                  <a:txBody>
                    <a:bodyPr/>
                    <a:lstStyle/>
                    <a:p>
                      <a:r>
                        <a:rPr lang="en-US" sz="1400" dirty="0"/>
                        <a:t>g</a:t>
                      </a:r>
                    </a:p>
                  </a:txBody>
                  <a:tcPr/>
                </a:tc>
                <a:extLst>
                  <a:ext uri="{0D108BD9-81ED-4DB2-BD59-A6C34878D82A}">
                    <a16:rowId xmlns:a16="http://schemas.microsoft.com/office/drawing/2014/main" val="10001"/>
                  </a:ext>
                </a:extLst>
              </a:tr>
              <a:tr h="251248">
                <a:tc>
                  <a:txBody>
                    <a:bodyPr/>
                    <a:lstStyle/>
                    <a:p>
                      <a:r>
                        <a:rPr lang="en-US" sz="1400" dirty="0"/>
                        <a:t>Kilogram</a:t>
                      </a:r>
                    </a:p>
                  </a:txBody>
                  <a:tcPr/>
                </a:tc>
                <a:tc>
                  <a:txBody>
                    <a:bodyPr/>
                    <a:lstStyle/>
                    <a:p>
                      <a:r>
                        <a:rPr lang="en-US" sz="1400" dirty="0" err="1"/>
                        <a:t>Kilog</a:t>
                      </a:r>
                      <a:r>
                        <a:rPr lang="en-US" sz="1400" dirty="0"/>
                        <a:t>, kg</a:t>
                      </a:r>
                    </a:p>
                  </a:txBody>
                  <a:tcPr/>
                </a:tc>
                <a:extLst>
                  <a:ext uri="{0D108BD9-81ED-4DB2-BD59-A6C34878D82A}">
                    <a16:rowId xmlns:a16="http://schemas.microsoft.com/office/drawing/2014/main" val="10002"/>
                  </a:ext>
                </a:extLst>
              </a:tr>
              <a:tr h="251248">
                <a:tc>
                  <a:txBody>
                    <a:bodyPr/>
                    <a:lstStyle/>
                    <a:p>
                      <a:r>
                        <a:rPr lang="en-US" sz="1400" dirty="0"/>
                        <a:t>Pound</a:t>
                      </a:r>
                      <a:r>
                        <a:rPr lang="en-US" sz="1400" baseline="0" dirty="0"/>
                        <a:t> Mass</a:t>
                      </a:r>
                      <a:endParaRPr lang="en-US" sz="1400" dirty="0"/>
                    </a:p>
                  </a:txBody>
                  <a:tcPr/>
                </a:tc>
                <a:tc>
                  <a:txBody>
                    <a:bodyPr/>
                    <a:lstStyle/>
                    <a:p>
                      <a:r>
                        <a:rPr lang="en-US" sz="1400" dirty="0"/>
                        <a:t>Lbm</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98776798"/>
              </p:ext>
            </p:extLst>
          </p:nvPr>
        </p:nvGraphicFramePr>
        <p:xfrm>
          <a:off x="776287" y="4779319"/>
          <a:ext cx="2533650" cy="1524000"/>
        </p:xfrm>
        <a:graphic>
          <a:graphicData uri="http://schemas.openxmlformats.org/drawingml/2006/table">
            <a:tbl>
              <a:tblPr firstRow="1" bandRow="1">
                <a:tableStyleId>{5C22544A-7EE6-4342-B048-85BDC9FD1C3A}</a:tableStyleId>
              </a:tblPr>
              <a:tblGrid>
                <a:gridCol w="1524149">
                  <a:extLst>
                    <a:ext uri="{9D8B030D-6E8A-4147-A177-3AD203B41FA5}">
                      <a16:colId xmlns:a16="http://schemas.microsoft.com/office/drawing/2014/main" val="20000"/>
                    </a:ext>
                  </a:extLst>
                </a:gridCol>
                <a:gridCol w="1009501">
                  <a:extLst>
                    <a:ext uri="{9D8B030D-6E8A-4147-A177-3AD203B41FA5}">
                      <a16:colId xmlns:a16="http://schemas.microsoft.com/office/drawing/2014/main" val="20001"/>
                    </a:ext>
                  </a:extLst>
                </a:gridCol>
              </a:tblGrid>
              <a:tr h="122592">
                <a:tc>
                  <a:txBody>
                    <a:bodyPr/>
                    <a:lstStyle/>
                    <a:p>
                      <a:r>
                        <a:rPr lang="en-US" sz="1400" dirty="0"/>
                        <a:t>Area</a:t>
                      </a:r>
                    </a:p>
                  </a:txBody>
                  <a:tcPr/>
                </a:tc>
                <a:tc>
                  <a:txBody>
                    <a:bodyPr/>
                    <a:lstStyle/>
                    <a:p>
                      <a:r>
                        <a:rPr lang="en-US" sz="1400" dirty="0"/>
                        <a:t>Keyword</a:t>
                      </a:r>
                    </a:p>
                  </a:txBody>
                  <a:tcPr/>
                </a:tc>
                <a:extLst>
                  <a:ext uri="{0D108BD9-81ED-4DB2-BD59-A6C34878D82A}">
                    <a16:rowId xmlns:a16="http://schemas.microsoft.com/office/drawing/2014/main" val="10000"/>
                  </a:ext>
                </a:extLst>
              </a:tr>
              <a:tr h="251248">
                <a:tc>
                  <a:txBody>
                    <a:bodyPr/>
                    <a:lstStyle/>
                    <a:p>
                      <a:r>
                        <a:rPr lang="en-US" sz="1400" dirty="0"/>
                        <a:t>Square</a:t>
                      </a:r>
                      <a:r>
                        <a:rPr lang="en-US" sz="1400" baseline="0" dirty="0"/>
                        <a:t> meter</a:t>
                      </a:r>
                      <a:endParaRPr lang="en-US" sz="1400" dirty="0"/>
                    </a:p>
                  </a:txBody>
                  <a:tcPr/>
                </a:tc>
                <a:tc>
                  <a:txBody>
                    <a:bodyPr/>
                    <a:lstStyle/>
                    <a:p>
                      <a:r>
                        <a:rPr lang="en-US" sz="1400" dirty="0"/>
                        <a:t>m^2</a:t>
                      </a:r>
                    </a:p>
                  </a:txBody>
                  <a:tcPr/>
                </a:tc>
                <a:extLst>
                  <a:ext uri="{0D108BD9-81ED-4DB2-BD59-A6C34878D82A}">
                    <a16:rowId xmlns:a16="http://schemas.microsoft.com/office/drawing/2014/main" val="10001"/>
                  </a:ext>
                </a:extLst>
              </a:tr>
              <a:tr h="251248">
                <a:tc>
                  <a:txBody>
                    <a:bodyPr/>
                    <a:lstStyle/>
                    <a:p>
                      <a:r>
                        <a:rPr lang="en-US" sz="1400" dirty="0"/>
                        <a:t>Square</a:t>
                      </a:r>
                      <a:r>
                        <a:rPr lang="en-US" sz="1400" baseline="0" dirty="0"/>
                        <a:t> millimeter</a:t>
                      </a:r>
                      <a:endParaRPr lang="en-US" sz="1400" dirty="0"/>
                    </a:p>
                  </a:txBody>
                  <a:tcPr/>
                </a:tc>
                <a:tc>
                  <a:txBody>
                    <a:bodyPr/>
                    <a:lstStyle/>
                    <a:p>
                      <a:r>
                        <a:rPr lang="en-US" sz="1400" dirty="0"/>
                        <a:t>mm^2</a:t>
                      </a:r>
                    </a:p>
                  </a:txBody>
                  <a:tcPr/>
                </a:tc>
                <a:extLst>
                  <a:ext uri="{0D108BD9-81ED-4DB2-BD59-A6C34878D82A}">
                    <a16:rowId xmlns:a16="http://schemas.microsoft.com/office/drawing/2014/main" val="10002"/>
                  </a:ext>
                </a:extLst>
              </a:tr>
              <a:tr h="251248">
                <a:tc>
                  <a:txBody>
                    <a:bodyPr/>
                    <a:lstStyle/>
                    <a:p>
                      <a:r>
                        <a:rPr lang="en-US" sz="1400" dirty="0"/>
                        <a:t>Square</a:t>
                      </a:r>
                      <a:r>
                        <a:rPr lang="en-US" sz="1400" baseline="0" dirty="0"/>
                        <a:t> inch</a:t>
                      </a:r>
                      <a:endParaRPr lang="en-US" sz="1400" dirty="0"/>
                    </a:p>
                  </a:txBody>
                  <a:tcPr/>
                </a:tc>
                <a:tc>
                  <a:txBody>
                    <a:bodyPr/>
                    <a:lstStyle/>
                    <a:p>
                      <a:r>
                        <a:rPr lang="en-US" sz="1400" dirty="0"/>
                        <a:t>in^2</a:t>
                      </a:r>
                    </a:p>
                  </a:txBody>
                  <a:tcPr/>
                </a:tc>
                <a:extLst>
                  <a:ext uri="{0D108BD9-81ED-4DB2-BD59-A6C34878D82A}">
                    <a16:rowId xmlns:a16="http://schemas.microsoft.com/office/drawing/2014/main" val="10003"/>
                  </a:ext>
                </a:extLst>
              </a:tr>
              <a:tr h="251248">
                <a:tc>
                  <a:txBody>
                    <a:bodyPr/>
                    <a:lstStyle/>
                    <a:p>
                      <a:r>
                        <a:rPr lang="en-US" sz="1400" dirty="0"/>
                        <a:t>Square foot</a:t>
                      </a:r>
                    </a:p>
                  </a:txBody>
                  <a:tcPr/>
                </a:tc>
                <a:tc>
                  <a:txBody>
                    <a:bodyPr/>
                    <a:lstStyle/>
                    <a:p>
                      <a:r>
                        <a:rPr lang="en-US" sz="1400" dirty="0"/>
                        <a:t>ft^2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8317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350"/>
            <a:ext cx="8229600" cy="500329"/>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33</a:t>
            </a:fld>
            <a:endParaRPr lang="en-US"/>
          </a:p>
        </p:txBody>
      </p:sp>
      <p:sp>
        <p:nvSpPr>
          <p:cNvPr id="4" name="Content Placeholder 2"/>
          <p:cNvSpPr txBox="1">
            <a:spLocks/>
          </p:cNvSpPr>
          <p:nvPr/>
        </p:nvSpPr>
        <p:spPr>
          <a:xfrm>
            <a:off x="1" y="450129"/>
            <a:ext cx="4667248" cy="6361116"/>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Rocket Problem</a:t>
            </a:r>
          </a:p>
          <a:p>
            <a:pPr marL="342900" lvl="2"/>
            <a:r>
              <a:rPr lang="en-US" dirty="0">
                <a:latin typeface="Arial" charset="0"/>
                <a:cs typeface="Arial" charset="0"/>
              </a:rPr>
              <a:t>Chamber Stations</a:t>
            </a:r>
          </a:p>
          <a:p>
            <a:pPr marL="800100" lvl="3"/>
            <a:r>
              <a:rPr lang="en-US" sz="1800" dirty="0">
                <a:latin typeface="Arial" charset="0"/>
                <a:cs typeface="Arial" charset="0"/>
              </a:rPr>
              <a:t>CEAM allows nozzle and chamber stations to be defined two ways, Pressure ratio and area ratio</a:t>
            </a:r>
          </a:p>
          <a:p>
            <a:pPr lvl="2"/>
            <a:r>
              <a:rPr lang="en-US" sz="1800" dirty="0">
                <a:latin typeface="Arial" charset="0"/>
                <a:cs typeface="Arial" charset="0"/>
              </a:rPr>
              <a:t>Pressure Ratio</a:t>
            </a:r>
          </a:p>
          <a:p>
            <a:pPr marL="1138238" lvl="3"/>
            <a:r>
              <a:rPr lang="en-US" sz="1600" dirty="0">
                <a:latin typeface="Arial" charset="0"/>
                <a:cs typeface="Arial" charset="0"/>
              </a:rPr>
              <a:t>Pressure ratios can used to define the nozzle</a:t>
            </a:r>
          </a:p>
          <a:p>
            <a:pPr marL="1138238" lvl="3"/>
            <a:r>
              <a:rPr lang="en-US" sz="1600" dirty="0">
                <a:latin typeface="Arial" charset="0"/>
                <a:cs typeface="Arial" charset="0"/>
              </a:rPr>
              <a:t>Only a single solution exists for a defined pressure ratio. A supersonic or subsonic declaration is unnecessary </a:t>
            </a:r>
          </a:p>
          <a:p>
            <a:pPr marL="1138238" lvl="3"/>
            <a:r>
              <a:rPr lang="en-US" sz="1600" dirty="0">
                <a:latin typeface="Arial" charset="0"/>
                <a:cs typeface="Arial" charset="0"/>
              </a:rPr>
              <a:t>Pressure ratios are dimensionless must be greater than 1</a:t>
            </a:r>
          </a:p>
          <a:p>
            <a:pPr marL="1138238" lvl="3"/>
            <a:r>
              <a:rPr lang="en-US" sz="1600" dirty="0">
                <a:latin typeface="Arial" charset="0"/>
                <a:cs typeface="Arial" charset="0"/>
              </a:rPr>
              <a:t>The keyword is </a:t>
            </a:r>
            <a:r>
              <a:rPr lang="en-US" sz="1600" dirty="0">
                <a:solidFill>
                  <a:srgbClr val="A020F0"/>
                </a:solidFill>
                <a:latin typeface="Courier New"/>
              </a:rPr>
              <a:t>’pi/p’</a:t>
            </a:r>
            <a:endParaRPr lang="en-US" sz="1600" dirty="0">
              <a:latin typeface="Arial" charset="0"/>
              <a:cs typeface="Arial" charset="0"/>
            </a:endParaRPr>
          </a:p>
          <a:p>
            <a:pPr marL="1138238" lvl="3"/>
            <a:r>
              <a:rPr lang="en-US" sz="1600" dirty="0">
                <a:latin typeface="Arial" charset="0"/>
                <a:cs typeface="Arial" charset="0"/>
              </a:rPr>
              <a:t>The Pi pressure is the total pressure for an infinite chamber, and the chamber pressure for a finite chamber</a:t>
            </a:r>
            <a:endParaRPr lang="en-US" sz="1600" dirty="0">
              <a:latin typeface="Courier New"/>
            </a:endParaRPr>
          </a:p>
          <a:p>
            <a:pPr marL="1138238" lvl="3"/>
            <a:r>
              <a:rPr lang="en-US" sz="1600" dirty="0">
                <a:latin typeface="Arial" charset="0"/>
                <a:cs typeface="Arial" charset="0"/>
              </a:rPr>
              <a:t>For example </a:t>
            </a:r>
            <a:r>
              <a:rPr lang="en-US" sz="1600" dirty="0">
                <a:solidFill>
                  <a:srgbClr val="A020F0"/>
                </a:solidFill>
                <a:latin typeface="Courier New"/>
              </a:rPr>
              <a:t>’pi/p’</a:t>
            </a:r>
            <a:r>
              <a:rPr lang="en-US" sz="1600" dirty="0">
                <a:latin typeface="Courier New"/>
              </a:rPr>
              <a:t>,4,1.01,150,y</a:t>
            </a:r>
            <a:endParaRPr lang="en-US" sz="1600" dirty="0">
              <a:latin typeface="Arial" charset="0"/>
              <a:cs typeface="Arial" charset="0"/>
            </a:endParaRPr>
          </a:p>
          <a:p>
            <a:pPr marL="1257300" lvl="4"/>
            <a:endParaRPr lang="en-US" sz="1600" dirty="0">
              <a:latin typeface="Arial" charset="0"/>
              <a:cs typeface="Arial"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899" y="1495425"/>
            <a:ext cx="4490755" cy="366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665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5365"/>
            <a:ext cx="8229600" cy="452514"/>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34</a:t>
            </a:fld>
            <a:endParaRPr lang="en-US"/>
          </a:p>
        </p:txBody>
      </p:sp>
      <p:sp>
        <p:nvSpPr>
          <p:cNvPr id="4" name="Content Placeholder 2"/>
          <p:cNvSpPr txBox="1">
            <a:spLocks/>
          </p:cNvSpPr>
          <p:nvPr/>
        </p:nvSpPr>
        <p:spPr>
          <a:xfrm>
            <a:off x="0" y="777878"/>
            <a:ext cx="9144000" cy="594288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latin typeface="Arial" charset="0"/>
                <a:cs typeface="Arial" charset="0"/>
              </a:rPr>
              <a:t>Rocket Problem - Continued</a:t>
            </a:r>
          </a:p>
          <a:p>
            <a:pPr lvl="1"/>
            <a:r>
              <a:rPr lang="en-US" sz="1800" dirty="0">
                <a:latin typeface="Arial" charset="0"/>
                <a:cs typeface="Arial" charset="0"/>
              </a:rPr>
              <a:t>Chamber and Nozzle Definition</a:t>
            </a:r>
          </a:p>
          <a:p>
            <a:pPr lvl="2"/>
            <a:r>
              <a:rPr lang="en-US" sz="1800" dirty="0">
                <a:latin typeface="Arial" charset="0"/>
                <a:cs typeface="Arial" charset="0"/>
              </a:rPr>
              <a:t>Area Ratio</a:t>
            </a:r>
          </a:p>
          <a:p>
            <a:pPr marL="1262063" lvl="3"/>
            <a:r>
              <a:rPr lang="en-US" sz="1600" dirty="0">
                <a:latin typeface="Arial" charset="0"/>
                <a:cs typeface="Arial" charset="0"/>
              </a:rPr>
              <a:t>Both a supersonic and subsonic solution exists for a given area ratio.  Therefore, a keyword is used to define which solution the user wants</a:t>
            </a:r>
          </a:p>
          <a:p>
            <a:pPr marL="1719263" lvl="4"/>
            <a:r>
              <a:rPr lang="en-US" sz="1600" dirty="0">
                <a:latin typeface="Arial" charset="0"/>
                <a:cs typeface="Arial" charset="0"/>
              </a:rPr>
              <a:t>Subsonic solutions use the keyword </a:t>
            </a:r>
            <a:r>
              <a:rPr lang="en-US" sz="1600" dirty="0">
                <a:solidFill>
                  <a:srgbClr val="A020F0"/>
                </a:solidFill>
                <a:latin typeface="Courier New"/>
              </a:rPr>
              <a:t>’sub’</a:t>
            </a:r>
            <a:endParaRPr lang="en-US" sz="1600" dirty="0">
              <a:latin typeface="Arial" charset="0"/>
              <a:cs typeface="Arial" charset="0"/>
            </a:endParaRPr>
          </a:p>
          <a:p>
            <a:pPr marL="1719263" lvl="4"/>
            <a:r>
              <a:rPr lang="en-US" sz="1600" dirty="0">
                <a:latin typeface="Arial" charset="0"/>
                <a:cs typeface="Arial" charset="0"/>
              </a:rPr>
              <a:t>Supersonic solutions use the keyword </a:t>
            </a:r>
            <a:r>
              <a:rPr lang="en-US" sz="1600" dirty="0">
                <a:solidFill>
                  <a:srgbClr val="A020F0"/>
                </a:solidFill>
                <a:latin typeface="Courier New"/>
              </a:rPr>
              <a:t>’sup’</a:t>
            </a:r>
            <a:endParaRPr lang="en-US" sz="1600" dirty="0">
              <a:latin typeface="Arial" charset="0"/>
              <a:cs typeface="Arial" charset="0"/>
            </a:endParaRPr>
          </a:p>
          <a:p>
            <a:pPr marL="1262063" lvl="3"/>
            <a:r>
              <a:rPr lang="en-US" sz="1600" dirty="0">
                <a:latin typeface="Arial" charset="0"/>
                <a:cs typeface="Arial" charset="0"/>
              </a:rPr>
              <a:t>Area ratios are dimensionless and be entered as numbers, arrays, and/or variables</a:t>
            </a:r>
          </a:p>
          <a:p>
            <a:pPr marL="1262063" lvl="3"/>
            <a:r>
              <a:rPr lang="en-US" sz="1600" dirty="0">
                <a:latin typeface="Arial" charset="0"/>
                <a:cs typeface="Arial" charset="0"/>
              </a:rPr>
              <a:t>Area ratios must be greater than 1</a:t>
            </a:r>
          </a:p>
          <a:p>
            <a:pPr marL="1262063" lvl="3"/>
            <a:r>
              <a:rPr lang="en-US" sz="1600" dirty="0">
                <a:latin typeface="Arial" charset="0"/>
                <a:cs typeface="Arial" charset="0"/>
              </a:rPr>
              <a:t>Subsonic area ratios must be less than the contraction ratio, if defined</a:t>
            </a:r>
          </a:p>
          <a:p>
            <a:pPr marL="1262063" lvl="3"/>
            <a:r>
              <a:rPr lang="en-US" sz="1600" dirty="0">
                <a:latin typeface="Arial" charset="0"/>
                <a:cs typeface="Arial" charset="0"/>
              </a:rPr>
              <a:t>The area ratio values must follow the respective flow type</a:t>
            </a:r>
          </a:p>
          <a:p>
            <a:pPr marL="1262063" lvl="3"/>
            <a:r>
              <a:rPr lang="en-US" sz="1600" dirty="0">
                <a:latin typeface="Arial" charset="0"/>
                <a:cs typeface="Arial" charset="0"/>
              </a:rPr>
              <a:t>The area ratios do not have to be entered in any particular order</a:t>
            </a:r>
          </a:p>
          <a:p>
            <a:pPr marL="1262063" lvl="3"/>
            <a:r>
              <a:rPr lang="en-US" sz="1600" dirty="0">
                <a:latin typeface="Arial" charset="0"/>
                <a:cs typeface="Arial" charset="0"/>
              </a:rPr>
              <a:t>For example </a:t>
            </a:r>
            <a:r>
              <a:rPr lang="en-US" sz="1600" dirty="0">
                <a:solidFill>
                  <a:srgbClr val="A020F0"/>
                </a:solidFill>
                <a:latin typeface="Courier New"/>
              </a:rPr>
              <a:t>’sub’</a:t>
            </a:r>
            <a:r>
              <a:rPr lang="en-US" sz="1600" dirty="0">
                <a:latin typeface="Courier New"/>
              </a:rPr>
              <a:t>,5,2,4,x,3:-0.1:1.5,</a:t>
            </a:r>
            <a:r>
              <a:rPr lang="en-US" sz="1600" dirty="0">
                <a:solidFill>
                  <a:srgbClr val="A020F0"/>
                </a:solidFill>
                <a:latin typeface="Courier New"/>
              </a:rPr>
              <a:t>’sup’</a:t>
            </a:r>
            <a:r>
              <a:rPr lang="en-US" sz="1600" dirty="0">
                <a:latin typeface="Courier New"/>
              </a:rPr>
              <a:t>,2,4,100,x,5</a:t>
            </a:r>
          </a:p>
          <a:p>
            <a:pPr marL="1262063" lvl="3"/>
            <a:r>
              <a:rPr lang="en-US" sz="1600" dirty="0">
                <a:latin typeface="Arial" charset="0"/>
                <a:cs typeface="Arial" charset="0"/>
              </a:rPr>
              <a:t>In the output, subsonic area ratios are identified as a negative value</a:t>
            </a:r>
          </a:p>
          <a:p>
            <a:pPr marL="1719263" lvl="4"/>
            <a:r>
              <a:rPr lang="en-US" sz="1600" dirty="0">
                <a:latin typeface="Arial" charset="0"/>
                <a:cs typeface="Arial" charset="0"/>
              </a:rPr>
              <a:t>An output title column of AR=5 refers to the supersonic solution whereas     AR=-5 refers to the subsonic solution</a:t>
            </a:r>
          </a:p>
          <a:p>
            <a:pPr marL="1719263" lvl="4"/>
            <a:endParaRPr lang="en-US" sz="1600" dirty="0">
              <a:latin typeface="Arial" charset="0"/>
              <a:cs typeface="Arial" charset="0"/>
            </a:endParaRPr>
          </a:p>
        </p:txBody>
      </p:sp>
    </p:spTree>
    <p:extLst>
      <p:ext uri="{BB962C8B-B14F-4D97-AF65-F5344CB8AC3E}">
        <p14:creationId xmlns:p14="http://schemas.microsoft.com/office/powerpoint/2010/main" val="2878810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908"/>
            <a:ext cx="8377960" cy="477684"/>
          </a:xfrm>
        </p:spPr>
        <p:txBody>
          <a:bodyPr/>
          <a:lstStyle/>
          <a:p>
            <a:pPr algn="ctr"/>
            <a:r>
              <a:rPr lang="en-US" dirty="0"/>
              <a:t>Problem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35</a:t>
            </a:fld>
            <a:endParaRPr lang="en-US"/>
          </a:p>
        </p:txBody>
      </p:sp>
      <p:sp>
        <p:nvSpPr>
          <p:cNvPr id="4" name="Content Placeholder 2"/>
          <p:cNvSpPr txBox="1">
            <a:spLocks/>
          </p:cNvSpPr>
          <p:nvPr/>
        </p:nvSpPr>
        <p:spPr>
          <a:xfrm>
            <a:off x="0" y="538751"/>
            <a:ext cx="9144000" cy="587929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2400" dirty="0">
                <a:latin typeface="Arial" charset="0"/>
                <a:cs typeface="Arial" charset="0"/>
              </a:rPr>
              <a:t>Rocket Problem - Continued</a:t>
            </a:r>
          </a:p>
          <a:p>
            <a:pPr lvl="1">
              <a:spcBef>
                <a:spcPts val="0"/>
              </a:spcBef>
            </a:pPr>
            <a:r>
              <a:rPr lang="en-US" sz="2000" dirty="0">
                <a:latin typeface="Arial" charset="0"/>
                <a:cs typeface="Arial" charset="0"/>
              </a:rPr>
              <a:t>Equilibrium and Frozen Flow</a:t>
            </a:r>
          </a:p>
          <a:p>
            <a:pPr lvl="2"/>
            <a:r>
              <a:rPr lang="en-US" sz="2000" dirty="0">
                <a:latin typeface="Arial" charset="0"/>
                <a:cs typeface="Arial" charset="0"/>
              </a:rPr>
              <a:t>Equilibrium</a:t>
            </a:r>
          </a:p>
          <a:p>
            <a:pPr lvl="3"/>
            <a:r>
              <a:rPr lang="en-US" sz="1600" dirty="0">
                <a:latin typeface="Arial" charset="0"/>
                <a:cs typeface="Arial" charset="0"/>
              </a:rPr>
              <a:t>Equilibrium is the default chemical flow type</a:t>
            </a:r>
          </a:p>
          <a:p>
            <a:pPr lvl="3"/>
            <a:r>
              <a:rPr lang="en-US" sz="1600" dirty="0">
                <a:latin typeface="Arial" charset="0"/>
                <a:cs typeface="Arial" charset="0"/>
              </a:rPr>
              <a:t>The composition is allowed to change to satisfy the minimization of the Gibbs free energy at each station</a:t>
            </a:r>
          </a:p>
          <a:p>
            <a:pPr lvl="3"/>
            <a:r>
              <a:rPr lang="en-US" sz="1600" dirty="0">
                <a:latin typeface="Arial" charset="0"/>
                <a:cs typeface="Arial" charset="0"/>
              </a:rPr>
              <a:t>The keyword for equilibrium flow is </a:t>
            </a:r>
            <a:r>
              <a:rPr lang="en-US" sz="1600" dirty="0">
                <a:solidFill>
                  <a:srgbClr val="A020F0"/>
                </a:solidFill>
                <a:latin typeface="Courier New"/>
              </a:rPr>
              <a:t>’</a:t>
            </a:r>
            <a:r>
              <a:rPr lang="en-US" sz="1600" dirty="0" err="1">
                <a:solidFill>
                  <a:srgbClr val="A020F0"/>
                </a:solidFill>
                <a:latin typeface="Courier New"/>
              </a:rPr>
              <a:t>eq</a:t>
            </a:r>
            <a:r>
              <a:rPr lang="en-US" sz="1600" dirty="0">
                <a:solidFill>
                  <a:srgbClr val="A020F0"/>
                </a:solidFill>
                <a:latin typeface="Courier New"/>
              </a:rPr>
              <a:t>’</a:t>
            </a:r>
            <a:r>
              <a:rPr lang="en-US" sz="1600" dirty="0">
                <a:latin typeface="Arial" charset="0"/>
                <a:cs typeface="Arial" charset="0"/>
              </a:rPr>
              <a:t>, but it is unnecessary</a:t>
            </a:r>
          </a:p>
          <a:p>
            <a:pPr lvl="2"/>
            <a:r>
              <a:rPr lang="en-US" sz="2000" dirty="0">
                <a:latin typeface="Arial" charset="0"/>
                <a:cs typeface="Arial" charset="0"/>
              </a:rPr>
              <a:t>Frozen Flow</a:t>
            </a:r>
          </a:p>
          <a:p>
            <a:pPr lvl="3"/>
            <a:r>
              <a:rPr lang="en-US" sz="1600" dirty="0">
                <a:latin typeface="Arial" charset="0"/>
                <a:cs typeface="Arial" charset="0"/>
              </a:rPr>
              <a:t>Frozen flow is useful when chemical reaction time exceed nozzle residence time.  That is, frozen flow is useful when the products will be ejected from the nozzle before the chemical reaction to reduce the Gibbs free energy can take place.  </a:t>
            </a:r>
          </a:p>
          <a:p>
            <a:pPr lvl="3"/>
            <a:r>
              <a:rPr lang="en-US" sz="1600" dirty="0">
                <a:latin typeface="Arial" charset="0"/>
                <a:cs typeface="Arial" charset="0"/>
              </a:rPr>
              <a:t>The infinite chamber is always calculated as a equilibrium flow</a:t>
            </a:r>
          </a:p>
          <a:p>
            <a:pPr lvl="3"/>
            <a:r>
              <a:rPr lang="en-US" sz="1600" dirty="0">
                <a:latin typeface="Arial" charset="0"/>
                <a:cs typeface="Arial" charset="0"/>
              </a:rPr>
              <a:t>The user can control at what station the flow is frozen as an optional input</a:t>
            </a:r>
          </a:p>
          <a:p>
            <a:pPr lvl="3"/>
            <a:r>
              <a:rPr lang="en-US" sz="1600" dirty="0">
                <a:latin typeface="Arial" charset="0"/>
                <a:cs typeface="Arial" charset="0"/>
              </a:rPr>
              <a:t>CEAM will calculate equilibrium conditions to the point, and frozen conditions thereafter</a:t>
            </a:r>
          </a:p>
          <a:p>
            <a:pPr lvl="3"/>
            <a:r>
              <a:rPr lang="en-US" sz="1600" dirty="0">
                <a:latin typeface="Arial" charset="0"/>
                <a:cs typeface="Arial" charset="0"/>
              </a:rPr>
              <a:t>The keywords for frozen flow are </a:t>
            </a:r>
            <a:r>
              <a:rPr lang="en-US" sz="1600" dirty="0">
                <a:solidFill>
                  <a:srgbClr val="A020F0"/>
                </a:solidFill>
                <a:latin typeface="Courier New"/>
              </a:rPr>
              <a:t>’</a:t>
            </a:r>
            <a:r>
              <a:rPr lang="en-US" sz="1600" dirty="0" err="1">
                <a:solidFill>
                  <a:srgbClr val="A020F0"/>
                </a:solidFill>
                <a:latin typeface="Courier New"/>
              </a:rPr>
              <a:t>fr</a:t>
            </a:r>
            <a:r>
              <a:rPr lang="en-US" sz="1600" dirty="0">
                <a:solidFill>
                  <a:srgbClr val="A020F0"/>
                </a:solidFill>
                <a:latin typeface="Courier New"/>
              </a:rPr>
              <a:t>’ </a:t>
            </a:r>
            <a:r>
              <a:rPr lang="en-US" sz="1600" dirty="0">
                <a:latin typeface="Arial" charset="0"/>
                <a:cs typeface="Arial" charset="0"/>
              </a:rPr>
              <a:t>and </a:t>
            </a:r>
            <a:r>
              <a:rPr lang="en-US" sz="1600" dirty="0">
                <a:solidFill>
                  <a:srgbClr val="A020F0"/>
                </a:solidFill>
                <a:latin typeface="Courier New"/>
              </a:rPr>
              <a:t>’</a:t>
            </a:r>
            <a:r>
              <a:rPr lang="en-US" sz="1600" dirty="0" err="1">
                <a:solidFill>
                  <a:srgbClr val="A020F0"/>
                </a:solidFill>
                <a:latin typeface="Courier New"/>
              </a:rPr>
              <a:t>fz</a:t>
            </a:r>
            <a:r>
              <a:rPr lang="en-US" sz="1600" dirty="0">
                <a:solidFill>
                  <a:srgbClr val="A020F0"/>
                </a:solidFill>
                <a:latin typeface="Courier New"/>
              </a:rPr>
              <a:t>’ </a:t>
            </a:r>
            <a:r>
              <a:rPr lang="en-US" sz="1600" dirty="0">
                <a:latin typeface="Arial" charset="0"/>
                <a:cs typeface="Arial" charset="0"/>
              </a:rPr>
              <a:t>	</a:t>
            </a:r>
          </a:p>
          <a:p>
            <a:pPr lvl="3"/>
            <a:r>
              <a:rPr lang="en-US" sz="1600" dirty="0">
                <a:latin typeface="Arial" charset="0"/>
                <a:cs typeface="Arial" charset="0"/>
              </a:rPr>
              <a:t>The keywords for the frozen station is </a:t>
            </a:r>
            <a:r>
              <a:rPr lang="en-US" sz="1600" dirty="0">
                <a:solidFill>
                  <a:srgbClr val="A020F0"/>
                </a:solidFill>
                <a:latin typeface="Courier New"/>
              </a:rPr>
              <a:t>’</a:t>
            </a:r>
            <a:r>
              <a:rPr lang="en-US" sz="1600" dirty="0" err="1">
                <a:solidFill>
                  <a:srgbClr val="A020F0"/>
                </a:solidFill>
                <a:latin typeface="Courier New"/>
              </a:rPr>
              <a:t>nfr</a:t>
            </a:r>
            <a:r>
              <a:rPr lang="en-US" sz="1600" dirty="0">
                <a:solidFill>
                  <a:srgbClr val="A020F0"/>
                </a:solidFill>
                <a:latin typeface="Courier New"/>
              </a:rPr>
              <a:t>’ </a:t>
            </a:r>
            <a:r>
              <a:rPr lang="en-US" sz="1600" dirty="0">
                <a:latin typeface="Arial" charset="0"/>
                <a:cs typeface="Arial" charset="0"/>
              </a:rPr>
              <a:t>and </a:t>
            </a:r>
            <a:r>
              <a:rPr lang="en-US" sz="1600" dirty="0">
                <a:solidFill>
                  <a:srgbClr val="A020F0"/>
                </a:solidFill>
                <a:latin typeface="Courier New"/>
              </a:rPr>
              <a:t>’</a:t>
            </a:r>
            <a:r>
              <a:rPr lang="en-US" sz="1600" dirty="0" err="1">
                <a:solidFill>
                  <a:srgbClr val="A020F0"/>
                </a:solidFill>
                <a:latin typeface="Courier New"/>
              </a:rPr>
              <a:t>nfz</a:t>
            </a:r>
            <a:r>
              <a:rPr lang="en-US" sz="1600" dirty="0">
                <a:solidFill>
                  <a:srgbClr val="A020F0"/>
                </a:solidFill>
                <a:latin typeface="Courier New"/>
              </a:rPr>
              <a:t>’ </a:t>
            </a:r>
          </a:p>
          <a:p>
            <a:pPr lvl="3"/>
            <a:r>
              <a:rPr lang="en-US" sz="1600" dirty="0">
                <a:latin typeface="Arial" charset="0"/>
                <a:cs typeface="Arial" charset="0"/>
              </a:rPr>
              <a:t>To freeze the flow at the throat, value is set equal to 2</a:t>
            </a:r>
          </a:p>
          <a:p>
            <a:pPr lvl="3"/>
            <a:r>
              <a:rPr lang="en-US" sz="1600" dirty="0">
                <a:latin typeface="Arial" charset="0"/>
                <a:cs typeface="Arial" charset="0"/>
              </a:rPr>
              <a:t>The value of </a:t>
            </a:r>
            <a:r>
              <a:rPr lang="en-US" sz="1600" dirty="0" err="1">
                <a:latin typeface="Arial" charset="0"/>
                <a:cs typeface="Arial" charset="0"/>
              </a:rPr>
              <a:t>nfz</a:t>
            </a:r>
            <a:r>
              <a:rPr lang="en-US" sz="1600" dirty="0">
                <a:latin typeface="Arial" charset="0"/>
                <a:cs typeface="Arial" charset="0"/>
              </a:rPr>
              <a:t> corresponds the supersonic column at which the flow should be declared to be frozen – refer to NASA RP-1311 Part II</a:t>
            </a:r>
          </a:p>
        </p:txBody>
      </p:sp>
    </p:spTree>
    <p:extLst>
      <p:ext uri="{BB962C8B-B14F-4D97-AF65-F5344CB8AC3E}">
        <p14:creationId xmlns:p14="http://schemas.microsoft.com/office/powerpoint/2010/main" val="3405758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899" y="6440818"/>
            <a:ext cx="552893" cy="365125"/>
          </a:xfrm>
        </p:spPr>
        <p:txBody>
          <a:bodyPr/>
          <a:lstStyle/>
          <a:p>
            <a:fld id="{A8119277-75FA-4564-A61E-A5E635131C45}" type="slidenum">
              <a:rPr lang="en-US" smtClean="0"/>
              <a:pPr/>
              <a:t>36</a:t>
            </a:fld>
            <a:endParaRPr lang="en-US"/>
          </a:p>
        </p:txBody>
      </p:sp>
      <p:sp>
        <p:nvSpPr>
          <p:cNvPr id="4" name="Content Placeholder 2"/>
          <p:cNvSpPr txBox="1">
            <a:spLocks/>
          </p:cNvSpPr>
          <p:nvPr/>
        </p:nvSpPr>
        <p:spPr>
          <a:xfrm>
            <a:off x="129396" y="793075"/>
            <a:ext cx="8852679" cy="6033755"/>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Examples</a:t>
            </a:r>
          </a:p>
          <a:p>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hp</a:t>
            </a:r>
            <a:r>
              <a:rPr lang="en-US" sz="1400" dirty="0">
                <a:solidFill>
                  <a:srgbClr val="A020F0"/>
                </a:solidFill>
                <a:latin typeface="Courier New"/>
              </a:rPr>
              <a:t>'</a:t>
            </a:r>
            <a:r>
              <a:rPr lang="en-US" sz="1400" dirty="0">
                <a:solidFill>
                  <a:srgbClr val="000000"/>
                </a:solidFill>
                <a:latin typeface="Courier New"/>
              </a:rPr>
              <a:t>,</a:t>
            </a:r>
            <a:r>
              <a:rPr lang="en-US" sz="1400" dirty="0">
                <a:solidFill>
                  <a:srgbClr val="A020F0"/>
                </a:solidFill>
                <a:latin typeface="Courier New"/>
              </a:rPr>
              <a:t>'o/f'</a:t>
            </a:r>
            <a:r>
              <a:rPr lang="en-US" sz="1400" dirty="0">
                <a:solidFill>
                  <a:srgbClr val="000000"/>
                </a:solidFill>
                <a:latin typeface="Courier New"/>
              </a:rPr>
              <a:t>,6.0338,</a:t>
            </a:r>
            <a:r>
              <a:rPr lang="en-US" sz="1400" dirty="0">
                <a:solidFill>
                  <a:srgbClr val="A020F0"/>
                </a:solidFill>
                <a:latin typeface="Courier New"/>
              </a:rPr>
              <a:t>'case'</a:t>
            </a:r>
            <a:r>
              <a:rPr lang="en-US" sz="1400" dirty="0">
                <a:solidFill>
                  <a:srgbClr val="000000"/>
                </a:solidFill>
                <a:latin typeface="Courier New"/>
              </a:rPr>
              <a:t>,</a:t>
            </a:r>
            <a:r>
              <a:rPr lang="en-US" sz="1400" dirty="0">
                <a:solidFill>
                  <a:srgbClr val="A020F0"/>
                </a:solidFill>
                <a:latin typeface="Courier New"/>
              </a:rPr>
              <a:t>'Block_II_testing'</a:t>
            </a:r>
            <a:r>
              <a:rPr lang="en-US" sz="1400" dirty="0">
                <a:solidFill>
                  <a:srgbClr val="000000"/>
                </a:solidFill>
                <a:latin typeface="Courier New"/>
              </a:rPr>
              <a:t>,</a:t>
            </a:r>
            <a:r>
              <a:rPr lang="en-US" sz="1400" dirty="0">
                <a:solidFill>
                  <a:srgbClr val="A020F0"/>
                </a:solidFill>
                <a:latin typeface="Courier New"/>
              </a:rPr>
              <a:t>'p,psia'</a:t>
            </a:r>
            <a:r>
              <a:rPr lang="en-US" sz="1400" dirty="0">
                <a:solidFill>
                  <a:srgbClr val="000000"/>
                </a:solidFill>
                <a:latin typeface="Courier New"/>
              </a:rPr>
              <a:t>,3126.24, </a:t>
            </a:r>
          </a:p>
          <a:p>
            <a:r>
              <a:rPr lang="en-US" sz="1400" dirty="0">
                <a:solidFill>
                  <a:srgbClr val="A020F0"/>
                </a:solidFill>
                <a:latin typeface="Courier New"/>
              </a:rPr>
              <a:t>'prob'</a:t>
            </a:r>
            <a:r>
              <a:rPr lang="en-US" sz="1400" dirty="0">
                <a:solidFill>
                  <a:srgbClr val="000000"/>
                </a:solidFill>
                <a:latin typeface="Courier New"/>
              </a:rPr>
              <a:t>,</a:t>
            </a:r>
            <a:r>
              <a:rPr lang="en-US" sz="1400" dirty="0">
                <a:solidFill>
                  <a:srgbClr val="A020F0"/>
                </a:solidFill>
                <a:latin typeface="Courier New"/>
              </a:rPr>
              <a:t>'case'</a:t>
            </a:r>
            <a:r>
              <a:rPr lang="en-US" sz="1400" dirty="0">
                <a:solidFill>
                  <a:srgbClr val="000000"/>
                </a:solidFill>
                <a:latin typeface="Courier New"/>
              </a:rPr>
              <a:t>,</a:t>
            </a:r>
            <a:r>
              <a:rPr lang="en-US" sz="1400" dirty="0">
                <a:solidFill>
                  <a:srgbClr val="A020F0"/>
                </a:solidFill>
                <a:latin typeface="Courier New"/>
              </a:rPr>
              <a:t>'Example-3'</a:t>
            </a:r>
            <a:r>
              <a:rPr lang="en-US" sz="1400" dirty="0">
                <a:solidFill>
                  <a:srgbClr val="000000"/>
                </a:solidFill>
                <a:latin typeface="Courier New"/>
              </a:rPr>
              <a:t>,</a:t>
            </a:r>
            <a:r>
              <a:rPr lang="en-US" sz="1400" dirty="0">
                <a:solidFill>
                  <a:srgbClr val="A020F0"/>
                </a:solidFill>
                <a:latin typeface="Courier New"/>
              </a:rPr>
              <a:t>'hp'</a:t>
            </a:r>
            <a:r>
              <a:rPr lang="en-US" sz="1400" dirty="0">
                <a:solidFill>
                  <a:srgbClr val="000000"/>
                </a:solidFill>
                <a:latin typeface="Courier New"/>
              </a:rPr>
              <a:t>,</a:t>
            </a:r>
            <a:r>
              <a:rPr lang="en-US" sz="1400" dirty="0">
                <a:solidFill>
                  <a:srgbClr val="A020F0"/>
                </a:solidFill>
                <a:latin typeface="Courier New"/>
              </a:rPr>
              <a:t>'p(bar)'</a:t>
            </a:r>
            <a:r>
              <a:rPr lang="en-US" sz="1400" dirty="0">
                <a:solidFill>
                  <a:srgbClr val="000000"/>
                </a:solidFill>
                <a:latin typeface="Courier New"/>
              </a:rPr>
              <a:t>,100,10,0.1,</a:t>
            </a:r>
            <a:r>
              <a:rPr lang="en-US" sz="1400" dirty="0">
                <a:solidFill>
                  <a:srgbClr val="A020F0"/>
                </a:solidFill>
                <a:latin typeface="Courier New"/>
              </a:rPr>
              <a:t>'o/f'</a:t>
            </a:r>
            <a:r>
              <a:rPr lang="en-US" sz="1400" dirty="0">
                <a:solidFill>
                  <a:srgbClr val="000000"/>
                </a:solidFill>
                <a:latin typeface="Courier New"/>
              </a:rPr>
              <a:t>,17, </a:t>
            </a:r>
            <a:endParaRPr lang="en-US" sz="1400" dirty="0">
              <a:solidFill>
                <a:srgbClr val="228B22"/>
              </a:solidFill>
              <a:latin typeface="Courier New"/>
            </a:endParaRPr>
          </a:p>
          <a:p>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tp</a:t>
            </a:r>
            <a:r>
              <a:rPr lang="en-US" sz="1400" dirty="0">
                <a:solidFill>
                  <a:srgbClr val="A020F0"/>
                </a:solidFill>
                <a:latin typeface="Courier New"/>
              </a:rPr>
              <a:t>'</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eql</a:t>
            </a:r>
            <a:r>
              <a:rPr lang="en-US" sz="1400" dirty="0">
                <a:solidFill>
                  <a:srgbClr val="A020F0"/>
                </a:solidFill>
                <a:latin typeface="Courier New"/>
              </a:rPr>
              <a:t>'</a:t>
            </a:r>
            <a:r>
              <a:rPr lang="en-US" sz="1400" dirty="0">
                <a:solidFill>
                  <a:srgbClr val="000000"/>
                </a:solidFill>
                <a:latin typeface="Courier New"/>
              </a:rPr>
              <a:t>,</a:t>
            </a:r>
            <a:r>
              <a:rPr lang="en-US" sz="1400" dirty="0">
                <a:solidFill>
                  <a:srgbClr val="A020F0"/>
                </a:solidFill>
                <a:latin typeface="Courier New"/>
              </a:rPr>
              <a:t>'o/f'</a:t>
            </a:r>
            <a:r>
              <a:rPr lang="en-US" sz="1400" dirty="0">
                <a:solidFill>
                  <a:srgbClr val="000000"/>
                </a:solidFill>
                <a:latin typeface="Courier New"/>
              </a:rPr>
              <a:t>,6.0:.2:7.0,</a:t>
            </a:r>
            <a:r>
              <a:rPr lang="en-US" sz="1400" dirty="0">
                <a:solidFill>
                  <a:srgbClr val="A020F0"/>
                </a:solidFill>
                <a:latin typeface="Courier New"/>
              </a:rPr>
              <a:t>'case'</a:t>
            </a:r>
            <a:r>
              <a:rPr lang="en-US" sz="1400" dirty="0">
                <a:solidFill>
                  <a:srgbClr val="000000"/>
                </a:solidFill>
                <a:latin typeface="Courier New"/>
              </a:rPr>
              <a:t>,</a:t>
            </a:r>
            <a:r>
              <a:rPr lang="en-US" sz="1400" dirty="0">
                <a:solidFill>
                  <a:srgbClr val="A020F0"/>
                </a:solidFill>
                <a:latin typeface="Courier New"/>
              </a:rPr>
              <a:t>'aerojet-gh2-go2(1000)'</a:t>
            </a:r>
            <a:r>
              <a:rPr lang="en-US" sz="1400" dirty="0">
                <a:solidFill>
                  <a:srgbClr val="000000"/>
                </a:solidFill>
                <a:latin typeface="Courier New"/>
              </a:rPr>
              <a:t>, </a:t>
            </a:r>
            <a:r>
              <a:rPr lang="en-US" sz="1400" dirty="0">
                <a:solidFill>
                  <a:srgbClr val="A020F0"/>
                </a:solidFill>
                <a:latin typeface="Courier New"/>
              </a:rPr>
              <a:t>'p,psi'</a:t>
            </a:r>
            <a:r>
              <a:rPr lang="en-US" sz="1400" dirty="0">
                <a:solidFill>
                  <a:srgbClr val="000000"/>
                </a:solidFill>
                <a:latin typeface="Courier New"/>
              </a:rPr>
              <a:t>,1000.,2000,</a:t>
            </a:r>
            <a:r>
              <a:rPr lang="en-US" sz="1400" dirty="0">
                <a:solidFill>
                  <a:srgbClr val="A020F0"/>
                </a:solidFill>
                <a:latin typeface="Courier New"/>
              </a:rPr>
              <a:t>'t,R'</a:t>
            </a:r>
            <a:r>
              <a:rPr lang="en-US" sz="1400" dirty="0">
                <a:solidFill>
                  <a:srgbClr val="000000"/>
                </a:solidFill>
                <a:latin typeface="Courier New"/>
              </a:rPr>
              <a:t>,5500:500:6500, </a:t>
            </a:r>
          </a:p>
          <a:p>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'case'</a:t>
            </a:r>
            <a:r>
              <a:rPr lang="en-US" sz="1400" dirty="0">
                <a:solidFill>
                  <a:srgbClr val="000000"/>
                </a:solidFill>
                <a:latin typeface="Courier New"/>
              </a:rPr>
              <a:t>,</a:t>
            </a:r>
            <a:r>
              <a:rPr lang="en-US" sz="1400" dirty="0">
                <a:solidFill>
                  <a:srgbClr val="A020F0"/>
                </a:solidFill>
                <a:latin typeface="Courier New"/>
              </a:rPr>
              <a:t>'Example-1'</a:t>
            </a:r>
            <a:r>
              <a:rPr lang="en-US" sz="1400" dirty="0">
                <a:solidFill>
                  <a:srgbClr val="000000"/>
                </a:solidFill>
                <a:latin typeface="Courier New"/>
              </a:rPr>
              <a:t>,</a:t>
            </a:r>
            <a:r>
              <a:rPr lang="en-US" sz="1400" dirty="0">
                <a:solidFill>
                  <a:srgbClr val="A020F0"/>
                </a:solidFill>
                <a:latin typeface="Courier New"/>
              </a:rPr>
              <a:t>'tp'</a:t>
            </a:r>
            <a:r>
              <a:rPr lang="en-US" sz="1400" dirty="0">
                <a:solidFill>
                  <a:srgbClr val="000000"/>
                </a:solidFill>
                <a:latin typeface="Courier New"/>
              </a:rPr>
              <a:t>,</a:t>
            </a:r>
            <a:r>
              <a:rPr lang="en-US" sz="1400" dirty="0">
                <a:solidFill>
                  <a:srgbClr val="A020F0"/>
                </a:solidFill>
                <a:latin typeface="Courier New"/>
              </a:rPr>
              <a:t>'p(</a:t>
            </a:r>
            <a:r>
              <a:rPr lang="en-US" sz="1400" dirty="0" err="1">
                <a:solidFill>
                  <a:srgbClr val="A020F0"/>
                </a:solidFill>
                <a:latin typeface="Courier New"/>
              </a:rPr>
              <a:t>atm</a:t>
            </a:r>
            <a:r>
              <a:rPr lang="en-US" sz="1400" dirty="0">
                <a:solidFill>
                  <a:srgbClr val="A020F0"/>
                </a:solidFill>
                <a:latin typeface="Courier New"/>
              </a:rPr>
              <a:t>)'</a:t>
            </a:r>
            <a:r>
              <a:rPr lang="en-US" sz="1400" dirty="0">
                <a:solidFill>
                  <a:srgbClr val="000000"/>
                </a:solidFill>
                <a:latin typeface="Courier New"/>
              </a:rPr>
              <a:t>,1,0.1,0.01,</a:t>
            </a:r>
            <a:r>
              <a:rPr lang="en-US" sz="1400" dirty="0">
                <a:solidFill>
                  <a:srgbClr val="A020F0"/>
                </a:solidFill>
                <a:latin typeface="Courier New"/>
              </a:rPr>
              <a:t>'t(k)'</a:t>
            </a:r>
            <a:r>
              <a:rPr lang="en-US" sz="1400" dirty="0">
                <a:solidFill>
                  <a:srgbClr val="000000"/>
                </a:solidFill>
                <a:latin typeface="Courier New"/>
              </a:rPr>
              <a:t>,3000,2000, </a:t>
            </a:r>
            <a:r>
              <a:rPr lang="en-US" sz="1400" dirty="0">
                <a:solidFill>
                  <a:srgbClr val="A020F0"/>
                </a:solidFill>
                <a:latin typeface="Courier New"/>
              </a:rPr>
              <a:t>'r.eq.ratio'</a:t>
            </a:r>
            <a:r>
              <a:rPr lang="en-US" sz="1400" dirty="0">
                <a:solidFill>
                  <a:srgbClr val="000000"/>
                </a:solidFill>
                <a:latin typeface="Courier New"/>
              </a:rPr>
              <a:t>,1,1.5,</a:t>
            </a:r>
            <a:endParaRPr lang="en-US" sz="1400" dirty="0">
              <a:solidFill>
                <a:srgbClr val="228B22"/>
              </a:solidFill>
              <a:latin typeface="Courier New"/>
            </a:endParaRPr>
          </a:p>
          <a:p>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'sp'</a:t>
            </a:r>
            <a:r>
              <a:rPr lang="en-US" sz="1400" dirty="0">
                <a:solidFill>
                  <a:srgbClr val="000000"/>
                </a:solidFill>
                <a:latin typeface="Courier New"/>
              </a:rPr>
              <a:t>,</a:t>
            </a:r>
            <a:r>
              <a:rPr lang="en-US" sz="1400" dirty="0">
                <a:solidFill>
                  <a:srgbClr val="A020F0"/>
                </a:solidFill>
                <a:latin typeface="Courier New"/>
              </a:rPr>
              <a:t>'case'</a:t>
            </a:r>
            <a:r>
              <a:rPr lang="en-US" sz="1400" dirty="0">
                <a:solidFill>
                  <a:srgbClr val="000000"/>
                </a:solidFill>
                <a:latin typeface="Courier New"/>
              </a:rPr>
              <a:t>,</a:t>
            </a:r>
            <a:r>
              <a:rPr lang="en-US" sz="1400" dirty="0">
                <a:solidFill>
                  <a:srgbClr val="A020F0"/>
                </a:solidFill>
                <a:latin typeface="Courier New"/>
              </a:rPr>
              <a:t>'NameSP'</a:t>
            </a:r>
            <a:r>
              <a:rPr lang="en-US" sz="1400" dirty="0">
                <a:solidFill>
                  <a:srgbClr val="000000"/>
                </a:solidFill>
                <a:latin typeface="Courier New"/>
              </a:rPr>
              <a:t>,</a:t>
            </a:r>
            <a:r>
              <a:rPr lang="en-US" sz="1400" dirty="0">
                <a:solidFill>
                  <a:srgbClr val="A020F0"/>
                </a:solidFill>
                <a:latin typeface="Courier New"/>
              </a:rPr>
              <a:t>'o/f'</a:t>
            </a:r>
            <a:r>
              <a:rPr lang="en-US" sz="1400" dirty="0">
                <a:solidFill>
                  <a:srgbClr val="000000"/>
                </a:solidFill>
                <a:latin typeface="Courier New"/>
              </a:rPr>
              <a:t>,6.00,</a:t>
            </a:r>
            <a:r>
              <a:rPr lang="en-US" sz="1400" dirty="0">
                <a:solidFill>
                  <a:srgbClr val="A020F0"/>
                </a:solidFill>
                <a:latin typeface="Courier New"/>
              </a:rPr>
              <a:t>'p,psi'</a:t>
            </a:r>
            <a:r>
              <a:rPr lang="en-US" sz="1400" dirty="0">
                <a:solidFill>
                  <a:srgbClr val="000000"/>
                </a:solidFill>
                <a:latin typeface="Courier New"/>
              </a:rPr>
              <a:t>,628.960,</a:t>
            </a:r>
            <a:r>
              <a:rPr lang="en-US" sz="1400" dirty="0">
                <a:solidFill>
                  <a:srgbClr val="A020F0"/>
                </a:solidFill>
                <a:latin typeface="Courier New"/>
              </a:rPr>
              <a:t>'s/r'</a:t>
            </a:r>
            <a:r>
              <a:rPr lang="en-US" sz="1400" dirty="0">
                <a:solidFill>
                  <a:srgbClr val="000000"/>
                </a:solidFill>
                <a:latin typeface="Courier New"/>
              </a:rPr>
              <a:t>,2.17959,</a:t>
            </a:r>
            <a:endParaRPr lang="en-US" sz="1400" dirty="0">
              <a:solidFill>
                <a:srgbClr val="228B22"/>
              </a:solidFill>
              <a:latin typeface="Courier New"/>
            </a:endParaRPr>
          </a:p>
          <a:p>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'rocket'</a:t>
            </a:r>
            <a:r>
              <a:rPr lang="en-US" sz="1400" dirty="0">
                <a:solidFill>
                  <a:srgbClr val="000000"/>
                </a:solidFill>
                <a:latin typeface="Courier New"/>
              </a:rPr>
              <a:t>,</a:t>
            </a:r>
            <a:r>
              <a:rPr lang="en-US" sz="1400" dirty="0">
                <a:solidFill>
                  <a:srgbClr val="A020F0"/>
                </a:solidFill>
                <a:latin typeface="Courier New"/>
              </a:rPr>
              <a:t>'equilibrium'</a:t>
            </a:r>
            <a:r>
              <a:rPr lang="en-US" sz="1400" dirty="0">
                <a:solidFill>
                  <a:srgbClr val="000000"/>
                </a:solidFill>
                <a:latin typeface="Courier New"/>
              </a:rPr>
              <a:t>,</a:t>
            </a:r>
            <a:r>
              <a:rPr lang="en-US" sz="1400" dirty="0">
                <a:solidFill>
                  <a:srgbClr val="A020F0"/>
                </a:solidFill>
                <a:latin typeface="Courier New"/>
              </a:rPr>
              <a:t>'fac'</a:t>
            </a:r>
            <a:r>
              <a:rPr lang="en-US" sz="1400" dirty="0">
                <a:solidFill>
                  <a:srgbClr val="000000"/>
                </a:solidFill>
                <a:latin typeface="Courier New"/>
              </a:rPr>
              <a:t>,</a:t>
            </a:r>
            <a:r>
              <a:rPr lang="en-US" sz="1400" dirty="0">
                <a:solidFill>
                  <a:srgbClr val="A020F0"/>
                </a:solidFill>
                <a:latin typeface="Courier New"/>
              </a:rPr>
              <a:t>'acat'</a:t>
            </a:r>
            <a:r>
              <a:rPr lang="en-US" sz="1400" dirty="0">
                <a:solidFill>
                  <a:srgbClr val="000000"/>
                </a:solidFill>
                <a:latin typeface="Courier New"/>
              </a:rPr>
              <a:t>,3,</a:t>
            </a:r>
            <a:r>
              <a:rPr lang="en-US" sz="1400" dirty="0">
                <a:solidFill>
                  <a:srgbClr val="A020F0"/>
                </a:solidFill>
                <a:latin typeface="Courier New"/>
              </a:rPr>
              <a:t>'o/f'</a:t>
            </a:r>
            <a:r>
              <a:rPr lang="en-US" sz="1400" dirty="0">
                <a:solidFill>
                  <a:srgbClr val="000000"/>
                </a:solidFill>
                <a:latin typeface="Courier New"/>
              </a:rPr>
              <a:t>,2.34,2.5,</a:t>
            </a:r>
            <a:r>
              <a:rPr lang="en-US" sz="1400" dirty="0">
                <a:solidFill>
                  <a:srgbClr val="A020F0"/>
                </a:solidFill>
                <a:latin typeface="Courier New"/>
              </a:rPr>
              <a:t>'case'</a:t>
            </a:r>
            <a:r>
              <a:rPr lang="en-US" sz="1400" dirty="0">
                <a:solidFill>
                  <a:srgbClr val="000000"/>
                </a:solidFill>
                <a:latin typeface="Courier New"/>
              </a:rPr>
              <a:t>,</a:t>
            </a:r>
            <a:r>
              <a:rPr lang="en-US" sz="1400" dirty="0">
                <a:solidFill>
                  <a:srgbClr val="A020F0"/>
                </a:solidFill>
                <a:latin typeface="Courier New"/>
              </a:rPr>
              <a:t>'fastrak(O2/RP-1)'</a:t>
            </a:r>
            <a:r>
              <a:rPr lang="en-US" sz="1400" dirty="0">
                <a:solidFill>
                  <a:srgbClr val="000000"/>
                </a:solidFill>
                <a:latin typeface="Courier New"/>
              </a:rPr>
              <a:t>,</a:t>
            </a:r>
            <a:r>
              <a:rPr lang="en-US" sz="1400" dirty="0">
                <a:solidFill>
                  <a:srgbClr val="A020F0"/>
                </a:solidFill>
                <a:latin typeface="Courier New"/>
              </a:rPr>
              <a:t>'p(psi)'</a:t>
            </a:r>
            <a:r>
              <a:rPr lang="en-US" sz="1400" dirty="0">
                <a:solidFill>
                  <a:srgbClr val="000000"/>
                </a:solidFill>
                <a:latin typeface="Courier New"/>
              </a:rPr>
              <a:t>,633,800,</a:t>
            </a:r>
            <a:r>
              <a:rPr lang="en-US" sz="1400" dirty="0">
                <a:solidFill>
                  <a:srgbClr val="A020F0"/>
                </a:solidFill>
                <a:latin typeface="Courier New"/>
              </a:rPr>
              <a:t>'subsonic(ae/at)'</a:t>
            </a:r>
            <a:r>
              <a:rPr lang="en-US" sz="1400" dirty="0">
                <a:solidFill>
                  <a:srgbClr val="000000"/>
                </a:solidFill>
                <a:latin typeface="Courier New"/>
              </a:rPr>
              <a:t>,2.59,1.01, </a:t>
            </a:r>
            <a:r>
              <a:rPr lang="en-US" sz="1400" dirty="0">
                <a:solidFill>
                  <a:srgbClr val="A020F0"/>
                </a:solidFill>
                <a:latin typeface="Courier New"/>
              </a:rPr>
              <a:t>'</a:t>
            </a:r>
            <a:r>
              <a:rPr lang="en-US" sz="1400" dirty="0" err="1">
                <a:solidFill>
                  <a:srgbClr val="A020F0"/>
                </a:solidFill>
                <a:latin typeface="Courier New"/>
              </a:rPr>
              <a:t>supsonic</a:t>
            </a:r>
            <a:r>
              <a:rPr lang="en-US" sz="1400" dirty="0">
                <a:solidFill>
                  <a:srgbClr val="A020F0"/>
                </a:solidFill>
                <a:latin typeface="Courier New"/>
              </a:rPr>
              <a:t>(ae/at)'</a:t>
            </a:r>
            <a:r>
              <a:rPr lang="en-US" sz="1400" dirty="0">
                <a:solidFill>
                  <a:srgbClr val="000000"/>
                </a:solidFill>
                <a:latin typeface="Courier New"/>
              </a:rPr>
              <a:t>,1.01,15.0,30.0,</a:t>
            </a:r>
          </a:p>
          <a:p>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'rocket'</a:t>
            </a:r>
            <a:r>
              <a:rPr lang="en-US" sz="1400" dirty="0">
                <a:solidFill>
                  <a:srgbClr val="000000"/>
                </a:solidFill>
                <a:latin typeface="Courier New"/>
              </a:rPr>
              <a:t>,</a:t>
            </a:r>
            <a:r>
              <a:rPr lang="en-US" sz="1400" dirty="0">
                <a:solidFill>
                  <a:srgbClr val="A020F0"/>
                </a:solidFill>
                <a:latin typeface="Courier New"/>
              </a:rPr>
              <a:t>'frozen'</a:t>
            </a:r>
            <a:r>
              <a:rPr lang="en-US" sz="1400" dirty="0">
                <a:solidFill>
                  <a:srgbClr val="000000"/>
                </a:solidFill>
                <a:latin typeface="Courier New"/>
              </a:rPr>
              <a:t>,</a:t>
            </a:r>
            <a:r>
              <a:rPr lang="en-US" sz="1400" dirty="0">
                <a:solidFill>
                  <a:srgbClr val="A020F0"/>
                </a:solidFill>
                <a:latin typeface="Courier New"/>
              </a:rPr>
              <a:t>'p,psia'</a:t>
            </a:r>
            <a:r>
              <a:rPr lang="en-US" sz="1400" dirty="0">
                <a:solidFill>
                  <a:srgbClr val="000000"/>
                </a:solidFill>
                <a:latin typeface="Courier New"/>
              </a:rPr>
              <a:t>,300,</a:t>
            </a:r>
            <a:r>
              <a:rPr lang="en-US" sz="1400" dirty="0">
                <a:solidFill>
                  <a:srgbClr val="A020F0"/>
                </a:solidFill>
                <a:latin typeface="Courier New"/>
              </a:rPr>
              <a:t>'sup,ae/at'</a:t>
            </a:r>
            <a:r>
              <a:rPr lang="en-US" sz="1400" dirty="0">
                <a:solidFill>
                  <a:srgbClr val="000000"/>
                </a:solidFill>
                <a:latin typeface="Courier New"/>
              </a:rPr>
              <a:t>,10.0000,</a:t>
            </a:r>
          </a:p>
          <a:p>
            <a:r>
              <a:rPr lang="en-US" sz="1400" dirty="0">
                <a:solidFill>
                  <a:srgbClr val="A020F0"/>
                </a:solidFill>
                <a:latin typeface="Courier New"/>
              </a:rPr>
              <a:t>'</a:t>
            </a:r>
            <a:r>
              <a:rPr lang="en-US" sz="1400" dirty="0" err="1">
                <a:solidFill>
                  <a:srgbClr val="A020F0"/>
                </a:solidFill>
                <a:latin typeface="Courier New"/>
              </a:rPr>
              <a:t>problem'</a:t>
            </a:r>
            <a:r>
              <a:rPr lang="en-US" sz="1400" dirty="0" err="1">
                <a:solidFill>
                  <a:srgbClr val="000000"/>
                </a:solidFill>
                <a:latin typeface="Courier New"/>
              </a:rPr>
              <a:t>,</a:t>
            </a:r>
            <a:r>
              <a:rPr lang="en-US" sz="1400" dirty="0" err="1">
                <a:solidFill>
                  <a:srgbClr val="A020F0"/>
                </a:solidFill>
                <a:latin typeface="Courier New"/>
              </a:rPr>
              <a:t>'rocket'</a:t>
            </a:r>
            <a:r>
              <a:rPr lang="en-US" sz="1400" dirty="0" err="1">
                <a:solidFill>
                  <a:srgbClr val="000000"/>
                </a:solidFill>
                <a:latin typeface="Courier New"/>
              </a:rPr>
              <a:t>,</a:t>
            </a:r>
            <a:r>
              <a:rPr lang="en-US" sz="1400" dirty="0" err="1">
                <a:solidFill>
                  <a:srgbClr val="A020F0"/>
                </a:solidFill>
                <a:latin typeface="Courier New"/>
              </a:rPr>
              <a:t>'equilibrium'</a:t>
            </a:r>
            <a:r>
              <a:rPr lang="en-US" sz="1400" dirty="0" err="1">
                <a:solidFill>
                  <a:srgbClr val="000000"/>
                </a:solidFill>
                <a:latin typeface="Courier New"/>
              </a:rPr>
              <a:t>,</a:t>
            </a:r>
            <a:r>
              <a:rPr lang="en-US" sz="1400" dirty="0" err="1">
                <a:solidFill>
                  <a:srgbClr val="A020F0"/>
                </a:solidFill>
                <a:latin typeface="Courier New"/>
              </a:rPr>
              <a:t>'o</a:t>
            </a:r>
            <a:r>
              <a:rPr lang="en-US" sz="1400" dirty="0">
                <a:solidFill>
                  <a:srgbClr val="A020F0"/>
                </a:solidFill>
                <a:latin typeface="Courier New"/>
              </a:rPr>
              <a:t>/f'</a:t>
            </a:r>
            <a:r>
              <a:rPr lang="en-US" sz="1400" dirty="0">
                <a:solidFill>
                  <a:srgbClr val="000000"/>
                </a:solidFill>
                <a:latin typeface="Courier New"/>
              </a:rPr>
              <a:t>,5.55157,</a:t>
            </a:r>
            <a:r>
              <a:rPr lang="en-US" sz="1400" dirty="0">
                <a:solidFill>
                  <a:srgbClr val="A020F0"/>
                </a:solidFill>
                <a:latin typeface="Courier New"/>
              </a:rPr>
              <a:t>'case'</a:t>
            </a:r>
            <a:r>
              <a:rPr lang="en-US" sz="1400" dirty="0">
                <a:solidFill>
                  <a:srgbClr val="000000"/>
                </a:solidFill>
                <a:latin typeface="Courier New"/>
              </a:rPr>
              <a:t>,</a:t>
            </a:r>
            <a:r>
              <a:rPr lang="en-US" sz="1400" dirty="0">
                <a:solidFill>
                  <a:srgbClr val="A020F0"/>
                </a:solidFill>
                <a:latin typeface="Courier New"/>
              </a:rPr>
              <a:t>'Example-8'</a:t>
            </a:r>
            <a:r>
              <a:rPr lang="en-US" sz="1400" dirty="0">
                <a:solidFill>
                  <a:srgbClr val="000000"/>
                </a:solidFill>
                <a:latin typeface="Courier New"/>
              </a:rPr>
              <a:t>, </a:t>
            </a:r>
            <a:r>
              <a:rPr lang="en-US" sz="1400" dirty="0">
                <a:solidFill>
                  <a:srgbClr val="A020F0"/>
                </a:solidFill>
                <a:latin typeface="Courier New"/>
              </a:rPr>
              <a:t>'p,bar'</a:t>
            </a:r>
            <a:r>
              <a:rPr lang="en-US" sz="1400" dirty="0">
                <a:solidFill>
                  <a:srgbClr val="000000"/>
                </a:solidFill>
                <a:latin typeface="Courier New"/>
              </a:rPr>
              <a:t>,53.3172,</a:t>
            </a:r>
            <a:r>
              <a:rPr lang="en-US" sz="1400" dirty="0">
                <a:solidFill>
                  <a:srgbClr val="A020F0"/>
                </a:solidFill>
                <a:latin typeface="Courier New"/>
              </a:rPr>
              <a:t>'subar'</a:t>
            </a:r>
            <a:r>
              <a:rPr lang="en-US" sz="1400" dirty="0">
                <a:solidFill>
                  <a:srgbClr val="000000"/>
                </a:solidFill>
                <a:latin typeface="Courier New"/>
              </a:rPr>
              <a:t>,1.58,</a:t>
            </a:r>
            <a:r>
              <a:rPr lang="en-US" sz="1400" dirty="0">
                <a:solidFill>
                  <a:srgbClr val="A020F0"/>
                </a:solidFill>
                <a:latin typeface="Courier New"/>
              </a:rPr>
              <a:t>'pi/p'</a:t>
            </a:r>
            <a:r>
              <a:rPr lang="en-US" sz="1400" dirty="0">
                <a:solidFill>
                  <a:srgbClr val="000000"/>
                </a:solidFill>
                <a:latin typeface="Courier New"/>
              </a:rPr>
              <a:t>,10,100,1000,</a:t>
            </a:r>
            <a:r>
              <a:rPr lang="en-US" sz="1400" dirty="0">
                <a:solidFill>
                  <a:srgbClr val="A020F0"/>
                </a:solidFill>
                <a:latin typeface="Courier New"/>
              </a:rPr>
              <a:t>'supar'</a:t>
            </a:r>
            <a:r>
              <a:rPr lang="en-US" sz="1400" dirty="0">
                <a:solidFill>
                  <a:srgbClr val="000000"/>
                </a:solidFill>
                <a:latin typeface="Courier New"/>
              </a:rPr>
              <a:t>,25,50,75,</a:t>
            </a:r>
          </a:p>
          <a:p>
            <a:r>
              <a:rPr lang="en-US" sz="1400" dirty="0">
                <a:solidFill>
                  <a:srgbClr val="A020F0"/>
                </a:solidFill>
                <a:latin typeface="Courier New"/>
              </a:rPr>
              <a:t>'</a:t>
            </a:r>
            <a:r>
              <a:rPr lang="en-US" sz="1400" dirty="0" err="1">
                <a:solidFill>
                  <a:srgbClr val="A020F0"/>
                </a:solidFill>
                <a:latin typeface="Courier New"/>
              </a:rPr>
              <a:t>problem'</a:t>
            </a:r>
            <a:r>
              <a:rPr lang="en-US" sz="1400" dirty="0" err="1">
                <a:solidFill>
                  <a:srgbClr val="000000"/>
                </a:solidFill>
                <a:latin typeface="Courier New"/>
              </a:rPr>
              <a:t>,</a:t>
            </a:r>
            <a:r>
              <a:rPr lang="en-US" sz="1400" dirty="0" err="1">
                <a:solidFill>
                  <a:srgbClr val="A020F0"/>
                </a:solidFill>
                <a:latin typeface="Courier New"/>
              </a:rPr>
              <a:t>'rocket'</a:t>
            </a:r>
            <a:r>
              <a:rPr lang="en-US" sz="1400" dirty="0" err="1">
                <a:solidFill>
                  <a:srgbClr val="000000"/>
                </a:solidFill>
                <a:latin typeface="Courier New"/>
              </a:rPr>
              <a:t>,</a:t>
            </a:r>
            <a:r>
              <a:rPr lang="en-US" sz="1400" dirty="0" err="1">
                <a:solidFill>
                  <a:srgbClr val="A020F0"/>
                </a:solidFill>
                <a:latin typeface="Courier New"/>
              </a:rPr>
              <a:t>'equilibrium'</a:t>
            </a:r>
            <a:r>
              <a:rPr lang="en-US" sz="1400" dirty="0" err="1">
                <a:solidFill>
                  <a:srgbClr val="000000"/>
                </a:solidFill>
                <a:latin typeface="Courier New"/>
              </a:rPr>
              <a:t>,</a:t>
            </a:r>
            <a:r>
              <a:rPr lang="en-US" sz="1400" dirty="0" err="1">
                <a:solidFill>
                  <a:srgbClr val="A020F0"/>
                </a:solidFill>
                <a:latin typeface="Courier New"/>
              </a:rPr>
              <a:t>'o</a:t>
            </a:r>
            <a:r>
              <a:rPr lang="en-US" sz="1400" dirty="0">
                <a:solidFill>
                  <a:srgbClr val="A020F0"/>
                </a:solidFill>
                <a:latin typeface="Courier New"/>
              </a:rPr>
              <a:t>/f'</a:t>
            </a:r>
            <a:r>
              <a:rPr lang="en-US" sz="1400" dirty="0">
                <a:solidFill>
                  <a:srgbClr val="000000"/>
                </a:solidFill>
                <a:latin typeface="Courier New"/>
              </a:rPr>
              <a:t>,5.55157,</a:t>
            </a:r>
            <a:r>
              <a:rPr lang="en-US" sz="1400" dirty="0">
                <a:solidFill>
                  <a:srgbClr val="A020F0"/>
                </a:solidFill>
                <a:latin typeface="Courier New"/>
              </a:rPr>
              <a:t>'case'</a:t>
            </a:r>
            <a:r>
              <a:rPr lang="en-US" sz="1400" dirty="0">
                <a:solidFill>
                  <a:srgbClr val="000000"/>
                </a:solidFill>
                <a:latin typeface="Courier New"/>
              </a:rPr>
              <a:t>,</a:t>
            </a:r>
            <a:r>
              <a:rPr lang="en-US" sz="1400" dirty="0">
                <a:solidFill>
                  <a:srgbClr val="A020F0"/>
                </a:solidFill>
                <a:latin typeface="Courier New"/>
              </a:rPr>
              <a:t>'Example-10'</a:t>
            </a:r>
            <a:r>
              <a:rPr lang="en-US" sz="1400" dirty="0">
                <a:solidFill>
                  <a:srgbClr val="000000"/>
                </a:solidFill>
                <a:latin typeface="Courier New"/>
              </a:rPr>
              <a:t>,</a:t>
            </a:r>
            <a:r>
              <a:rPr lang="en-US" sz="1400" dirty="0">
                <a:solidFill>
                  <a:srgbClr val="A020F0"/>
                </a:solidFill>
                <a:latin typeface="Courier New"/>
              </a:rPr>
              <a:t>'p,bar'</a:t>
            </a:r>
            <a:r>
              <a:rPr lang="en-US" sz="1400" dirty="0">
                <a:solidFill>
                  <a:srgbClr val="000000"/>
                </a:solidFill>
                <a:latin typeface="Courier New"/>
              </a:rPr>
              <a:t>,53.3172,</a:t>
            </a:r>
            <a:r>
              <a:rPr lang="en-US" sz="1400" dirty="0">
                <a:solidFill>
                  <a:srgbClr val="A020F0"/>
                </a:solidFill>
                <a:latin typeface="Courier New"/>
              </a:rPr>
              <a:t>'fac'</a:t>
            </a:r>
            <a:r>
              <a:rPr lang="en-US" sz="1400" dirty="0">
                <a:solidFill>
                  <a:srgbClr val="000000"/>
                </a:solidFill>
                <a:latin typeface="Courier New"/>
              </a:rPr>
              <a:t>,</a:t>
            </a:r>
            <a:r>
              <a:rPr lang="en-US" sz="1400" dirty="0">
                <a:solidFill>
                  <a:srgbClr val="A020F0"/>
                </a:solidFill>
                <a:latin typeface="Courier New"/>
              </a:rPr>
              <a:t>'ma,kg/m^2'</a:t>
            </a:r>
            <a:r>
              <a:rPr lang="en-US" sz="1400" dirty="0">
                <a:solidFill>
                  <a:srgbClr val="000000"/>
                </a:solidFill>
                <a:latin typeface="Courier New"/>
              </a:rPr>
              <a:t>,1333.9,</a:t>
            </a:r>
            <a:r>
              <a:rPr lang="en-US" sz="1400" dirty="0">
                <a:solidFill>
                  <a:srgbClr val="A020F0"/>
                </a:solidFill>
                <a:latin typeface="Courier New"/>
              </a:rPr>
              <a:t>'pi/p'</a:t>
            </a:r>
            <a:r>
              <a:rPr lang="en-US" sz="1400" dirty="0">
                <a:solidFill>
                  <a:srgbClr val="000000"/>
                </a:solidFill>
                <a:latin typeface="Courier New"/>
              </a:rPr>
              <a:t>,10,100,1000,</a:t>
            </a:r>
            <a:r>
              <a:rPr lang="en-US" sz="1400" dirty="0">
                <a:solidFill>
                  <a:srgbClr val="A020F0"/>
                </a:solidFill>
                <a:latin typeface="Courier New"/>
              </a:rPr>
              <a:t>'supar'</a:t>
            </a:r>
            <a:r>
              <a:rPr lang="en-US" sz="1400" dirty="0">
                <a:solidFill>
                  <a:srgbClr val="000000"/>
                </a:solidFill>
                <a:latin typeface="Courier New"/>
              </a:rPr>
              <a:t>,25:25:75,</a:t>
            </a:r>
          </a:p>
          <a:p>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'rocket'</a:t>
            </a:r>
            <a:r>
              <a:rPr lang="en-US" sz="1400" dirty="0">
                <a:solidFill>
                  <a:srgbClr val="000000"/>
                </a:solidFill>
                <a:latin typeface="Courier New"/>
              </a:rPr>
              <a:t>,</a:t>
            </a:r>
            <a:r>
              <a:rPr lang="en-US" sz="1400" dirty="0">
                <a:solidFill>
                  <a:srgbClr val="A020F0"/>
                </a:solidFill>
                <a:latin typeface="Courier New"/>
              </a:rPr>
              <a:t>'equilibrium'</a:t>
            </a:r>
            <a:r>
              <a:rPr lang="en-US" sz="1400" dirty="0">
                <a:solidFill>
                  <a:srgbClr val="000000"/>
                </a:solidFill>
                <a:latin typeface="Courier New"/>
              </a:rPr>
              <a:t>,</a:t>
            </a:r>
            <a:r>
              <a:rPr lang="en-US" sz="1400" dirty="0">
                <a:solidFill>
                  <a:srgbClr val="A020F0"/>
                </a:solidFill>
                <a:latin typeface="Courier New"/>
              </a:rPr>
              <a:t>'case'</a:t>
            </a:r>
            <a:r>
              <a:rPr lang="en-US" sz="1400" dirty="0">
                <a:solidFill>
                  <a:srgbClr val="000000"/>
                </a:solidFill>
                <a:latin typeface="Courier New"/>
              </a:rPr>
              <a:t>,</a:t>
            </a:r>
            <a:r>
              <a:rPr lang="en-US" sz="1400" dirty="0">
                <a:solidFill>
                  <a:srgbClr val="A020F0"/>
                </a:solidFill>
                <a:latin typeface="Courier New"/>
              </a:rPr>
              <a:t>'Example-12'</a:t>
            </a:r>
            <a:r>
              <a:rPr lang="en-US" sz="1400" dirty="0">
                <a:solidFill>
                  <a:srgbClr val="000000"/>
                </a:solidFill>
                <a:latin typeface="Courier New"/>
              </a:rPr>
              <a:t>,</a:t>
            </a:r>
            <a:r>
              <a:rPr lang="en-US" sz="1400" dirty="0">
                <a:solidFill>
                  <a:srgbClr val="A020F0"/>
                </a:solidFill>
                <a:latin typeface="Courier New"/>
              </a:rPr>
              <a:t>'p,psi'</a:t>
            </a:r>
            <a:r>
              <a:rPr lang="en-US" sz="1400" dirty="0">
                <a:solidFill>
                  <a:srgbClr val="000000"/>
                </a:solidFill>
                <a:latin typeface="Courier New"/>
              </a:rPr>
              <a:t>,1000,</a:t>
            </a:r>
            <a:r>
              <a:rPr lang="en-US" sz="1400" dirty="0">
                <a:solidFill>
                  <a:srgbClr val="A020F0"/>
                </a:solidFill>
                <a:latin typeface="Courier New"/>
              </a:rPr>
              <a:t>'pi/p'</a:t>
            </a:r>
            <a:r>
              <a:rPr lang="en-US" sz="1400" dirty="0">
                <a:solidFill>
                  <a:srgbClr val="000000"/>
                </a:solidFill>
                <a:latin typeface="Courier New"/>
              </a:rPr>
              <a:t>, 68.0457,</a:t>
            </a:r>
            <a:r>
              <a:rPr lang="en-US" sz="1400" dirty="0">
                <a:solidFill>
                  <a:srgbClr val="A020F0"/>
                </a:solidFill>
                <a:latin typeface="Courier New"/>
              </a:rPr>
              <a:t>'o/f'</a:t>
            </a:r>
            <a:r>
              <a:rPr lang="en-US" sz="1400" dirty="0">
                <a:solidFill>
                  <a:srgbClr val="000000"/>
                </a:solidFill>
                <a:latin typeface="Courier New"/>
              </a:rPr>
              <a:t>,2.5,</a:t>
            </a:r>
            <a:r>
              <a:rPr lang="en-US" sz="1400" dirty="0">
                <a:solidFill>
                  <a:srgbClr val="A020F0"/>
                </a:solidFill>
                <a:latin typeface="Courier New"/>
              </a:rPr>
              <a:t>'eql'</a:t>
            </a:r>
            <a:r>
              <a:rPr lang="en-US" sz="1400" dirty="0">
                <a:solidFill>
                  <a:srgbClr val="000000"/>
                </a:solidFill>
                <a:latin typeface="Courier New"/>
              </a:rPr>
              <a:t>,</a:t>
            </a:r>
            <a:r>
              <a:rPr lang="en-US" sz="1400" dirty="0">
                <a:solidFill>
                  <a:srgbClr val="A020F0"/>
                </a:solidFill>
                <a:latin typeface="Courier New"/>
              </a:rPr>
              <a:t>'fr'</a:t>
            </a:r>
            <a:r>
              <a:rPr lang="en-US" sz="1400" dirty="0">
                <a:solidFill>
                  <a:srgbClr val="000000"/>
                </a:solidFill>
                <a:latin typeface="Courier New"/>
              </a:rPr>
              <a:t>,</a:t>
            </a:r>
            <a:r>
              <a:rPr lang="en-US" sz="1400" dirty="0">
                <a:solidFill>
                  <a:srgbClr val="A020F0"/>
                </a:solidFill>
                <a:latin typeface="Courier New"/>
              </a:rPr>
              <a:t>'nfz'</a:t>
            </a:r>
            <a:r>
              <a:rPr lang="en-US" sz="1400" dirty="0">
                <a:solidFill>
                  <a:srgbClr val="000000"/>
                </a:solidFill>
                <a:latin typeface="Courier New"/>
              </a:rPr>
              <a:t>,2,</a:t>
            </a:r>
            <a:r>
              <a:rPr lang="en-US" sz="1400" dirty="0">
                <a:solidFill>
                  <a:srgbClr val="A020F0"/>
                </a:solidFill>
                <a:latin typeface="Courier New"/>
              </a:rPr>
              <a:t>'sup'</a:t>
            </a:r>
            <a:r>
              <a:rPr lang="en-US" sz="1400" dirty="0">
                <a:solidFill>
                  <a:srgbClr val="000000"/>
                </a:solidFill>
                <a:latin typeface="Courier New"/>
              </a:rPr>
              <a:t>,5,10,25,50,75,100,150,200,</a:t>
            </a:r>
          </a:p>
          <a:p>
            <a:r>
              <a:rPr lang="en-US" sz="1400" dirty="0">
                <a:solidFill>
                  <a:srgbClr val="A020F0"/>
                </a:solidFill>
                <a:latin typeface="Courier New"/>
              </a:rPr>
              <a:t>'prob'</a:t>
            </a:r>
            <a:r>
              <a:rPr lang="en-US" sz="1400" dirty="0">
                <a:solidFill>
                  <a:srgbClr val="000000"/>
                </a:solidFill>
                <a:latin typeface="Courier New"/>
              </a:rPr>
              <a:t>,</a:t>
            </a:r>
            <a:r>
              <a:rPr lang="en-US" sz="1400" dirty="0">
                <a:solidFill>
                  <a:srgbClr val="A020F0"/>
                </a:solidFill>
                <a:latin typeface="Courier New"/>
              </a:rPr>
              <a:t>'hp'</a:t>
            </a:r>
            <a:r>
              <a:rPr lang="en-US" sz="1400" dirty="0">
                <a:solidFill>
                  <a:srgbClr val="000000"/>
                </a:solidFill>
                <a:latin typeface="Courier New"/>
              </a:rPr>
              <a:t>,</a:t>
            </a:r>
            <a:r>
              <a:rPr lang="en-US" sz="1400" dirty="0">
                <a:solidFill>
                  <a:srgbClr val="A020F0"/>
                </a:solidFill>
                <a:latin typeface="Courier New"/>
              </a:rPr>
              <a:t>'p,psia'</a:t>
            </a:r>
            <a:r>
              <a:rPr lang="en-US" sz="1400" dirty="0">
                <a:solidFill>
                  <a:srgbClr val="000000"/>
                </a:solidFill>
                <a:latin typeface="Courier New"/>
              </a:rPr>
              <a:t>,1000,</a:t>
            </a:r>
          </a:p>
          <a:p>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'rocket'</a:t>
            </a:r>
            <a:r>
              <a:rPr lang="en-US" sz="1400" dirty="0">
                <a:solidFill>
                  <a:srgbClr val="000000"/>
                </a:solidFill>
                <a:latin typeface="Courier New"/>
              </a:rPr>
              <a:t>,</a:t>
            </a:r>
            <a:r>
              <a:rPr lang="en-US" sz="1400" dirty="0">
                <a:solidFill>
                  <a:srgbClr val="A020F0"/>
                </a:solidFill>
                <a:latin typeface="Courier New"/>
              </a:rPr>
              <a:t>'fz'</a:t>
            </a:r>
            <a:r>
              <a:rPr lang="en-US" sz="1400" dirty="0">
                <a:solidFill>
                  <a:srgbClr val="000000"/>
                </a:solidFill>
                <a:latin typeface="Courier New"/>
              </a:rPr>
              <a:t>,</a:t>
            </a:r>
            <a:r>
              <a:rPr lang="en-US" sz="1400" dirty="0">
                <a:solidFill>
                  <a:srgbClr val="A020F0"/>
                </a:solidFill>
                <a:latin typeface="Courier New"/>
              </a:rPr>
              <a:t>'p,psia'</a:t>
            </a:r>
            <a:r>
              <a:rPr lang="en-US" sz="1400" dirty="0">
                <a:solidFill>
                  <a:srgbClr val="000000"/>
                </a:solidFill>
                <a:latin typeface="Courier New"/>
              </a:rPr>
              <a:t>,300,</a:t>
            </a:r>
            <a:r>
              <a:rPr lang="en-US" sz="1400" dirty="0">
                <a:solidFill>
                  <a:srgbClr val="A020F0"/>
                </a:solidFill>
                <a:latin typeface="Courier New"/>
              </a:rPr>
              <a:t>'sup,ae/at'</a:t>
            </a:r>
            <a:r>
              <a:rPr lang="en-US" sz="1400" dirty="0">
                <a:solidFill>
                  <a:srgbClr val="000000"/>
                </a:solidFill>
                <a:latin typeface="Courier New"/>
              </a:rPr>
              <a:t>,10.0000,</a:t>
            </a:r>
          </a:p>
          <a:p>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'case'</a:t>
            </a:r>
            <a:r>
              <a:rPr lang="en-US" sz="1400" dirty="0">
                <a:solidFill>
                  <a:srgbClr val="000000"/>
                </a:solidFill>
                <a:latin typeface="Courier New"/>
              </a:rPr>
              <a:t>,</a:t>
            </a:r>
            <a:r>
              <a:rPr lang="en-US" sz="1400" dirty="0">
                <a:solidFill>
                  <a:srgbClr val="A020F0"/>
                </a:solidFill>
                <a:latin typeface="Courier New"/>
              </a:rPr>
              <a:t>'Example-2'</a:t>
            </a:r>
            <a:r>
              <a:rPr lang="en-US" sz="1400" dirty="0">
                <a:solidFill>
                  <a:srgbClr val="000000"/>
                </a:solidFill>
                <a:latin typeface="Courier New"/>
              </a:rPr>
              <a:t>,</a:t>
            </a:r>
            <a:r>
              <a:rPr lang="en-US" sz="1400" dirty="0">
                <a:solidFill>
                  <a:srgbClr val="A020F0"/>
                </a:solidFill>
                <a:latin typeface="Courier New"/>
              </a:rPr>
              <a:t>'phi,eq.ratio'</a:t>
            </a:r>
            <a:r>
              <a:rPr lang="en-US" sz="1400" dirty="0">
                <a:solidFill>
                  <a:srgbClr val="000000"/>
                </a:solidFill>
                <a:latin typeface="Courier New"/>
              </a:rPr>
              <a:t>,1,</a:t>
            </a:r>
            <a:r>
              <a:rPr lang="en-US" sz="1400" dirty="0">
                <a:solidFill>
                  <a:srgbClr val="A020F0"/>
                </a:solidFill>
                <a:latin typeface="Courier New"/>
              </a:rPr>
              <a:t>'tv'</a:t>
            </a:r>
            <a:r>
              <a:rPr lang="en-US" sz="1400" dirty="0">
                <a:solidFill>
                  <a:srgbClr val="000000"/>
                </a:solidFill>
                <a:latin typeface="Courier New"/>
              </a:rPr>
              <a:t>,</a:t>
            </a:r>
            <a:r>
              <a:rPr lang="en-US" sz="1400" dirty="0">
                <a:solidFill>
                  <a:srgbClr val="A020F0"/>
                </a:solidFill>
                <a:latin typeface="Courier New"/>
              </a:rPr>
              <a:t>'t(k)'</a:t>
            </a:r>
            <a:r>
              <a:rPr lang="en-US" sz="1400" dirty="0">
                <a:solidFill>
                  <a:srgbClr val="000000"/>
                </a:solidFill>
                <a:latin typeface="Courier New"/>
              </a:rPr>
              <a:t>,3000, </a:t>
            </a:r>
            <a:r>
              <a:rPr lang="en-US" sz="1400" dirty="0">
                <a:solidFill>
                  <a:srgbClr val="A020F0"/>
                </a:solidFill>
                <a:latin typeface="Courier New"/>
              </a:rPr>
              <a:t>'</a:t>
            </a:r>
            <a:r>
              <a:rPr lang="en-US" sz="1400" dirty="0" err="1">
                <a:solidFill>
                  <a:srgbClr val="A020F0"/>
                </a:solidFill>
                <a:latin typeface="Courier New"/>
              </a:rPr>
              <a:t>rho,g</a:t>
            </a:r>
            <a:r>
              <a:rPr lang="en-US" sz="1400" dirty="0">
                <a:solidFill>
                  <a:srgbClr val="A020F0"/>
                </a:solidFill>
                <a:latin typeface="Courier New"/>
              </a:rPr>
              <a:t>/cc'</a:t>
            </a:r>
            <a:r>
              <a:rPr lang="en-US" sz="1400" dirty="0">
                <a:solidFill>
                  <a:srgbClr val="000000"/>
                </a:solidFill>
                <a:latin typeface="Courier New"/>
              </a:rPr>
              <a:t>,9.186e-5,8.0877e-6,6.6054e-7</a:t>
            </a:r>
          </a:p>
          <a:p>
            <a:endParaRPr lang="en-US" sz="1400" dirty="0"/>
          </a:p>
          <a:p>
            <a:endParaRPr lang="en-US" sz="1400" dirty="0">
              <a:latin typeface="Arial" charset="0"/>
              <a:cs typeface="Arial" charset="0"/>
            </a:endParaRPr>
          </a:p>
        </p:txBody>
      </p:sp>
      <p:sp>
        <p:nvSpPr>
          <p:cNvPr id="5" name="Title 1"/>
          <p:cNvSpPr>
            <a:spLocks noGrp="1"/>
          </p:cNvSpPr>
          <p:nvPr>
            <p:ph type="title"/>
          </p:nvPr>
        </p:nvSpPr>
        <p:spPr>
          <a:xfrm>
            <a:off x="457200" y="300618"/>
            <a:ext cx="8229600" cy="568055"/>
          </a:xfrm>
        </p:spPr>
        <p:txBody>
          <a:bodyPr/>
          <a:lstStyle/>
          <a:p>
            <a:pPr algn="ctr"/>
            <a:r>
              <a:rPr lang="en-US" dirty="0"/>
              <a:t>Problem Dataset - Continued</a:t>
            </a:r>
            <a:br>
              <a:rPr lang="en-US" dirty="0"/>
            </a:br>
            <a:endParaRPr lang="en-US" dirty="0"/>
          </a:p>
        </p:txBody>
      </p:sp>
    </p:spTree>
    <p:extLst>
      <p:ext uri="{BB962C8B-B14F-4D97-AF65-F5344CB8AC3E}">
        <p14:creationId xmlns:p14="http://schemas.microsoft.com/office/powerpoint/2010/main" val="1705807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263"/>
            <a:ext cx="8229600" cy="792162"/>
          </a:xfrm>
        </p:spPr>
        <p:txBody>
          <a:bodyPr/>
          <a:lstStyle/>
          <a:p>
            <a:pPr algn="ctr"/>
            <a:r>
              <a:rPr lang="en-US" dirty="0"/>
              <a:t>Output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37</a:t>
            </a:fld>
            <a:endParaRPr lang="en-US"/>
          </a:p>
        </p:txBody>
      </p:sp>
      <p:sp>
        <p:nvSpPr>
          <p:cNvPr id="4" name="Content Placeholder 2"/>
          <p:cNvSpPr txBox="1">
            <a:spLocks/>
          </p:cNvSpPr>
          <p:nvPr/>
        </p:nvSpPr>
        <p:spPr>
          <a:xfrm>
            <a:off x="0" y="798241"/>
            <a:ext cx="8982075" cy="5697977"/>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The output dataset contains keywords to identify the format of CEAMs output.</a:t>
            </a:r>
          </a:p>
          <a:p>
            <a:r>
              <a:rPr lang="en-US" sz="2400" dirty="0">
                <a:latin typeface="Arial" charset="0"/>
                <a:cs typeface="Arial" charset="0"/>
              </a:rPr>
              <a:t>The output dataset is optional</a:t>
            </a:r>
          </a:p>
          <a:p>
            <a:pPr marL="342900" lvl="2" indent="-342900"/>
            <a:r>
              <a:rPr lang="en-US" sz="2400" dirty="0">
                <a:latin typeface="Arial" charset="0"/>
                <a:cs typeface="Arial" charset="0"/>
              </a:rPr>
              <a:t>The output dataset keyword is </a:t>
            </a:r>
            <a:r>
              <a:rPr lang="en-US" dirty="0">
                <a:solidFill>
                  <a:srgbClr val="A020F0"/>
                </a:solidFill>
                <a:latin typeface="Courier New"/>
              </a:rPr>
              <a:t>‘</a:t>
            </a:r>
            <a:r>
              <a:rPr lang="en-US" dirty="0" err="1">
                <a:solidFill>
                  <a:srgbClr val="A020F0"/>
                </a:solidFill>
                <a:latin typeface="Courier New"/>
              </a:rPr>
              <a:t>outp</a:t>
            </a:r>
            <a:r>
              <a:rPr lang="en-US" dirty="0">
                <a:solidFill>
                  <a:srgbClr val="A020F0"/>
                </a:solidFill>
                <a:latin typeface="Courier New"/>
              </a:rPr>
              <a:t>'</a:t>
            </a:r>
            <a:endParaRPr lang="en-US" dirty="0">
              <a:latin typeface="Arial" charset="0"/>
              <a:cs typeface="Arial" charset="0"/>
            </a:endParaRPr>
          </a:p>
          <a:p>
            <a:r>
              <a:rPr lang="en-US" sz="2400" dirty="0">
                <a:latin typeface="Arial" charset="0"/>
                <a:cs typeface="Arial" charset="0"/>
              </a:rPr>
              <a:t>CEAM will always display/produce bulk thermodynamic properties and molar product composition fractions</a:t>
            </a:r>
          </a:p>
          <a:p>
            <a:r>
              <a:rPr lang="en-US" sz="2400" dirty="0">
                <a:latin typeface="Arial" charset="0"/>
                <a:cs typeface="Arial" charset="0"/>
              </a:rPr>
              <a:t>Product Composition</a:t>
            </a:r>
          </a:p>
          <a:p>
            <a:pPr marL="457200" lvl="1" indent="0">
              <a:buNone/>
            </a:pPr>
            <a:r>
              <a:rPr lang="en-US" sz="2000" dirty="0">
                <a:latin typeface="Arial" charset="0"/>
                <a:cs typeface="Arial" charset="0"/>
              </a:rPr>
              <a:t>The product composition is a standard output of CEAM.  The composition can be defined one of two ways</a:t>
            </a:r>
          </a:p>
          <a:p>
            <a:pPr lvl="1"/>
            <a:r>
              <a:rPr lang="en-US" sz="2000" dirty="0">
                <a:latin typeface="Arial" charset="0"/>
                <a:cs typeface="Arial" charset="0"/>
              </a:rPr>
              <a:t>Molar Fractions</a:t>
            </a:r>
          </a:p>
          <a:p>
            <a:pPr lvl="2"/>
            <a:r>
              <a:rPr lang="en-US" sz="1600" dirty="0">
                <a:latin typeface="Arial" charset="0"/>
                <a:cs typeface="Arial" charset="0"/>
              </a:rPr>
              <a:t>Molar fractions are the default definition of the product composition</a:t>
            </a:r>
          </a:p>
          <a:p>
            <a:pPr lvl="2"/>
            <a:r>
              <a:rPr lang="en-US" sz="1600" dirty="0">
                <a:latin typeface="Arial" charset="0"/>
                <a:cs typeface="Arial" charset="0"/>
              </a:rPr>
              <a:t>There is not a keyword for molar values</a:t>
            </a:r>
          </a:p>
          <a:p>
            <a:pPr lvl="1"/>
            <a:r>
              <a:rPr lang="en-US" sz="2000" dirty="0">
                <a:latin typeface="Arial" charset="0"/>
                <a:cs typeface="Arial" charset="0"/>
              </a:rPr>
              <a:t>Mass Fractions</a:t>
            </a:r>
          </a:p>
          <a:p>
            <a:pPr lvl="2"/>
            <a:r>
              <a:rPr lang="en-US" sz="1600" dirty="0">
                <a:latin typeface="Arial" charset="0"/>
                <a:cs typeface="Arial" charset="0"/>
              </a:rPr>
              <a:t>Mass fractions can be calculated as an output as an alternative to molar fractions</a:t>
            </a:r>
          </a:p>
          <a:p>
            <a:pPr lvl="2"/>
            <a:r>
              <a:rPr lang="en-US" sz="1600" dirty="0">
                <a:latin typeface="Arial" charset="0"/>
                <a:cs typeface="Arial" charset="0"/>
              </a:rPr>
              <a:t>The keyword for mass fractions is exactly </a:t>
            </a:r>
            <a:r>
              <a:rPr lang="en-US" sz="1600" dirty="0">
                <a:solidFill>
                  <a:srgbClr val="A020F0"/>
                </a:solidFill>
                <a:latin typeface="Courier New"/>
              </a:rPr>
              <a:t>‘</a:t>
            </a:r>
            <a:r>
              <a:rPr lang="en-US" sz="1600" dirty="0" err="1">
                <a:solidFill>
                  <a:srgbClr val="A020F0"/>
                </a:solidFill>
                <a:latin typeface="Courier New"/>
              </a:rPr>
              <a:t>massf</a:t>
            </a:r>
            <a:r>
              <a:rPr lang="en-US" sz="1600" dirty="0">
                <a:solidFill>
                  <a:srgbClr val="A020F0"/>
                </a:solidFill>
                <a:latin typeface="Courier New"/>
              </a:rPr>
              <a:t>'</a:t>
            </a:r>
            <a:endParaRPr lang="en-US" sz="2400" dirty="0">
              <a:latin typeface="Arial" charset="0"/>
              <a:cs typeface="Arial" charset="0"/>
            </a:endParaRPr>
          </a:p>
        </p:txBody>
      </p:sp>
    </p:spTree>
    <p:extLst>
      <p:ext uri="{BB962C8B-B14F-4D97-AF65-F5344CB8AC3E}">
        <p14:creationId xmlns:p14="http://schemas.microsoft.com/office/powerpoint/2010/main" val="2374283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461"/>
            <a:ext cx="8229600" cy="603279"/>
          </a:xfrm>
        </p:spPr>
        <p:txBody>
          <a:bodyPr/>
          <a:lstStyle/>
          <a:p>
            <a:pPr algn="ctr"/>
            <a:r>
              <a:rPr lang="en-US" dirty="0"/>
              <a:t>Output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38</a:t>
            </a:fld>
            <a:endParaRPr lang="en-US"/>
          </a:p>
        </p:txBody>
      </p:sp>
      <p:sp>
        <p:nvSpPr>
          <p:cNvPr id="4" name="Content Placeholder 2"/>
          <p:cNvSpPr txBox="1">
            <a:spLocks/>
          </p:cNvSpPr>
          <p:nvPr/>
        </p:nvSpPr>
        <p:spPr>
          <a:xfrm>
            <a:off x="0" y="452667"/>
            <a:ext cx="8982075"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Units systems</a:t>
            </a:r>
          </a:p>
          <a:p>
            <a:pPr lvl="1"/>
            <a:r>
              <a:rPr lang="en-US" sz="1800" dirty="0">
                <a:latin typeface="Arial" charset="0"/>
                <a:cs typeface="Arial" charset="0"/>
              </a:rPr>
              <a:t>The default units of CEAM output are identical to the default units of the FORTRAN version. (SI </a:t>
            </a:r>
            <a:r>
              <a:rPr lang="en-US" sz="1800" dirty="0" err="1">
                <a:latin typeface="Arial" charset="0"/>
                <a:cs typeface="Arial" charset="0"/>
              </a:rPr>
              <a:t>mks</a:t>
            </a:r>
            <a:r>
              <a:rPr lang="en-US" sz="1800" dirty="0">
                <a:latin typeface="Arial" charset="0"/>
                <a:cs typeface="Arial" charset="0"/>
              </a:rPr>
              <a:t> with a few exceptions)</a:t>
            </a:r>
          </a:p>
          <a:p>
            <a:pPr lvl="1"/>
            <a:r>
              <a:rPr lang="en-US" sz="1800" dirty="0">
                <a:latin typeface="Arial" charset="0"/>
                <a:cs typeface="Arial" charset="0"/>
              </a:rPr>
              <a:t>Unit systems available in the FORTRAN version (default and calories) have been expanded in CEAM </a:t>
            </a:r>
            <a:r>
              <a:rPr lang="en-US" sz="1800" dirty="0" err="1">
                <a:latin typeface="Arial" charset="0"/>
                <a:cs typeface="Arial" charset="0"/>
              </a:rPr>
              <a:t>cgs</a:t>
            </a:r>
            <a:r>
              <a:rPr lang="en-US" sz="1800" dirty="0">
                <a:latin typeface="Arial" charset="0"/>
                <a:cs typeface="Arial" charset="0"/>
              </a:rPr>
              <a:t>, </a:t>
            </a:r>
            <a:r>
              <a:rPr lang="en-US" sz="1800" dirty="0" err="1">
                <a:latin typeface="Arial" charset="0"/>
                <a:cs typeface="Arial" charset="0"/>
              </a:rPr>
              <a:t>mks</a:t>
            </a:r>
            <a:r>
              <a:rPr lang="en-US" sz="1800" dirty="0">
                <a:latin typeface="Arial" charset="0"/>
                <a:cs typeface="Arial" charset="0"/>
              </a:rPr>
              <a:t>, and English</a:t>
            </a:r>
          </a:p>
          <a:p>
            <a:pPr lvl="1"/>
            <a:r>
              <a:rPr lang="en-US" sz="1800" dirty="0">
                <a:latin typeface="Arial" charset="0"/>
                <a:cs typeface="Arial" charset="0"/>
              </a:rPr>
              <a:t>The keywords are not case sensitive.  The unit systems are as follows:</a:t>
            </a:r>
          </a:p>
          <a:p>
            <a:endParaRPr lang="en-US" sz="2400" dirty="0">
              <a:latin typeface="Arial" charset="0"/>
              <a:cs typeface="Arial" charset="0"/>
            </a:endParaRPr>
          </a:p>
          <a:p>
            <a:endParaRPr lang="en-US" sz="2400" dirty="0">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93937738"/>
              </p:ext>
            </p:extLst>
          </p:nvPr>
        </p:nvGraphicFramePr>
        <p:xfrm>
          <a:off x="584792" y="2451694"/>
          <a:ext cx="6304965" cy="4175760"/>
        </p:xfrm>
        <a:graphic>
          <a:graphicData uri="http://schemas.openxmlformats.org/drawingml/2006/table">
            <a:tbl>
              <a:tblPr firstRow="1" bandRow="1">
                <a:tableStyleId>{5C22544A-7EE6-4342-B048-85BDC9FD1C3A}</a:tableStyleId>
              </a:tblPr>
              <a:tblGrid>
                <a:gridCol w="1261414">
                  <a:extLst>
                    <a:ext uri="{9D8B030D-6E8A-4147-A177-3AD203B41FA5}">
                      <a16:colId xmlns:a16="http://schemas.microsoft.com/office/drawing/2014/main" val="20000"/>
                    </a:ext>
                  </a:extLst>
                </a:gridCol>
                <a:gridCol w="1150940">
                  <a:extLst>
                    <a:ext uri="{9D8B030D-6E8A-4147-A177-3AD203B41FA5}">
                      <a16:colId xmlns:a16="http://schemas.microsoft.com/office/drawing/2014/main" val="20001"/>
                    </a:ext>
                  </a:extLst>
                </a:gridCol>
                <a:gridCol w="860866">
                  <a:extLst>
                    <a:ext uri="{9D8B030D-6E8A-4147-A177-3AD203B41FA5}">
                      <a16:colId xmlns:a16="http://schemas.microsoft.com/office/drawing/2014/main" val="20002"/>
                    </a:ext>
                  </a:extLst>
                </a:gridCol>
                <a:gridCol w="954439">
                  <a:extLst>
                    <a:ext uri="{9D8B030D-6E8A-4147-A177-3AD203B41FA5}">
                      <a16:colId xmlns:a16="http://schemas.microsoft.com/office/drawing/2014/main" val="20003"/>
                    </a:ext>
                  </a:extLst>
                </a:gridCol>
                <a:gridCol w="964497">
                  <a:extLst>
                    <a:ext uri="{9D8B030D-6E8A-4147-A177-3AD203B41FA5}">
                      <a16:colId xmlns:a16="http://schemas.microsoft.com/office/drawing/2014/main" val="20004"/>
                    </a:ext>
                  </a:extLst>
                </a:gridCol>
                <a:gridCol w="1112809">
                  <a:extLst>
                    <a:ext uri="{9D8B030D-6E8A-4147-A177-3AD203B41FA5}">
                      <a16:colId xmlns:a16="http://schemas.microsoft.com/office/drawing/2014/main" val="20005"/>
                    </a:ext>
                  </a:extLst>
                </a:gridCol>
              </a:tblGrid>
              <a:tr h="270282">
                <a:tc>
                  <a:txBody>
                    <a:bodyPr/>
                    <a:lstStyle/>
                    <a:p>
                      <a:endParaRPr lang="en-US" sz="1400" dirty="0"/>
                    </a:p>
                  </a:txBody>
                  <a:tcPr/>
                </a:tc>
                <a:tc>
                  <a:txBody>
                    <a:bodyPr/>
                    <a:lstStyle/>
                    <a:p>
                      <a:r>
                        <a:rPr lang="en-US" sz="1400" dirty="0"/>
                        <a:t>English</a:t>
                      </a:r>
                    </a:p>
                  </a:txBody>
                  <a:tcPr/>
                </a:tc>
                <a:tc>
                  <a:txBody>
                    <a:bodyPr/>
                    <a:lstStyle/>
                    <a:p>
                      <a:r>
                        <a:rPr lang="en-US" sz="1400" dirty="0"/>
                        <a:t>MKS</a:t>
                      </a:r>
                    </a:p>
                  </a:txBody>
                  <a:tcPr/>
                </a:tc>
                <a:tc>
                  <a:txBody>
                    <a:bodyPr/>
                    <a:lstStyle/>
                    <a:p>
                      <a:r>
                        <a:rPr lang="en-US" sz="1400" dirty="0"/>
                        <a:t>CGS</a:t>
                      </a:r>
                    </a:p>
                  </a:txBody>
                  <a:tcPr/>
                </a:tc>
                <a:tc>
                  <a:txBody>
                    <a:bodyPr/>
                    <a:lstStyle/>
                    <a:p>
                      <a:r>
                        <a:rPr lang="en-US" sz="1400" dirty="0"/>
                        <a:t>Default</a:t>
                      </a:r>
                    </a:p>
                  </a:txBody>
                  <a:tcPr/>
                </a:tc>
                <a:tc>
                  <a:txBody>
                    <a:bodyPr/>
                    <a:lstStyle/>
                    <a:p>
                      <a:r>
                        <a:rPr lang="en-US" sz="1400" dirty="0"/>
                        <a:t>Calories</a:t>
                      </a:r>
                    </a:p>
                  </a:txBody>
                  <a:tcPr/>
                </a:tc>
                <a:extLst>
                  <a:ext uri="{0D108BD9-81ED-4DB2-BD59-A6C34878D82A}">
                    <a16:rowId xmlns:a16="http://schemas.microsoft.com/office/drawing/2014/main" val="10000"/>
                  </a:ext>
                </a:extLst>
              </a:tr>
              <a:tr h="270282">
                <a:tc>
                  <a:txBody>
                    <a:bodyPr/>
                    <a:lstStyle/>
                    <a:p>
                      <a:r>
                        <a:rPr lang="en-US" sz="1400" dirty="0"/>
                        <a:t>keyword</a:t>
                      </a:r>
                    </a:p>
                  </a:txBody>
                  <a:tcPr/>
                </a:tc>
                <a:tc>
                  <a:txBody>
                    <a:bodyPr/>
                    <a:lstStyle/>
                    <a:p>
                      <a:r>
                        <a:rPr lang="en-US" sz="1400" dirty="0" err="1"/>
                        <a:t>eng</a:t>
                      </a:r>
                      <a:endParaRPr lang="en-US" sz="1400" dirty="0"/>
                    </a:p>
                  </a:txBody>
                  <a:tcPr/>
                </a:tc>
                <a:tc>
                  <a:txBody>
                    <a:bodyPr/>
                    <a:lstStyle/>
                    <a:p>
                      <a:r>
                        <a:rPr lang="en-US" sz="1400" dirty="0" err="1"/>
                        <a:t>mks</a:t>
                      </a:r>
                      <a:endParaRPr lang="en-US" sz="1400" dirty="0"/>
                    </a:p>
                  </a:txBody>
                  <a:tcPr/>
                </a:tc>
                <a:tc>
                  <a:txBody>
                    <a:bodyPr/>
                    <a:lstStyle/>
                    <a:p>
                      <a:r>
                        <a:rPr lang="en-US" sz="1400" dirty="0" err="1"/>
                        <a:t>cgs</a:t>
                      </a:r>
                      <a:endParaRPr lang="en-US" sz="1400" dirty="0"/>
                    </a:p>
                  </a:txBody>
                  <a:tcPr/>
                </a:tc>
                <a:tc>
                  <a:txBody>
                    <a:bodyPr/>
                    <a:lstStyle/>
                    <a:p>
                      <a:r>
                        <a:rPr lang="en-US" sz="1400" dirty="0"/>
                        <a:t>N/A</a:t>
                      </a:r>
                    </a:p>
                  </a:txBody>
                  <a:tcPr/>
                </a:tc>
                <a:tc>
                  <a:txBody>
                    <a:bodyPr/>
                    <a:lstStyle/>
                    <a:p>
                      <a:r>
                        <a:rPr lang="en-US" sz="1400" dirty="0" err="1"/>
                        <a:t>cal</a:t>
                      </a:r>
                      <a:endParaRPr lang="en-US" sz="1400" dirty="0"/>
                    </a:p>
                  </a:txBody>
                  <a:tcPr/>
                </a:tc>
                <a:extLst>
                  <a:ext uri="{0D108BD9-81ED-4DB2-BD59-A6C34878D82A}">
                    <a16:rowId xmlns:a16="http://schemas.microsoft.com/office/drawing/2014/main" val="10001"/>
                  </a:ext>
                </a:extLst>
              </a:tr>
              <a:tr h="270282">
                <a:tc>
                  <a:txBody>
                    <a:bodyPr/>
                    <a:lstStyle/>
                    <a:p>
                      <a:r>
                        <a:rPr lang="en-US" sz="1400" dirty="0"/>
                        <a:t>Pressure</a:t>
                      </a:r>
                    </a:p>
                  </a:txBody>
                  <a:tcPr/>
                </a:tc>
                <a:tc>
                  <a:txBody>
                    <a:bodyPr/>
                    <a:lstStyle/>
                    <a:p>
                      <a:r>
                        <a:rPr lang="en-US" sz="1400" dirty="0"/>
                        <a:t>psia</a:t>
                      </a:r>
                    </a:p>
                  </a:txBody>
                  <a:tcPr/>
                </a:tc>
                <a:tc>
                  <a:txBody>
                    <a:bodyPr/>
                    <a:lstStyle/>
                    <a:p>
                      <a:r>
                        <a:rPr lang="en-US" sz="1400" dirty="0"/>
                        <a:t>bar</a:t>
                      </a:r>
                    </a:p>
                  </a:txBody>
                  <a:tcPr/>
                </a:tc>
                <a:tc>
                  <a:txBody>
                    <a:bodyPr/>
                    <a:lstStyle/>
                    <a:p>
                      <a:r>
                        <a:rPr lang="en-US" sz="1400" dirty="0" err="1"/>
                        <a:t>mmh</a:t>
                      </a:r>
                      <a:endParaRPr lang="en-US" sz="1400" dirty="0"/>
                    </a:p>
                  </a:txBody>
                  <a:tcPr/>
                </a:tc>
                <a:tc>
                  <a:txBody>
                    <a:bodyPr/>
                    <a:lstStyle/>
                    <a:p>
                      <a:r>
                        <a:rPr lang="en-US" sz="1400" dirty="0"/>
                        <a:t>Bar</a:t>
                      </a:r>
                    </a:p>
                  </a:txBody>
                  <a:tcPr/>
                </a:tc>
                <a:tc>
                  <a:txBody>
                    <a:bodyPr/>
                    <a:lstStyle/>
                    <a:p>
                      <a:r>
                        <a:rPr lang="en-US" sz="1400" dirty="0" err="1"/>
                        <a:t>Atm</a:t>
                      </a:r>
                      <a:endParaRPr lang="en-US" sz="1400" dirty="0"/>
                    </a:p>
                  </a:txBody>
                  <a:tcPr/>
                </a:tc>
                <a:extLst>
                  <a:ext uri="{0D108BD9-81ED-4DB2-BD59-A6C34878D82A}">
                    <a16:rowId xmlns:a16="http://schemas.microsoft.com/office/drawing/2014/main" val="10002"/>
                  </a:ext>
                </a:extLst>
              </a:tr>
              <a:tr h="270282">
                <a:tc>
                  <a:txBody>
                    <a:bodyPr/>
                    <a:lstStyle/>
                    <a:p>
                      <a:r>
                        <a:rPr lang="en-US" sz="1400" dirty="0"/>
                        <a:t>Temperature</a:t>
                      </a:r>
                    </a:p>
                  </a:txBody>
                  <a:tcPr/>
                </a:tc>
                <a:tc>
                  <a:txBody>
                    <a:bodyPr/>
                    <a:lstStyle/>
                    <a:p>
                      <a:r>
                        <a:rPr lang="en-US" sz="1400" dirty="0"/>
                        <a:t>R</a:t>
                      </a:r>
                    </a:p>
                  </a:txBody>
                  <a:tcPr/>
                </a:tc>
                <a:tc>
                  <a:txBody>
                    <a:bodyPr/>
                    <a:lstStyle/>
                    <a:p>
                      <a:r>
                        <a:rPr lang="en-US" sz="1400" dirty="0"/>
                        <a:t>K</a:t>
                      </a:r>
                    </a:p>
                  </a:txBody>
                  <a:tcPr/>
                </a:tc>
                <a:tc>
                  <a:txBody>
                    <a:bodyPr/>
                    <a:lstStyle/>
                    <a:p>
                      <a:r>
                        <a:rPr lang="en-US" sz="1400" dirty="0"/>
                        <a:t>K</a:t>
                      </a:r>
                    </a:p>
                  </a:txBody>
                  <a:tcPr/>
                </a:tc>
                <a:tc>
                  <a:txBody>
                    <a:bodyPr/>
                    <a:lstStyle/>
                    <a:p>
                      <a:r>
                        <a:rPr lang="en-US" sz="1400" dirty="0"/>
                        <a:t>K</a:t>
                      </a:r>
                    </a:p>
                  </a:txBody>
                  <a:tcPr/>
                </a:tc>
                <a:tc>
                  <a:txBody>
                    <a:bodyPr/>
                    <a:lstStyle/>
                    <a:p>
                      <a:r>
                        <a:rPr lang="en-US" sz="1400" dirty="0"/>
                        <a:t>K</a:t>
                      </a:r>
                    </a:p>
                  </a:txBody>
                  <a:tcPr/>
                </a:tc>
                <a:extLst>
                  <a:ext uri="{0D108BD9-81ED-4DB2-BD59-A6C34878D82A}">
                    <a16:rowId xmlns:a16="http://schemas.microsoft.com/office/drawing/2014/main" val="10003"/>
                  </a:ext>
                </a:extLst>
              </a:tr>
              <a:tr h="270282">
                <a:tc>
                  <a:txBody>
                    <a:bodyPr/>
                    <a:lstStyle/>
                    <a:p>
                      <a:r>
                        <a:rPr lang="en-US" sz="1400" dirty="0"/>
                        <a:t>Density</a:t>
                      </a:r>
                    </a:p>
                  </a:txBody>
                  <a:tcPr/>
                </a:tc>
                <a:tc>
                  <a:txBody>
                    <a:bodyPr/>
                    <a:lstStyle/>
                    <a:p>
                      <a:r>
                        <a:rPr lang="en-US" sz="1400" dirty="0"/>
                        <a:t>lbm/ft^3</a:t>
                      </a:r>
                    </a:p>
                  </a:txBody>
                  <a:tcPr/>
                </a:tc>
                <a:tc>
                  <a:txBody>
                    <a:bodyPr/>
                    <a:lstStyle/>
                    <a:p>
                      <a:r>
                        <a:rPr lang="en-US" sz="1400" dirty="0"/>
                        <a:t>kg/m^3</a:t>
                      </a:r>
                    </a:p>
                  </a:txBody>
                  <a:tcPr/>
                </a:tc>
                <a:tc>
                  <a:txBody>
                    <a:bodyPr/>
                    <a:lstStyle/>
                    <a:p>
                      <a:r>
                        <a:rPr lang="en-US" sz="1400" dirty="0"/>
                        <a:t>g/cc</a:t>
                      </a:r>
                    </a:p>
                  </a:txBody>
                  <a:tcPr/>
                </a:tc>
                <a:tc>
                  <a:txBody>
                    <a:bodyPr/>
                    <a:lstStyle/>
                    <a:p>
                      <a:r>
                        <a:rPr lang="en-US" sz="1400" dirty="0"/>
                        <a:t>kg/m^3</a:t>
                      </a:r>
                    </a:p>
                  </a:txBody>
                  <a:tcPr/>
                </a:tc>
                <a:tc>
                  <a:txBody>
                    <a:bodyPr/>
                    <a:lstStyle/>
                    <a:p>
                      <a:r>
                        <a:rPr lang="en-US" sz="1400" dirty="0"/>
                        <a:t>g/cc</a:t>
                      </a:r>
                    </a:p>
                  </a:txBody>
                  <a:tcPr/>
                </a:tc>
                <a:extLst>
                  <a:ext uri="{0D108BD9-81ED-4DB2-BD59-A6C34878D82A}">
                    <a16:rowId xmlns:a16="http://schemas.microsoft.com/office/drawing/2014/main" val="10004"/>
                  </a:ext>
                </a:extLst>
              </a:tr>
              <a:tr h="270282">
                <a:tc>
                  <a:txBody>
                    <a:bodyPr/>
                    <a:lstStyle/>
                    <a:p>
                      <a:r>
                        <a:rPr lang="en-US" sz="1400" dirty="0"/>
                        <a:t>Enthalpy</a:t>
                      </a:r>
                    </a:p>
                  </a:txBody>
                  <a:tcPr/>
                </a:tc>
                <a:tc>
                  <a:txBody>
                    <a:bodyPr/>
                    <a:lstStyle/>
                    <a:p>
                      <a:r>
                        <a:rPr lang="en-US" sz="1400" dirty="0"/>
                        <a:t>BTU/lbm</a:t>
                      </a:r>
                    </a:p>
                  </a:txBody>
                  <a:tcPr/>
                </a:tc>
                <a:tc>
                  <a:txBody>
                    <a:bodyPr/>
                    <a:lstStyle/>
                    <a:p>
                      <a:r>
                        <a:rPr lang="en-US" sz="1400" dirty="0"/>
                        <a:t>kJ/kg</a:t>
                      </a:r>
                    </a:p>
                  </a:txBody>
                  <a:tcPr/>
                </a:tc>
                <a:tc>
                  <a:txBody>
                    <a:bodyPr/>
                    <a:lstStyle/>
                    <a:p>
                      <a:r>
                        <a:rPr lang="en-US" sz="1400" dirty="0"/>
                        <a:t>J/g</a:t>
                      </a:r>
                    </a:p>
                  </a:txBody>
                  <a:tcPr/>
                </a:tc>
                <a:tc>
                  <a:txBody>
                    <a:bodyPr/>
                    <a:lstStyle/>
                    <a:p>
                      <a:r>
                        <a:rPr lang="en-US" sz="1400" dirty="0"/>
                        <a:t>kJ/kg</a:t>
                      </a:r>
                    </a:p>
                  </a:txBody>
                  <a:tcPr/>
                </a:tc>
                <a:tc>
                  <a:txBody>
                    <a:bodyPr/>
                    <a:lstStyle/>
                    <a:p>
                      <a:r>
                        <a:rPr lang="en-US" sz="1400" dirty="0"/>
                        <a:t>Cal/g</a:t>
                      </a:r>
                    </a:p>
                  </a:txBody>
                  <a:tcPr/>
                </a:tc>
                <a:extLst>
                  <a:ext uri="{0D108BD9-81ED-4DB2-BD59-A6C34878D82A}">
                    <a16:rowId xmlns:a16="http://schemas.microsoft.com/office/drawing/2014/main" val="10005"/>
                  </a:ext>
                </a:extLst>
              </a:tr>
              <a:tr h="270282">
                <a:tc>
                  <a:txBody>
                    <a:bodyPr/>
                    <a:lstStyle/>
                    <a:p>
                      <a:r>
                        <a:rPr lang="en-US" sz="1400" dirty="0"/>
                        <a:t>Energy</a:t>
                      </a:r>
                    </a:p>
                  </a:txBody>
                  <a:tcPr/>
                </a:tc>
                <a:tc>
                  <a:txBody>
                    <a:bodyPr/>
                    <a:lstStyle/>
                    <a:p>
                      <a:r>
                        <a:rPr lang="en-US" sz="1400" dirty="0"/>
                        <a:t>BTU/lbm</a:t>
                      </a:r>
                    </a:p>
                  </a:txBody>
                  <a:tcPr/>
                </a:tc>
                <a:tc>
                  <a:txBody>
                    <a:bodyPr/>
                    <a:lstStyle/>
                    <a:p>
                      <a:r>
                        <a:rPr lang="en-US" sz="1400" dirty="0"/>
                        <a:t>kJ/kg</a:t>
                      </a:r>
                    </a:p>
                  </a:txBody>
                  <a:tcPr/>
                </a:tc>
                <a:tc>
                  <a:txBody>
                    <a:bodyPr/>
                    <a:lstStyle/>
                    <a:p>
                      <a:r>
                        <a:rPr lang="en-US" sz="1400" dirty="0"/>
                        <a:t>J/g</a:t>
                      </a:r>
                    </a:p>
                  </a:txBody>
                  <a:tcPr/>
                </a:tc>
                <a:tc>
                  <a:txBody>
                    <a:bodyPr/>
                    <a:lstStyle/>
                    <a:p>
                      <a:r>
                        <a:rPr lang="en-US" sz="1400" dirty="0"/>
                        <a:t>kJ/kg</a:t>
                      </a:r>
                    </a:p>
                  </a:txBody>
                  <a:tcPr/>
                </a:tc>
                <a:tc>
                  <a:txBody>
                    <a:bodyPr/>
                    <a:lstStyle/>
                    <a:p>
                      <a:r>
                        <a:rPr lang="en-US" sz="1400" dirty="0"/>
                        <a:t>Cal/g</a:t>
                      </a:r>
                    </a:p>
                  </a:txBody>
                  <a:tcPr/>
                </a:tc>
                <a:extLst>
                  <a:ext uri="{0D108BD9-81ED-4DB2-BD59-A6C34878D82A}">
                    <a16:rowId xmlns:a16="http://schemas.microsoft.com/office/drawing/2014/main" val="10006"/>
                  </a:ext>
                </a:extLst>
              </a:tr>
              <a:tr h="270282">
                <a:tc>
                  <a:txBody>
                    <a:bodyPr/>
                    <a:lstStyle/>
                    <a:p>
                      <a:r>
                        <a:rPr lang="en-US" sz="1400" dirty="0"/>
                        <a:t>Gibbs</a:t>
                      </a:r>
                    </a:p>
                  </a:txBody>
                  <a:tcPr/>
                </a:tc>
                <a:tc>
                  <a:txBody>
                    <a:bodyPr/>
                    <a:lstStyle/>
                    <a:p>
                      <a:r>
                        <a:rPr lang="en-US" sz="1400" dirty="0"/>
                        <a:t>BTU/lbm</a:t>
                      </a:r>
                    </a:p>
                  </a:txBody>
                  <a:tcPr/>
                </a:tc>
                <a:tc>
                  <a:txBody>
                    <a:bodyPr/>
                    <a:lstStyle/>
                    <a:p>
                      <a:r>
                        <a:rPr lang="en-US" sz="1400" dirty="0"/>
                        <a:t>kJ/kg</a:t>
                      </a:r>
                    </a:p>
                  </a:txBody>
                  <a:tcPr/>
                </a:tc>
                <a:tc>
                  <a:txBody>
                    <a:bodyPr/>
                    <a:lstStyle/>
                    <a:p>
                      <a:r>
                        <a:rPr lang="en-US" sz="1400" dirty="0"/>
                        <a:t>J/g</a:t>
                      </a:r>
                    </a:p>
                  </a:txBody>
                  <a:tcPr/>
                </a:tc>
                <a:tc>
                  <a:txBody>
                    <a:bodyPr/>
                    <a:lstStyle/>
                    <a:p>
                      <a:r>
                        <a:rPr lang="en-US" sz="1400" dirty="0"/>
                        <a:t>kJ/kg</a:t>
                      </a:r>
                    </a:p>
                  </a:txBody>
                  <a:tcPr/>
                </a:tc>
                <a:tc>
                  <a:txBody>
                    <a:bodyPr/>
                    <a:lstStyle/>
                    <a:p>
                      <a:r>
                        <a:rPr lang="en-US" sz="1400" dirty="0"/>
                        <a:t>Cal/g</a:t>
                      </a:r>
                    </a:p>
                  </a:txBody>
                  <a:tcPr/>
                </a:tc>
                <a:extLst>
                  <a:ext uri="{0D108BD9-81ED-4DB2-BD59-A6C34878D82A}">
                    <a16:rowId xmlns:a16="http://schemas.microsoft.com/office/drawing/2014/main" val="10007"/>
                  </a:ext>
                </a:extLst>
              </a:tr>
              <a:tr h="270282">
                <a:tc>
                  <a:txBody>
                    <a:bodyPr/>
                    <a:lstStyle/>
                    <a:p>
                      <a:r>
                        <a:rPr lang="en-US" sz="1400" dirty="0"/>
                        <a:t>Entropy</a:t>
                      </a:r>
                    </a:p>
                  </a:txBody>
                  <a:tcPr/>
                </a:tc>
                <a:tc>
                  <a:txBody>
                    <a:bodyPr/>
                    <a:lstStyle/>
                    <a:p>
                      <a:r>
                        <a:rPr lang="en-US" sz="1400" dirty="0"/>
                        <a:t>BTU/lbm-R</a:t>
                      </a:r>
                    </a:p>
                  </a:txBody>
                  <a:tcPr/>
                </a:tc>
                <a:tc>
                  <a:txBody>
                    <a:bodyPr/>
                    <a:lstStyle/>
                    <a:p>
                      <a:r>
                        <a:rPr lang="en-US" sz="1400" dirty="0"/>
                        <a:t>kJ/kg-K</a:t>
                      </a:r>
                    </a:p>
                  </a:txBody>
                  <a:tcPr/>
                </a:tc>
                <a:tc>
                  <a:txBody>
                    <a:bodyPr/>
                    <a:lstStyle/>
                    <a:p>
                      <a:r>
                        <a:rPr lang="en-US" sz="1400" dirty="0"/>
                        <a:t>J/g-K</a:t>
                      </a:r>
                    </a:p>
                  </a:txBody>
                  <a:tcPr/>
                </a:tc>
                <a:tc>
                  <a:txBody>
                    <a:bodyPr/>
                    <a:lstStyle/>
                    <a:p>
                      <a:r>
                        <a:rPr lang="en-US" sz="1400" dirty="0"/>
                        <a:t>kJ/kg-K</a:t>
                      </a:r>
                    </a:p>
                  </a:txBody>
                  <a:tcPr/>
                </a:tc>
                <a:tc>
                  <a:txBody>
                    <a:bodyPr/>
                    <a:lstStyle/>
                    <a:p>
                      <a:r>
                        <a:rPr lang="en-US" sz="1400" dirty="0"/>
                        <a:t>Cal/g-K</a:t>
                      </a:r>
                    </a:p>
                  </a:txBody>
                  <a:tcPr/>
                </a:tc>
                <a:extLst>
                  <a:ext uri="{0D108BD9-81ED-4DB2-BD59-A6C34878D82A}">
                    <a16:rowId xmlns:a16="http://schemas.microsoft.com/office/drawing/2014/main" val="10008"/>
                  </a:ext>
                </a:extLst>
              </a:tr>
              <a:tr h="270282">
                <a:tc>
                  <a:txBody>
                    <a:bodyPr/>
                    <a:lstStyle/>
                    <a:p>
                      <a:r>
                        <a:rPr lang="en-US" sz="1400" dirty="0" err="1"/>
                        <a:t>Cp</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BTU/lbm-R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kJ/kg-K</a:t>
                      </a:r>
                    </a:p>
                  </a:txBody>
                  <a:tcPr/>
                </a:tc>
                <a:tc>
                  <a:txBody>
                    <a:bodyPr/>
                    <a:lstStyle/>
                    <a:p>
                      <a:r>
                        <a:rPr lang="en-US" sz="1400" dirty="0"/>
                        <a:t>J/g-K</a:t>
                      </a:r>
                    </a:p>
                  </a:txBody>
                  <a:tcPr/>
                </a:tc>
                <a:tc>
                  <a:txBody>
                    <a:bodyPr/>
                    <a:lstStyle/>
                    <a:p>
                      <a:r>
                        <a:rPr lang="en-US" sz="1400" dirty="0"/>
                        <a:t>kJ/kg-K</a:t>
                      </a:r>
                    </a:p>
                  </a:txBody>
                  <a:tcPr/>
                </a:tc>
                <a:tc>
                  <a:txBody>
                    <a:bodyPr/>
                    <a:lstStyle/>
                    <a:p>
                      <a:r>
                        <a:rPr lang="en-US" sz="1400" dirty="0"/>
                        <a:t>Cal/g-K</a:t>
                      </a:r>
                    </a:p>
                  </a:txBody>
                  <a:tcPr/>
                </a:tc>
                <a:extLst>
                  <a:ext uri="{0D108BD9-81ED-4DB2-BD59-A6C34878D82A}">
                    <a16:rowId xmlns:a16="http://schemas.microsoft.com/office/drawing/2014/main" val="10009"/>
                  </a:ext>
                </a:extLst>
              </a:tr>
              <a:tr h="270282">
                <a:tc>
                  <a:txBody>
                    <a:bodyPr/>
                    <a:lstStyle/>
                    <a:p>
                      <a:r>
                        <a:rPr lang="en-US" sz="1400" dirty="0"/>
                        <a:t>Velocity</a:t>
                      </a:r>
                    </a:p>
                  </a:txBody>
                  <a:tcPr/>
                </a:tc>
                <a:tc>
                  <a:txBody>
                    <a:bodyPr/>
                    <a:lstStyle/>
                    <a:p>
                      <a:r>
                        <a:rPr lang="en-US" sz="1400" dirty="0"/>
                        <a:t>Ft/s</a:t>
                      </a:r>
                    </a:p>
                  </a:txBody>
                  <a:tcPr/>
                </a:tc>
                <a:tc>
                  <a:txBody>
                    <a:bodyPr/>
                    <a:lstStyle/>
                    <a:p>
                      <a:r>
                        <a:rPr lang="en-US" sz="1400" dirty="0"/>
                        <a:t>m/s</a:t>
                      </a:r>
                    </a:p>
                  </a:txBody>
                  <a:tcPr/>
                </a:tc>
                <a:tc>
                  <a:txBody>
                    <a:bodyPr/>
                    <a:lstStyle/>
                    <a:p>
                      <a:r>
                        <a:rPr lang="en-US" sz="1400" dirty="0"/>
                        <a:t>cm/s</a:t>
                      </a:r>
                    </a:p>
                  </a:txBody>
                  <a:tcPr/>
                </a:tc>
                <a:tc>
                  <a:txBody>
                    <a:bodyPr/>
                    <a:lstStyle/>
                    <a:p>
                      <a:r>
                        <a:rPr lang="en-US" sz="1400" dirty="0"/>
                        <a:t>m/s</a:t>
                      </a:r>
                    </a:p>
                  </a:txBody>
                  <a:tcPr/>
                </a:tc>
                <a:tc>
                  <a:txBody>
                    <a:bodyPr/>
                    <a:lstStyle/>
                    <a:p>
                      <a:r>
                        <a:rPr lang="en-US" sz="1400" dirty="0"/>
                        <a:t>m/s</a:t>
                      </a:r>
                    </a:p>
                  </a:txBody>
                  <a:tcPr/>
                </a:tc>
                <a:extLst>
                  <a:ext uri="{0D108BD9-81ED-4DB2-BD59-A6C34878D82A}">
                    <a16:rowId xmlns:a16="http://schemas.microsoft.com/office/drawing/2014/main" val="10010"/>
                  </a:ext>
                </a:extLst>
              </a:tr>
              <a:tr h="270282">
                <a:tc>
                  <a:txBody>
                    <a:bodyPr/>
                    <a:lstStyle/>
                    <a:p>
                      <a:r>
                        <a:rPr lang="en-US" sz="1400" dirty="0"/>
                        <a:t>Viscosity</a:t>
                      </a:r>
                    </a:p>
                  </a:txBody>
                  <a:tcPr/>
                </a:tc>
                <a:tc>
                  <a:txBody>
                    <a:bodyPr/>
                    <a:lstStyle/>
                    <a:p>
                      <a:r>
                        <a:rPr lang="en-US" sz="1400" dirty="0"/>
                        <a:t>lbm/</a:t>
                      </a:r>
                      <a:r>
                        <a:rPr lang="en-US" sz="1400" dirty="0" err="1"/>
                        <a:t>ft</a:t>
                      </a:r>
                      <a:r>
                        <a:rPr lang="en-US" sz="1400" dirty="0"/>
                        <a: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uPa</a:t>
                      </a:r>
                      <a:r>
                        <a:rPr lang="en-US" sz="1400" dirty="0"/>
                        <a:t>-s</a:t>
                      </a:r>
                    </a:p>
                  </a:txBody>
                  <a:tcPr/>
                </a:tc>
                <a:tc>
                  <a:txBody>
                    <a:bodyPr/>
                    <a:lstStyle/>
                    <a:p>
                      <a:r>
                        <a:rPr lang="en-US" sz="1400" dirty="0" err="1"/>
                        <a:t>uPa</a:t>
                      </a:r>
                      <a:r>
                        <a:rPr lang="en-US" sz="1400" dirty="0"/>
                        <a:t>-s</a:t>
                      </a:r>
                    </a:p>
                  </a:txBody>
                  <a:tcPr/>
                </a:tc>
                <a:tc>
                  <a:txBody>
                    <a:bodyPr/>
                    <a:lstStyle/>
                    <a:p>
                      <a:r>
                        <a:rPr lang="en-US" sz="1400" dirty="0" err="1"/>
                        <a:t>Millipoise</a:t>
                      </a:r>
                      <a:endParaRPr lang="en-US" sz="1400" dirty="0"/>
                    </a:p>
                  </a:txBody>
                  <a:tcPr/>
                </a:tc>
                <a:tc>
                  <a:txBody>
                    <a:bodyPr/>
                    <a:lstStyle/>
                    <a:p>
                      <a:r>
                        <a:rPr lang="en-US" sz="1400" dirty="0" err="1"/>
                        <a:t>Millipoise</a:t>
                      </a:r>
                      <a:endParaRPr lang="en-US" sz="1400" dirty="0"/>
                    </a:p>
                  </a:txBody>
                  <a:tcPr/>
                </a:tc>
                <a:extLst>
                  <a:ext uri="{0D108BD9-81ED-4DB2-BD59-A6C34878D82A}">
                    <a16:rowId xmlns:a16="http://schemas.microsoft.com/office/drawing/2014/main" val="10011"/>
                  </a:ext>
                </a:extLst>
              </a:tr>
              <a:tr h="460936">
                <a:tc>
                  <a:txBody>
                    <a:bodyPr/>
                    <a:lstStyle/>
                    <a:p>
                      <a:r>
                        <a:rPr lang="en-US" sz="1400" dirty="0"/>
                        <a:t>Thermal</a:t>
                      </a:r>
                      <a:r>
                        <a:rPr lang="en-US" sz="1400" baseline="0" dirty="0"/>
                        <a:t> Conductivity</a:t>
                      </a:r>
                      <a:endParaRPr lang="en-US" sz="1400" dirty="0"/>
                    </a:p>
                  </a:txBody>
                  <a:tcPr/>
                </a:tc>
                <a:tc>
                  <a:txBody>
                    <a:bodyPr/>
                    <a:lstStyle/>
                    <a:p>
                      <a:r>
                        <a:rPr lang="en-US" sz="1400" dirty="0"/>
                        <a:t>BTU/</a:t>
                      </a:r>
                      <a:r>
                        <a:rPr lang="en-US" sz="1400" dirty="0" err="1"/>
                        <a:t>hr</a:t>
                      </a:r>
                      <a:r>
                        <a:rPr lang="en-US" sz="1400" dirty="0"/>
                        <a:t>-</a:t>
                      </a:r>
                      <a:r>
                        <a:rPr lang="en-US" sz="1400" dirty="0" err="1"/>
                        <a:t>ft</a:t>
                      </a:r>
                      <a:r>
                        <a:rPr lang="en-US" sz="1400" dirty="0"/>
                        <a:t>-R</a:t>
                      </a:r>
                    </a:p>
                  </a:txBody>
                  <a:tcPr/>
                </a:tc>
                <a:tc>
                  <a:txBody>
                    <a:bodyPr/>
                    <a:lstStyle/>
                    <a:p>
                      <a:r>
                        <a:rPr lang="en-US" sz="1400" dirty="0"/>
                        <a:t>W/m-K</a:t>
                      </a:r>
                    </a:p>
                  </a:txBody>
                  <a:tcPr/>
                </a:tc>
                <a:tc>
                  <a:txBody>
                    <a:bodyPr/>
                    <a:lstStyle/>
                    <a:p>
                      <a:r>
                        <a:rPr lang="en-US" sz="1400" dirty="0"/>
                        <a:t>W/cm-K</a:t>
                      </a:r>
                    </a:p>
                  </a:txBody>
                  <a:tcPr/>
                </a:tc>
                <a:tc>
                  <a:txBody>
                    <a:bodyPr/>
                    <a:lstStyle/>
                    <a:p>
                      <a:r>
                        <a:rPr lang="en-US" sz="1400" dirty="0" err="1"/>
                        <a:t>mW</a:t>
                      </a:r>
                      <a:r>
                        <a:rPr lang="en-US" sz="1400" dirty="0"/>
                        <a:t>/cm-K</a:t>
                      </a:r>
                    </a:p>
                  </a:txBody>
                  <a:tcPr/>
                </a:tc>
                <a:tc>
                  <a:txBody>
                    <a:bodyPr/>
                    <a:lstStyle/>
                    <a:p>
                      <a:r>
                        <a:rPr lang="en-US" sz="1400" dirty="0" err="1"/>
                        <a:t>Mcal</a:t>
                      </a:r>
                      <a:r>
                        <a:rPr lang="en-US" sz="1400" dirty="0"/>
                        <a:t>/cm-K-s</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719624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537"/>
            <a:ext cx="8229600" cy="792162"/>
          </a:xfrm>
        </p:spPr>
        <p:txBody>
          <a:bodyPr/>
          <a:lstStyle/>
          <a:p>
            <a:pPr algn="ctr"/>
            <a:r>
              <a:rPr lang="en-US" dirty="0"/>
              <a:t>Output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39</a:t>
            </a:fld>
            <a:endParaRPr lang="en-US"/>
          </a:p>
        </p:txBody>
      </p:sp>
      <p:sp>
        <p:nvSpPr>
          <p:cNvPr id="4" name="Content Placeholder 2"/>
          <p:cNvSpPr txBox="1">
            <a:spLocks/>
          </p:cNvSpPr>
          <p:nvPr/>
        </p:nvSpPr>
        <p:spPr>
          <a:xfrm>
            <a:off x="0" y="867515"/>
            <a:ext cx="8982075"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Short</a:t>
            </a:r>
          </a:p>
          <a:p>
            <a:pPr lvl="1"/>
            <a:r>
              <a:rPr lang="en-US" sz="2000" dirty="0">
                <a:latin typeface="Arial" charset="0"/>
                <a:cs typeface="Arial" charset="0"/>
              </a:rPr>
              <a:t>Short eliminates the intermediate calculations from printing to the screen or file.  Short will speed up the program, but can make debugging more difficult.  The keyword is not case sensitive and is </a:t>
            </a:r>
            <a:r>
              <a:rPr lang="en-US" sz="2000" dirty="0">
                <a:solidFill>
                  <a:srgbClr val="A020F0"/>
                </a:solidFill>
                <a:latin typeface="Courier New"/>
              </a:rPr>
              <a:t>‘short‘</a:t>
            </a:r>
            <a:r>
              <a:rPr lang="en-US" sz="2000" dirty="0">
                <a:latin typeface="Arial" charset="0"/>
                <a:cs typeface="Arial" charset="0"/>
              </a:rPr>
              <a:t>.</a:t>
            </a:r>
          </a:p>
          <a:p>
            <a:r>
              <a:rPr lang="en-US" sz="2400" dirty="0">
                <a:latin typeface="Arial" charset="0"/>
                <a:cs typeface="Arial" charset="0"/>
              </a:rPr>
              <a:t>Trace</a:t>
            </a:r>
          </a:p>
          <a:p>
            <a:pPr lvl="1"/>
            <a:r>
              <a:rPr lang="en-US" sz="2000" dirty="0">
                <a:latin typeface="Arial" charset="0"/>
                <a:cs typeface="Arial" charset="0"/>
              </a:rPr>
              <a:t>Trace can be used to tighten the convergence value requirement to enhance accuracy for trace product species.  The keyword is not case sensitive and is </a:t>
            </a:r>
            <a:r>
              <a:rPr lang="en-US" sz="2000" dirty="0">
                <a:solidFill>
                  <a:srgbClr val="A020F0"/>
                </a:solidFill>
                <a:latin typeface="Courier New"/>
              </a:rPr>
              <a:t>‘</a:t>
            </a:r>
            <a:r>
              <a:rPr lang="en-US" sz="2000" dirty="0" err="1">
                <a:solidFill>
                  <a:srgbClr val="A020F0"/>
                </a:solidFill>
                <a:latin typeface="Courier New"/>
              </a:rPr>
              <a:t>trac</a:t>
            </a:r>
            <a:r>
              <a:rPr lang="en-US" sz="2000" dirty="0">
                <a:solidFill>
                  <a:srgbClr val="A020F0"/>
                </a:solidFill>
                <a:latin typeface="Courier New"/>
              </a:rPr>
              <a:t>‘</a:t>
            </a:r>
            <a:r>
              <a:rPr lang="en-US" sz="2000" dirty="0">
                <a:latin typeface="Arial" charset="0"/>
                <a:cs typeface="Arial" charset="0"/>
              </a:rPr>
              <a:t>.  The value of trace may be a number or a variable.</a:t>
            </a:r>
          </a:p>
          <a:p>
            <a:r>
              <a:rPr lang="en-US" sz="2400" dirty="0">
                <a:latin typeface="Arial" charset="0"/>
                <a:cs typeface="Arial" charset="0"/>
              </a:rPr>
              <a:t>Transport Properties</a:t>
            </a:r>
          </a:p>
          <a:p>
            <a:pPr lvl="1"/>
            <a:r>
              <a:rPr lang="en-US" sz="2000" dirty="0">
                <a:latin typeface="Arial" charset="0"/>
                <a:cs typeface="Arial" charset="0"/>
              </a:rPr>
              <a:t>Transport properties can be calculated by using the transport module in CEAM.  The module default is OFF, but it will execute if the keyword </a:t>
            </a:r>
            <a:r>
              <a:rPr lang="en-US" sz="2000" dirty="0">
                <a:solidFill>
                  <a:srgbClr val="A020F0"/>
                </a:solidFill>
                <a:latin typeface="Courier New"/>
              </a:rPr>
              <a:t>‘</a:t>
            </a:r>
            <a:r>
              <a:rPr lang="en-US" sz="2000" dirty="0" err="1">
                <a:solidFill>
                  <a:srgbClr val="A020F0"/>
                </a:solidFill>
                <a:latin typeface="Courier New"/>
              </a:rPr>
              <a:t>tran</a:t>
            </a:r>
            <a:r>
              <a:rPr lang="en-US" sz="2000" dirty="0">
                <a:solidFill>
                  <a:srgbClr val="A020F0"/>
                </a:solidFill>
                <a:latin typeface="Courier New"/>
              </a:rPr>
              <a:t>‘</a:t>
            </a:r>
            <a:r>
              <a:rPr lang="en-US" sz="2000" dirty="0">
                <a:latin typeface="Arial" charset="0"/>
                <a:cs typeface="Arial" charset="0"/>
              </a:rPr>
              <a:t> is in the output dataset. </a:t>
            </a:r>
          </a:p>
          <a:p>
            <a:endParaRPr lang="en-US" sz="2400" dirty="0">
              <a:latin typeface="Arial" charset="0"/>
              <a:cs typeface="Arial" charset="0"/>
            </a:endParaRPr>
          </a:p>
          <a:p>
            <a:endParaRPr lang="en-US" sz="2400" dirty="0">
              <a:latin typeface="Arial" charset="0"/>
              <a:cs typeface="Arial" charset="0"/>
            </a:endParaRPr>
          </a:p>
        </p:txBody>
      </p:sp>
    </p:spTree>
    <p:extLst>
      <p:ext uri="{BB962C8B-B14F-4D97-AF65-F5344CB8AC3E}">
        <p14:creationId xmlns:p14="http://schemas.microsoft.com/office/powerpoint/2010/main" val="343227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807"/>
            <a:ext cx="8229600" cy="552268"/>
          </a:xfrm>
        </p:spPr>
        <p:txBody>
          <a:bodyPr/>
          <a:lstStyle/>
          <a:p>
            <a:pPr algn="ctr"/>
            <a:r>
              <a:rPr lang="en-US" dirty="0"/>
              <a:t>How does CEA for MATLAB Work?</a:t>
            </a:r>
          </a:p>
        </p:txBody>
      </p:sp>
      <p:sp>
        <p:nvSpPr>
          <p:cNvPr id="3" name="Slide Number Placeholder 2"/>
          <p:cNvSpPr>
            <a:spLocks noGrp="1"/>
          </p:cNvSpPr>
          <p:nvPr>
            <p:ph type="sldNum" sz="quarter" idx="4"/>
          </p:nvPr>
        </p:nvSpPr>
        <p:spPr/>
        <p:txBody>
          <a:bodyPr/>
          <a:lstStyle/>
          <a:p>
            <a:fld id="{A8119277-75FA-4564-A61E-A5E635131C45}" type="slidenum">
              <a:rPr lang="en-US" smtClean="0"/>
              <a:pPr/>
              <a:t>4</a:t>
            </a:fld>
            <a:endParaRPr lang="en-US"/>
          </a:p>
        </p:txBody>
      </p:sp>
      <p:sp>
        <p:nvSpPr>
          <p:cNvPr id="4" name="Content Placeholder 2"/>
          <p:cNvSpPr txBox="1">
            <a:spLocks/>
          </p:cNvSpPr>
          <p:nvPr/>
        </p:nvSpPr>
        <p:spPr>
          <a:xfrm>
            <a:off x="150125" y="829445"/>
            <a:ext cx="8855852" cy="5925565"/>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CEAM balances mass and energy to solve the combustion process.</a:t>
            </a:r>
          </a:p>
          <a:p>
            <a:r>
              <a:rPr lang="en-US" sz="2400" dirty="0">
                <a:latin typeface="Arial" charset="0"/>
                <a:cs typeface="Arial" charset="0"/>
              </a:rPr>
              <a:t>Mass (Continuity)</a:t>
            </a:r>
          </a:p>
          <a:p>
            <a:pPr lvl="1"/>
            <a:r>
              <a:rPr lang="en-US" sz="2000" dirty="0">
                <a:latin typeface="Arial" charset="0"/>
                <a:cs typeface="Arial" charset="0"/>
              </a:rPr>
              <a:t>Mass is balanced at the atomic level.  The sum of the products of the molar values and their respective number of nuclei must remain constant.</a:t>
            </a:r>
          </a:p>
          <a:p>
            <a:pPr lvl="1"/>
            <a:r>
              <a:rPr lang="en-US" sz="2000" dirty="0">
                <a:latin typeface="Arial" charset="0"/>
                <a:cs typeface="Arial" charset="0"/>
              </a:rPr>
              <a:t>Moles are not necessarily conserved </a:t>
            </a:r>
          </a:p>
          <a:p>
            <a:pPr lvl="1"/>
            <a:r>
              <a:rPr lang="en-US" sz="2000" dirty="0">
                <a:latin typeface="Arial" charset="0"/>
                <a:cs typeface="Arial" charset="0"/>
              </a:rPr>
              <a:t>Molecules are not necessarily conserved</a:t>
            </a:r>
          </a:p>
          <a:p>
            <a:r>
              <a:rPr lang="en-US" sz="2400" dirty="0">
                <a:latin typeface="Arial" charset="0"/>
                <a:cs typeface="Arial" charset="0"/>
              </a:rPr>
              <a:t>Energy</a:t>
            </a:r>
          </a:p>
          <a:p>
            <a:pPr lvl="1"/>
            <a:r>
              <a:rPr lang="en-US" sz="2000" dirty="0">
                <a:latin typeface="Arial" charset="0"/>
                <a:cs typeface="Arial" charset="0"/>
              </a:rPr>
              <a:t>Energy is conserved by either using the user defined thermodynamic state or the thermodynamic database defined state, i.e. default values.</a:t>
            </a:r>
          </a:p>
          <a:p>
            <a:r>
              <a:rPr lang="en-US" sz="2400" dirty="0">
                <a:latin typeface="Arial" charset="0"/>
                <a:cs typeface="Arial" charset="0"/>
              </a:rPr>
              <a:t>Assumptions</a:t>
            </a:r>
          </a:p>
          <a:p>
            <a:pPr lvl="1"/>
            <a:r>
              <a:rPr lang="en-US" sz="2000" dirty="0">
                <a:latin typeface="Arial" charset="0"/>
                <a:cs typeface="Arial" charset="0"/>
              </a:rPr>
              <a:t>The flow, if applicable, is axis-symmetric and 1-D</a:t>
            </a:r>
          </a:p>
          <a:p>
            <a:pPr lvl="1"/>
            <a:r>
              <a:rPr lang="en-US" sz="2000" dirty="0">
                <a:latin typeface="Arial" charset="0"/>
                <a:cs typeface="Arial" charset="0"/>
              </a:rPr>
              <a:t>Perfect Nozzle</a:t>
            </a:r>
          </a:p>
          <a:p>
            <a:pPr lvl="1"/>
            <a:r>
              <a:rPr lang="en-US" sz="2000" dirty="0">
                <a:latin typeface="Arial" charset="0"/>
                <a:cs typeface="Arial" charset="0"/>
              </a:rPr>
              <a:t>Instantaneous chemical reaction rate</a:t>
            </a:r>
          </a:p>
          <a:p>
            <a:pPr lvl="1"/>
            <a:endParaRPr lang="en-US" sz="2000" dirty="0">
              <a:latin typeface="Arial" charset="0"/>
              <a:cs typeface="Arial" charset="0"/>
            </a:endParaRPr>
          </a:p>
        </p:txBody>
      </p:sp>
    </p:spTree>
    <p:extLst>
      <p:ext uri="{BB962C8B-B14F-4D97-AF65-F5344CB8AC3E}">
        <p14:creationId xmlns:p14="http://schemas.microsoft.com/office/powerpoint/2010/main" val="2969902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899" y="6440818"/>
            <a:ext cx="552893" cy="365125"/>
          </a:xfrm>
        </p:spPr>
        <p:txBody>
          <a:bodyPr/>
          <a:lstStyle/>
          <a:p>
            <a:fld id="{A8119277-75FA-4564-A61E-A5E635131C45}" type="slidenum">
              <a:rPr lang="en-US" smtClean="0"/>
              <a:pPr/>
              <a:t>40</a:t>
            </a:fld>
            <a:endParaRPr lang="en-US"/>
          </a:p>
        </p:txBody>
      </p:sp>
      <p:sp>
        <p:nvSpPr>
          <p:cNvPr id="4" name="Content Placeholder 2"/>
          <p:cNvSpPr txBox="1">
            <a:spLocks/>
          </p:cNvSpPr>
          <p:nvPr/>
        </p:nvSpPr>
        <p:spPr>
          <a:xfrm>
            <a:off x="129396" y="834640"/>
            <a:ext cx="8852679" cy="5178237"/>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Examples</a:t>
            </a:r>
          </a:p>
          <a:p>
            <a:r>
              <a:rPr lang="en-US" sz="1400" dirty="0">
                <a:solidFill>
                  <a:srgbClr val="A020F0"/>
                </a:solidFill>
                <a:latin typeface="Courier New"/>
              </a:rPr>
              <a:t>'output'</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tran</a:t>
            </a:r>
            <a:r>
              <a:rPr lang="en-US" sz="1400" dirty="0">
                <a:solidFill>
                  <a:srgbClr val="A020F0"/>
                </a:solidFill>
                <a:latin typeface="Courier New"/>
              </a:rPr>
              <a:t>'</a:t>
            </a:r>
            <a:r>
              <a:rPr lang="en-US" sz="1400" dirty="0">
                <a:solidFill>
                  <a:srgbClr val="000000"/>
                </a:solidFill>
                <a:latin typeface="Courier New"/>
              </a:rPr>
              <a:t>,</a:t>
            </a:r>
          </a:p>
          <a:p>
            <a:r>
              <a:rPr lang="en-US" sz="1400" dirty="0">
                <a:solidFill>
                  <a:srgbClr val="A020F0"/>
                </a:solidFill>
                <a:latin typeface="Courier New"/>
              </a:rPr>
              <a:t>'output'</a:t>
            </a:r>
            <a:r>
              <a:rPr lang="en-US" sz="1400" dirty="0">
                <a:solidFill>
                  <a:srgbClr val="000000"/>
                </a:solidFill>
                <a:latin typeface="Courier New"/>
              </a:rPr>
              <a:t>,</a:t>
            </a:r>
            <a:r>
              <a:rPr lang="en-US" sz="1400" dirty="0">
                <a:solidFill>
                  <a:srgbClr val="A020F0"/>
                </a:solidFill>
                <a:latin typeface="Courier New"/>
              </a:rPr>
              <a:t>'trace'</a:t>
            </a:r>
            <a:r>
              <a:rPr lang="en-US" sz="1400" dirty="0">
                <a:solidFill>
                  <a:srgbClr val="000000"/>
                </a:solidFill>
                <a:latin typeface="Courier New"/>
              </a:rPr>
              <a:t>,1e-15,</a:t>
            </a:r>
            <a:r>
              <a:rPr lang="en-US" sz="1400" dirty="0">
                <a:solidFill>
                  <a:srgbClr val="A020F0"/>
                </a:solidFill>
                <a:latin typeface="Courier New"/>
              </a:rPr>
              <a:t>'mks'</a:t>
            </a:r>
            <a:r>
              <a:rPr lang="en-US" sz="1400" dirty="0">
                <a:solidFill>
                  <a:srgbClr val="000000"/>
                </a:solidFill>
                <a:latin typeface="Courier New"/>
              </a:rPr>
              <a:t>,</a:t>
            </a:r>
          </a:p>
          <a:p>
            <a:r>
              <a:rPr lang="en-US" sz="1400" dirty="0">
                <a:solidFill>
                  <a:srgbClr val="A020F0"/>
                </a:solidFill>
                <a:latin typeface="Courier New"/>
              </a:rPr>
              <a:t>'outp'</a:t>
            </a:r>
            <a:r>
              <a:rPr lang="en-US" sz="1400" dirty="0">
                <a:solidFill>
                  <a:srgbClr val="000000"/>
                </a:solidFill>
                <a:latin typeface="Courier New"/>
              </a:rPr>
              <a:t>,</a:t>
            </a:r>
            <a:r>
              <a:rPr lang="en-US" sz="1400" dirty="0">
                <a:solidFill>
                  <a:srgbClr val="A020F0"/>
                </a:solidFill>
                <a:latin typeface="Courier New"/>
              </a:rPr>
              <a:t>'transport'</a:t>
            </a:r>
            <a:r>
              <a:rPr lang="en-US" sz="1400" dirty="0">
                <a:solidFill>
                  <a:srgbClr val="000000"/>
                </a:solidFill>
                <a:latin typeface="Courier New"/>
              </a:rPr>
              <a:t>,</a:t>
            </a:r>
            <a:r>
              <a:rPr lang="en-US" sz="1400" dirty="0">
                <a:solidFill>
                  <a:srgbClr val="A020F0"/>
                </a:solidFill>
                <a:latin typeface="Courier New"/>
              </a:rPr>
              <a:t>'trac'</a:t>
            </a:r>
            <a:r>
              <a:rPr lang="en-US" sz="1400" dirty="0">
                <a:solidFill>
                  <a:srgbClr val="000000"/>
                </a:solidFill>
                <a:latin typeface="Courier New"/>
              </a:rPr>
              <a:t>,1e-9,</a:t>
            </a:r>
            <a:r>
              <a:rPr lang="en-US" sz="1400" dirty="0">
                <a:solidFill>
                  <a:srgbClr val="A020F0"/>
                </a:solidFill>
                <a:latin typeface="Courier New"/>
              </a:rPr>
              <a:t>'mks'</a:t>
            </a:r>
            <a:r>
              <a:rPr lang="en-US" sz="1400" dirty="0">
                <a:solidFill>
                  <a:srgbClr val="000000"/>
                </a:solidFill>
                <a:latin typeface="Courier New"/>
              </a:rPr>
              <a:t>,</a:t>
            </a:r>
          </a:p>
          <a:p>
            <a:r>
              <a:rPr lang="en-US" sz="1400" dirty="0">
                <a:solidFill>
                  <a:srgbClr val="A020F0"/>
                </a:solidFill>
                <a:latin typeface="Courier New"/>
              </a:rPr>
              <a:t>'</a:t>
            </a:r>
            <a:r>
              <a:rPr lang="en-US" sz="1400" dirty="0" err="1">
                <a:solidFill>
                  <a:srgbClr val="A020F0"/>
                </a:solidFill>
                <a:latin typeface="Courier New"/>
              </a:rPr>
              <a:t>output'</a:t>
            </a:r>
            <a:r>
              <a:rPr lang="en-US" sz="1400" dirty="0" err="1">
                <a:solidFill>
                  <a:srgbClr val="000000"/>
                </a:solidFill>
                <a:latin typeface="Courier New"/>
              </a:rPr>
              <a:t>,</a:t>
            </a:r>
            <a:r>
              <a:rPr lang="en-US" sz="1400" dirty="0" err="1">
                <a:solidFill>
                  <a:srgbClr val="A020F0"/>
                </a:solidFill>
                <a:latin typeface="Courier New"/>
              </a:rPr>
              <a:t>'calories</a:t>
            </a:r>
            <a:r>
              <a:rPr lang="en-US" sz="1400" dirty="0">
                <a:solidFill>
                  <a:srgbClr val="A020F0"/>
                </a:solidFill>
                <a:latin typeface="Courier New"/>
              </a:rPr>
              <a:t>'</a:t>
            </a:r>
            <a:r>
              <a:rPr lang="en-US" sz="1400" dirty="0">
                <a:solidFill>
                  <a:srgbClr val="000000"/>
                </a:solidFill>
                <a:latin typeface="Courier New"/>
              </a:rPr>
              <a:t>,</a:t>
            </a:r>
          </a:p>
          <a:p>
            <a:r>
              <a:rPr lang="en-US" sz="1400" dirty="0">
                <a:solidFill>
                  <a:srgbClr val="A020F0"/>
                </a:solidFill>
                <a:latin typeface="Courier New"/>
              </a:rPr>
              <a:t>'</a:t>
            </a:r>
            <a:r>
              <a:rPr lang="en-US" sz="1400" dirty="0" err="1">
                <a:solidFill>
                  <a:srgbClr val="A020F0"/>
                </a:solidFill>
                <a:latin typeface="Courier New"/>
              </a:rPr>
              <a:t>output'</a:t>
            </a:r>
            <a:r>
              <a:rPr lang="en-US" sz="1400" dirty="0" err="1">
                <a:solidFill>
                  <a:srgbClr val="000000"/>
                </a:solidFill>
                <a:latin typeface="Courier New"/>
              </a:rPr>
              <a:t>,</a:t>
            </a:r>
            <a:r>
              <a:rPr lang="en-US" sz="1400" dirty="0" err="1">
                <a:solidFill>
                  <a:srgbClr val="A020F0"/>
                </a:solidFill>
                <a:latin typeface="Courier New"/>
              </a:rPr>
              <a:t>'short</a:t>
            </a:r>
            <a:r>
              <a:rPr lang="en-US" sz="1400" dirty="0">
                <a:solidFill>
                  <a:srgbClr val="A020F0"/>
                </a:solidFill>
                <a:latin typeface="Courier New"/>
              </a:rPr>
              <a:t>'</a:t>
            </a:r>
            <a:r>
              <a:rPr lang="en-US" sz="1400" dirty="0">
                <a:solidFill>
                  <a:srgbClr val="000000"/>
                </a:solidFill>
                <a:latin typeface="Courier New"/>
              </a:rPr>
              <a:t>,</a:t>
            </a:r>
          </a:p>
          <a:p>
            <a:r>
              <a:rPr lang="en-US" sz="1400" dirty="0">
                <a:solidFill>
                  <a:srgbClr val="A020F0"/>
                </a:solidFill>
                <a:latin typeface="Courier New"/>
              </a:rPr>
              <a:t>'output'</a:t>
            </a:r>
            <a:r>
              <a:rPr lang="en-US" sz="1400" dirty="0">
                <a:solidFill>
                  <a:srgbClr val="000000"/>
                </a:solidFill>
                <a:latin typeface="Courier New"/>
              </a:rPr>
              <a:t>,</a:t>
            </a:r>
            <a:r>
              <a:rPr lang="en-US" sz="1400" dirty="0">
                <a:solidFill>
                  <a:srgbClr val="A020F0"/>
                </a:solidFill>
                <a:latin typeface="Courier New"/>
              </a:rPr>
              <a:t>'transport'</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mks</a:t>
            </a:r>
            <a:r>
              <a:rPr lang="en-US" sz="1400" dirty="0">
                <a:solidFill>
                  <a:srgbClr val="A020F0"/>
                </a:solidFill>
                <a:latin typeface="Courier New"/>
              </a:rPr>
              <a:t>'</a:t>
            </a:r>
            <a:r>
              <a:rPr lang="en-US" sz="1400" dirty="0">
                <a:solidFill>
                  <a:srgbClr val="000000"/>
                </a:solidFill>
                <a:latin typeface="Courier New"/>
              </a:rPr>
              <a:t>,</a:t>
            </a:r>
          </a:p>
          <a:p>
            <a:r>
              <a:rPr lang="en-US" sz="1400" dirty="0">
                <a:solidFill>
                  <a:srgbClr val="A020F0"/>
                </a:solidFill>
                <a:latin typeface="Courier New"/>
              </a:rPr>
              <a:t>'output'</a:t>
            </a:r>
            <a:r>
              <a:rPr lang="en-US" sz="1400" dirty="0">
                <a:solidFill>
                  <a:srgbClr val="000000"/>
                </a:solidFill>
                <a:latin typeface="Courier New"/>
              </a:rPr>
              <a:t>,</a:t>
            </a:r>
            <a:r>
              <a:rPr lang="en-US" sz="1400" dirty="0">
                <a:solidFill>
                  <a:srgbClr val="A020F0"/>
                </a:solidFill>
                <a:latin typeface="Courier New"/>
              </a:rPr>
              <a:t>'massf'</a:t>
            </a:r>
            <a:r>
              <a:rPr lang="en-US" sz="1400" dirty="0">
                <a:solidFill>
                  <a:srgbClr val="000000"/>
                </a:solidFill>
                <a:latin typeface="Courier New"/>
              </a:rPr>
              <a:t>,</a:t>
            </a:r>
            <a:r>
              <a:rPr lang="en-US" sz="1400" dirty="0">
                <a:solidFill>
                  <a:srgbClr val="A020F0"/>
                </a:solidFill>
                <a:latin typeface="Courier New"/>
              </a:rPr>
              <a:t>'transport‘,’</a:t>
            </a:r>
            <a:r>
              <a:rPr lang="en-US" sz="1400" dirty="0" err="1">
                <a:solidFill>
                  <a:srgbClr val="A020F0"/>
                </a:solidFill>
                <a:latin typeface="Courier New"/>
              </a:rPr>
              <a:t>eng</a:t>
            </a:r>
            <a:r>
              <a:rPr lang="en-US" sz="1400" dirty="0">
                <a:solidFill>
                  <a:srgbClr val="A020F0"/>
                </a:solidFill>
                <a:latin typeface="Courier New"/>
              </a:rPr>
              <a:t>’</a:t>
            </a:r>
            <a:endParaRPr lang="en-US" sz="1400" dirty="0">
              <a:solidFill>
                <a:srgbClr val="000000"/>
              </a:solidFill>
              <a:latin typeface="Courier New"/>
            </a:endParaRPr>
          </a:p>
          <a:p>
            <a:r>
              <a:rPr lang="en-US" sz="1400" dirty="0">
                <a:solidFill>
                  <a:srgbClr val="A020F0"/>
                </a:solidFill>
                <a:latin typeface="Courier New"/>
              </a:rPr>
              <a:t>'output'</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mks</a:t>
            </a:r>
            <a:r>
              <a:rPr lang="en-US" sz="1400" dirty="0">
                <a:solidFill>
                  <a:srgbClr val="A020F0"/>
                </a:solidFill>
                <a:latin typeface="Courier New"/>
              </a:rPr>
              <a:t>'</a:t>
            </a:r>
            <a:r>
              <a:rPr lang="en-US" sz="1400" dirty="0">
                <a:solidFill>
                  <a:srgbClr val="000000"/>
                </a:solidFill>
                <a:latin typeface="Courier New"/>
              </a:rPr>
              <a:t>,</a:t>
            </a:r>
          </a:p>
          <a:p>
            <a:r>
              <a:rPr lang="en-US" sz="1400" dirty="0">
                <a:solidFill>
                  <a:srgbClr val="A020F0"/>
                </a:solidFill>
                <a:latin typeface="Courier New"/>
              </a:rPr>
              <a:t>'</a:t>
            </a:r>
            <a:r>
              <a:rPr lang="en-US" sz="1400" dirty="0" err="1">
                <a:solidFill>
                  <a:srgbClr val="A020F0"/>
                </a:solidFill>
                <a:latin typeface="Courier New"/>
              </a:rPr>
              <a:t>outp</a:t>
            </a:r>
            <a:r>
              <a:rPr lang="en-US" sz="1400" dirty="0">
                <a:solidFill>
                  <a:srgbClr val="A020F0"/>
                </a:solidFill>
                <a:latin typeface="Courier New"/>
              </a:rPr>
              <a:t>'</a:t>
            </a:r>
            <a:r>
              <a:rPr lang="en-US" sz="1400" dirty="0">
                <a:solidFill>
                  <a:srgbClr val="000000"/>
                </a:solidFill>
                <a:latin typeface="Courier New"/>
              </a:rPr>
              <a:t>,</a:t>
            </a:r>
            <a:r>
              <a:rPr lang="en-US" sz="1400" dirty="0">
                <a:solidFill>
                  <a:srgbClr val="A020F0"/>
                </a:solidFill>
                <a:latin typeface="Courier New"/>
              </a:rPr>
              <a:t>'massf'</a:t>
            </a:r>
            <a:r>
              <a:rPr lang="en-US" sz="1400" dirty="0">
                <a:solidFill>
                  <a:srgbClr val="000000"/>
                </a:solidFill>
                <a:latin typeface="Courier New"/>
              </a:rPr>
              <a:t>,</a:t>
            </a:r>
            <a:r>
              <a:rPr lang="en-US" sz="1400" dirty="0">
                <a:solidFill>
                  <a:srgbClr val="A020F0"/>
                </a:solidFill>
                <a:latin typeface="Courier New"/>
              </a:rPr>
              <a:t>'transport'</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mks</a:t>
            </a:r>
            <a:r>
              <a:rPr lang="en-US" sz="1400" dirty="0">
                <a:solidFill>
                  <a:srgbClr val="A020F0"/>
                </a:solidFill>
                <a:latin typeface="Courier New"/>
              </a:rPr>
              <a:t>‘</a:t>
            </a:r>
          </a:p>
          <a:p>
            <a:r>
              <a:rPr lang="en-US" sz="1400" dirty="0">
                <a:solidFill>
                  <a:srgbClr val="A020F0"/>
                </a:solidFill>
                <a:latin typeface="Courier New"/>
              </a:rPr>
              <a:t>'</a:t>
            </a:r>
            <a:r>
              <a:rPr lang="en-US" sz="1400" dirty="0" err="1">
                <a:solidFill>
                  <a:srgbClr val="A020F0"/>
                </a:solidFill>
                <a:latin typeface="Courier New"/>
              </a:rPr>
              <a:t>output'</a:t>
            </a:r>
            <a:r>
              <a:rPr lang="en-US" sz="1400" dirty="0" err="1">
                <a:solidFill>
                  <a:srgbClr val="000000"/>
                </a:solidFill>
                <a:latin typeface="Courier New"/>
              </a:rPr>
              <a:t>,</a:t>
            </a:r>
            <a:r>
              <a:rPr lang="en-US" sz="1400" dirty="0" err="1">
                <a:solidFill>
                  <a:srgbClr val="A020F0"/>
                </a:solidFill>
                <a:latin typeface="Courier New"/>
              </a:rPr>
              <a:t>'transport'</a:t>
            </a:r>
            <a:r>
              <a:rPr lang="en-US" sz="1400" dirty="0" err="1">
                <a:solidFill>
                  <a:srgbClr val="000000"/>
                </a:solidFill>
                <a:latin typeface="Courier New"/>
              </a:rPr>
              <a:t>,</a:t>
            </a:r>
            <a:r>
              <a:rPr lang="en-US" sz="1400" dirty="0" err="1">
                <a:solidFill>
                  <a:srgbClr val="A020F0"/>
                </a:solidFill>
                <a:latin typeface="Courier New"/>
              </a:rPr>
              <a:t>'calories</a:t>
            </a:r>
            <a:r>
              <a:rPr lang="en-US" sz="1400" dirty="0">
                <a:solidFill>
                  <a:srgbClr val="A020F0"/>
                </a:solidFill>
                <a:latin typeface="Courier New"/>
              </a:rPr>
              <a:t>‘</a:t>
            </a:r>
          </a:p>
          <a:p>
            <a:endParaRPr lang="en-US" sz="1400" dirty="0">
              <a:solidFill>
                <a:srgbClr val="000000"/>
              </a:solidFill>
              <a:latin typeface="Courier New"/>
            </a:endParaRPr>
          </a:p>
          <a:p>
            <a:endParaRPr lang="en-US" sz="1400" dirty="0"/>
          </a:p>
          <a:p>
            <a:endParaRPr lang="en-US" sz="1400" dirty="0"/>
          </a:p>
          <a:p>
            <a:endParaRPr lang="en-US" sz="1400" dirty="0">
              <a:latin typeface="Arial" charset="0"/>
              <a:cs typeface="Arial" charset="0"/>
            </a:endParaRPr>
          </a:p>
        </p:txBody>
      </p:sp>
      <p:sp>
        <p:nvSpPr>
          <p:cNvPr id="5" name="Title 1"/>
          <p:cNvSpPr>
            <a:spLocks noGrp="1"/>
          </p:cNvSpPr>
          <p:nvPr>
            <p:ph type="title"/>
          </p:nvPr>
        </p:nvSpPr>
        <p:spPr>
          <a:xfrm>
            <a:off x="457200" y="342183"/>
            <a:ext cx="8229600" cy="568055"/>
          </a:xfrm>
        </p:spPr>
        <p:txBody>
          <a:bodyPr/>
          <a:lstStyle/>
          <a:p>
            <a:pPr algn="ctr"/>
            <a:r>
              <a:rPr lang="en-US" dirty="0"/>
              <a:t>Output Dataset - Continued</a:t>
            </a:r>
            <a:br>
              <a:rPr lang="en-US" dirty="0"/>
            </a:br>
            <a:endParaRPr lang="en-US" dirty="0"/>
          </a:p>
        </p:txBody>
      </p:sp>
    </p:spTree>
    <p:extLst>
      <p:ext uri="{BB962C8B-B14F-4D97-AF65-F5344CB8AC3E}">
        <p14:creationId xmlns:p14="http://schemas.microsoft.com/office/powerpoint/2010/main" val="300757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536"/>
            <a:ext cx="8229600" cy="792162"/>
          </a:xfrm>
        </p:spPr>
        <p:txBody>
          <a:bodyPr/>
          <a:lstStyle/>
          <a:p>
            <a:pPr algn="ctr"/>
            <a:r>
              <a:rPr lang="en-US" dirty="0"/>
              <a:t>End Dataset</a:t>
            </a:r>
          </a:p>
        </p:txBody>
      </p:sp>
      <p:sp>
        <p:nvSpPr>
          <p:cNvPr id="3" name="Slide Number Placeholder 2"/>
          <p:cNvSpPr>
            <a:spLocks noGrp="1"/>
          </p:cNvSpPr>
          <p:nvPr>
            <p:ph type="sldNum" sz="quarter" idx="4"/>
          </p:nvPr>
        </p:nvSpPr>
        <p:spPr/>
        <p:txBody>
          <a:bodyPr/>
          <a:lstStyle/>
          <a:p>
            <a:fld id="{A8119277-75FA-4564-A61E-A5E635131C45}" type="slidenum">
              <a:rPr lang="en-US" smtClean="0"/>
              <a:pPr/>
              <a:t>41</a:t>
            </a:fld>
            <a:endParaRPr lang="en-US"/>
          </a:p>
        </p:txBody>
      </p:sp>
      <p:sp>
        <p:nvSpPr>
          <p:cNvPr id="4" name="Content Placeholder 2"/>
          <p:cNvSpPr txBox="1">
            <a:spLocks/>
          </p:cNvSpPr>
          <p:nvPr/>
        </p:nvSpPr>
        <p:spPr>
          <a:xfrm>
            <a:off x="0" y="867514"/>
            <a:ext cx="8982075"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The end dataset ends the command for CEA with the one exception of the print option.</a:t>
            </a:r>
          </a:p>
          <a:p>
            <a:r>
              <a:rPr lang="en-US" sz="2400" dirty="0">
                <a:latin typeface="Arial" charset="0"/>
                <a:cs typeface="Arial" charset="0"/>
              </a:rPr>
              <a:t>The end dataset is mandatory</a:t>
            </a:r>
          </a:p>
          <a:p>
            <a:pPr marL="342900" lvl="2" indent="-342900"/>
            <a:r>
              <a:rPr lang="en-US" sz="2400" dirty="0">
                <a:latin typeface="Arial" charset="0"/>
                <a:cs typeface="Arial" charset="0"/>
              </a:rPr>
              <a:t>The end dataset keyword is </a:t>
            </a:r>
            <a:r>
              <a:rPr lang="en-US" dirty="0">
                <a:solidFill>
                  <a:srgbClr val="A020F0"/>
                </a:solidFill>
                <a:latin typeface="Courier New"/>
              </a:rPr>
              <a:t>‘end‘</a:t>
            </a:r>
            <a:endParaRPr lang="en-US" dirty="0">
              <a:latin typeface="Arial" charset="0"/>
              <a:cs typeface="Arial" charset="0"/>
            </a:endParaRPr>
          </a:p>
          <a:p>
            <a:pPr marL="342900" lvl="2" indent="-342900"/>
            <a:r>
              <a:rPr lang="en-US" dirty="0">
                <a:latin typeface="Arial" charset="0"/>
                <a:cs typeface="Arial" charset="0"/>
              </a:rPr>
              <a:t>The print option is entered after the end dataset</a:t>
            </a:r>
          </a:p>
          <a:p>
            <a:pPr marL="342900" lvl="2" indent="-342900"/>
            <a:r>
              <a:rPr lang="en-US" dirty="0">
                <a:latin typeface="Arial" charset="0"/>
                <a:cs typeface="Arial" charset="0"/>
              </a:rPr>
              <a:t>If a print option is not entered, then CEAM will run in the background and write the data to the data structure.  This is useful in a test data reduction routine.</a:t>
            </a:r>
          </a:p>
          <a:p>
            <a:pPr marL="342900" lvl="2" indent="-342900"/>
            <a:r>
              <a:rPr lang="en-US" dirty="0">
                <a:latin typeface="Arial" charset="0"/>
                <a:cs typeface="Arial" charset="0"/>
              </a:rPr>
              <a:t>If the print option uses the keyword </a:t>
            </a:r>
            <a:r>
              <a:rPr lang="en-US" dirty="0">
                <a:solidFill>
                  <a:srgbClr val="A020F0"/>
                </a:solidFill>
                <a:latin typeface="Courier New"/>
              </a:rPr>
              <a:t>‘screen’ </a:t>
            </a:r>
            <a:r>
              <a:rPr lang="en-US" dirty="0">
                <a:latin typeface="Arial" charset="0"/>
                <a:cs typeface="Arial" charset="0"/>
              </a:rPr>
              <a:t>then CEAM will print the output to the screen and the data structure.</a:t>
            </a:r>
          </a:p>
          <a:p>
            <a:pPr marL="342900" lvl="2" indent="-342900"/>
            <a:r>
              <a:rPr lang="en-US" dirty="0">
                <a:latin typeface="Arial" charset="0"/>
                <a:cs typeface="Arial" charset="0"/>
              </a:rPr>
              <a:t>If the print option uses any other word, then an output file of that name is generated in the user’s file path.  This is similar to what of the CEA FORTRAN did.</a:t>
            </a:r>
          </a:p>
        </p:txBody>
      </p:sp>
    </p:spTree>
    <p:extLst>
      <p:ext uri="{BB962C8B-B14F-4D97-AF65-F5344CB8AC3E}">
        <p14:creationId xmlns:p14="http://schemas.microsoft.com/office/powerpoint/2010/main" val="2935456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19277-75FA-4564-A61E-A5E635131C45}" type="slidenum">
              <a:rPr lang="en-US" smtClean="0"/>
              <a:pPr/>
              <a:t>42</a:t>
            </a:fld>
            <a:endParaRPr lang="en-US"/>
          </a:p>
        </p:txBody>
      </p:sp>
      <p:sp>
        <p:nvSpPr>
          <p:cNvPr id="4" name="Content Placeholder 2"/>
          <p:cNvSpPr txBox="1">
            <a:spLocks/>
          </p:cNvSpPr>
          <p:nvPr/>
        </p:nvSpPr>
        <p:spPr>
          <a:xfrm>
            <a:off x="0" y="795670"/>
            <a:ext cx="91440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Three methods for output of CEAM</a:t>
            </a:r>
          </a:p>
          <a:p>
            <a:pPr lvl="1"/>
            <a:r>
              <a:rPr lang="en-US" sz="2000" dirty="0">
                <a:latin typeface="Arial" charset="0"/>
                <a:cs typeface="Arial" charset="0"/>
              </a:rPr>
              <a:t>1) Screen print</a:t>
            </a:r>
          </a:p>
          <a:p>
            <a:pPr lvl="2"/>
            <a:r>
              <a:rPr lang="en-US" sz="1600" dirty="0">
                <a:latin typeface="Arial" charset="0"/>
                <a:cs typeface="Arial" charset="0"/>
              </a:rPr>
              <a:t>Add ‘screen’ as the last very last input (after ‘end’)</a:t>
            </a:r>
          </a:p>
          <a:p>
            <a:pPr lvl="1"/>
            <a:r>
              <a:rPr lang="en-US" sz="2000" dirty="0">
                <a:latin typeface="Arial" charset="0"/>
                <a:cs typeface="Arial" charset="0"/>
              </a:rPr>
              <a:t>2) File print</a:t>
            </a:r>
          </a:p>
          <a:p>
            <a:pPr lvl="2"/>
            <a:r>
              <a:rPr lang="en-US" sz="1600" dirty="0">
                <a:latin typeface="Arial" charset="0"/>
                <a:cs typeface="Arial" charset="0"/>
              </a:rPr>
              <a:t>Add any name other than ‘screen’ as the last very last input (after ‘end’), and MATLAB will save the output file to that name in the MATLAB folder</a:t>
            </a:r>
          </a:p>
          <a:p>
            <a:pPr lvl="2"/>
            <a:r>
              <a:rPr lang="en-US" sz="1600" dirty="0">
                <a:latin typeface="Arial" charset="0"/>
                <a:cs typeface="Arial" charset="0"/>
              </a:rPr>
              <a:t>The output will be identical to the screen print</a:t>
            </a:r>
          </a:p>
          <a:p>
            <a:pPr lvl="1"/>
            <a:r>
              <a:rPr lang="en-US" sz="2000" dirty="0">
                <a:latin typeface="Arial" charset="0"/>
                <a:cs typeface="Arial" charset="0"/>
              </a:rPr>
              <a:t>3) Structure Array</a:t>
            </a:r>
          </a:p>
          <a:p>
            <a:pPr lvl="2"/>
            <a:r>
              <a:rPr lang="en-US" sz="1600" dirty="0">
                <a:latin typeface="Arial" charset="0"/>
                <a:cs typeface="Arial" charset="0"/>
              </a:rPr>
              <a:t>CEAM will always generate a structure array in the output variable declared in the command line</a:t>
            </a:r>
          </a:p>
          <a:p>
            <a:pPr marL="914400" lvl="2" indent="0">
              <a:buNone/>
            </a:pPr>
            <a:endParaRPr lang="en-US" sz="1600" dirty="0">
              <a:latin typeface="Arial" charset="0"/>
              <a:cs typeface="Arial" charset="0"/>
            </a:endParaRPr>
          </a:p>
          <a:p>
            <a:pPr lvl="2"/>
            <a:endParaRPr lang="en-US" sz="1600" dirty="0">
              <a:latin typeface="Arial" charset="0"/>
              <a:cs typeface="Arial" charset="0"/>
            </a:endParaRPr>
          </a:p>
        </p:txBody>
      </p:sp>
      <p:sp>
        <p:nvSpPr>
          <p:cNvPr id="5" name="Title 1"/>
          <p:cNvSpPr>
            <a:spLocks noGrp="1"/>
          </p:cNvSpPr>
          <p:nvPr>
            <p:ph type="title"/>
          </p:nvPr>
        </p:nvSpPr>
        <p:spPr>
          <a:xfrm>
            <a:off x="457200" y="278176"/>
            <a:ext cx="8229600" cy="792162"/>
          </a:xfrm>
        </p:spPr>
        <p:txBody>
          <a:bodyPr/>
          <a:lstStyle/>
          <a:p>
            <a:pPr algn="ctr"/>
            <a:r>
              <a:rPr lang="en-US" dirty="0"/>
              <a:t>Accessing Outputs</a:t>
            </a:r>
          </a:p>
        </p:txBody>
      </p:sp>
    </p:spTree>
    <p:extLst>
      <p:ext uri="{BB962C8B-B14F-4D97-AF65-F5344CB8AC3E}">
        <p14:creationId xmlns:p14="http://schemas.microsoft.com/office/powerpoint/2010/main" val="3970893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19277-75FA-4564-A61E-A5E635131C45}" type="slidenum">
              <a:rPr lang="en-US" smtClean="0"/>
              <a:pPr/>
              <a:t>43</a:t>
            </a:fld>
            <a:endParaRPr lang="en-US"/>
          </a:p>
        </p:txBody>
      </p:sp>
      <p:sp>
        <p:nvSpPr>
          <p:cNvPr id="4" name="Content Placeholder 2"/>
          <p:cNvSpPr txBox="1">
            <a:spLocks/>
          </p:cNvSpPr>
          <p:nvPr/>
        </p:nvSpPr>
        <p:spPr>
          <a:xfrm>
            <a:off x="0" y="795670"/>
            <a:ext cx="91440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The output structure includes between five and seven fields</a:t>
            </a:r>
          </a:p>
          <a:p>
            <a:r>
              <a:rPr lang="en-US" sz="2400" dirty="0">
                <a:latin typeface="Arial" charset="0"/>
                <a:cs typeface="Arial" charset="0"/>
              </a:rPr>
              <a:t>The structure can be opened either by typing the name into the command line, or by double clicking on it in the workspace</a:t>
            </a:r>
          </a:p>
          <a:p>
            <a:r>
              <a:rPr lang="en-US" sz="2400" dirty="0">
                <a:latin typeface="Arial" charset="0"/>
                <a:cs typeface="Arial" charset="0"/>
              </a:rPr>
              <a:t>The fields of greatest interest will likely be “output”, and if applicable, “transport” and/or “rocket”</a:t>
            </a:r>
          </a:p>
          <a:p>
            <a:r>
              <a:rPr lang="en-US" sz="2400" dirty="0">
                <a:latin typeface="Arial" charset="0"/>
                <a:cs typeface="Arial" charset="0"/>
              </a:rPr>
              <a:t>Double clicking on a field name will open the structure of that field</a:t>
            </a:r>
          </a:p>
          <a:p>
            <a:endParaRPr lang="en-US" sz="1600" dirty="0">
              <a:latin typeface="Arial" charset="0"/>
              <a:cs typeface="Arial" charset="0"/>
            </a:endParaRPr>
          </a:p>
          <a:p>
            <a:pPr marL="914400" lvl="2" indent="0">
              <a:buNone/>
            </a:pPr>
            <a:endParaRPr lang="en-US" sz="1600" dirty="0">
              <a:latin typeface="Arial" charset="0"/>
              <a:cs typeface="Arial" charset="0"/>
            </a:endParaRPr>
          </a:p>
          <a:p>
            <a:pPr lvl="2"/>
            <a:endParaRPr lang="en-US" sz="1600" dirty="0">
              <a:latin typeface="Arial" charset="0"/>
              <a:cs typeface="Arial" charset="0"/>
            </a:endParaRPr>
          </a:p>
        </p:txBody>
      </p:sp>
      <p:sp>
        <p:nvSpPr>
          <p:cNvPr id="5" name="Title 1"/>
          <p:cNvSpPr>
            <a:spLocks noGrp="1"/>
          </p:cNvSpPr>
          <p:nvPr>
            <p:ph type="title"/>
          </p:nvPr>
        </p:nvSpPr>
        <p:spPr>
          <a:xfrm>
            <a:off x="457200" y="278176"/>
            <a:ext cx="8229600" cy="517494"/>
          </a:xfrm>
        </p:spPr>
        <p:txBody>
          <a:bodyPr/>
          <a:lstStyle/>
          <a:p>
            <a:pPr algn="ctr"/>
            <a:r>
              <a:rPr lang="en-US" dirty="0"/>
              <a:t>Accessing the Structure Outputs</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9545" t="32500" r="31303" b="48417"/>
          <a:stretch/>
        </p:blipFill>
        <p:spPr bwMode="auto">
          <a:xfrm>
            <a:off x="715673" y="3907244"/>
            <a:ext cx="7188749"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0294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19277-75FA-4564-A61E-A5E635131C45}" type="slidenum">
              <a:rPr lang="en-US" smtClean="0"/>
              <a:pPr/>
              <a:t>44</a:t>
            </a:fld>
            <a:endParaRPr lang="en-US"/>
          </a:p>
        </p:txBody>
      </p:sp>
      <p:sp>
        <p:nvSpPr>
          <p:cNvPr id="4" name="Content Placeholder 2"/>
          <p:cNvSpPr txBox="1">
            <a:spLocks/>
          </p:cNvSpPr>
          <p:nvPr/>
        </p:nvSpPr>
        <p:spPr>
          <a:xfrm>
            <a:off x="0" y="795670"/>
            <a:ext cx="91440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Below is an example of gamma from a Rocket problem</a:t>
            </a:r>
          </a:p>
          <a:p>
            <a:r>
              <a:rPr lang="en-US" sz="2400" dirty="0">
                <a:latin typeface="Arial" charset="0"/>
                <a:cs typeface="Arial" charset="0"/>
              </a:rPr>
              <a:t>Gamma can be found either by double clicking on the appropriate field or by entering “</a:t>
            </a:r>
            <a:r>
              <a:rPr lang="en-US" sz="2400" dirty="0" err="1">
                <a:latin typeface="Arial" charset="0"/>
                <a:cs typeface="Arial" charset="0"/>
              </a:rPr>
              <a:t>x.output.gamma</a:t>
            </a:r>
            <a:r>
              <a:rPr lang="en-US" sz="2400" dirty="0">
                <a:latin typeface="Arial" charset="0"/>
                <a:cs typeface="Arial" charset="0"/>
              </a:rPr>
              <a:t>” into the command line</a:t>
            </a:r>
          </a:p>
          <a:p>
            <a:pPr marL="914400" lvl="2" indent="0">
              <a:buNone/>
            </a:pPr>
            <a:endParaRPr lang="en-US" sz="1600" dirty="0">
              <a:latin typeface="Arial" charset="0"/>
              <a:cs typeface="Arial" charset="0"/>
            </a:endParaRPr>
          </a:p>
          <a:p>
            <a:pPr lvl="2"/>
            <a:endParaRPr lang="en-US" sz="1600" dirty="0">
              <a:latin typeface="Arial" charset="0"/>
              <a:cs typeface="Arial" charset="0"/>
            </a:endParaRPr>
          </a:p>
        </p:txBody>
      </p:sp>
      <p:sp>
        <p:nvSpPr>
          <p:cNvPr id="5" name="Title 1"/>
          <p:cNvSpPr>
            <a:spLocks noGrp="1"/>
          </p:cNvSpPr>
          <p:nvPr>
            <p:ph type="title"/>
          </p:nvPr>
        </p:nvSpPr>
        <p:spPr>
          <a:xfrm>
            <a:off x="457200" y="278176"/>
            <a:ext cx="8229600" cy="517494"/>
          </a:xfrm>
        </p:spPr>
        <p:txBody>
          <a:bodyPr/>
          <a:lstStyle/>
          <a:p>
            <a:pPr algn="ctr"/>
            <a:r>
              <a:rPr lang="en-US" sz="2800" dirty="0"/>
              <a:t>Accessing the Structure Outputs-Continued</a:t>
            </a: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9328" t="32955" r="6530" b="15104"/>
          <a:stretch/>
        </p:blipFill>
        <p:spPr bwMode="auto">
          <a:xfrm>
            <a:off x="495300" y="2381250"/>
            <a:ext cx="7918158" cy="3764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137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19277-75FA-4564-A61E-A5E635131C45}" type="slidenum">
              <a:rPr lang="en-US" smtClean="0"/>
              <a:pPr/>
              <a:t>45</a:t>
            </a:fld>
            <a:endParaRPr lang="en-US"/>
          </a:p>
        </p:txBody>
      </p:sp>
      <p:sp>
        <p:nvSpPr>
          <p:cNvPr id="4" name="Content Placeholder 2"/>
          <p:cNvSpPr txBox="1">
            <a:spLocks/>
          </p:cNvSpPr>
          <p:nvPr/>
        </p:nvSpPr>
        <p:spPr>
          <a:xfrm>
            <a:off x="0" y="795669"/>
            <a:ext cx="91440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The final array is #</a:t>
            </a:r>
            <a:r>
              <a:rPr lang="en-US" sz="2400" dirty="0" err="1">
                <a:latin typeface="Arial" charset="0"/>
                <a:cs typeface="Arial" charset="0"/>
              </a:rPr>
              <a:t>MRx#PCx#T</a:t>
            </a:r>
            <a:r>
              <a:rPr lang="en-US" sz="2400" dirty="0">
                <a:latin typeface="Arial" charset="0"/>
                <a:cs typeface="Arial" charset="0"/>
              </a:rPr>
              <a:t> array except for rocket which is a #</a:t>
            </a:r>
            <a:r>
              <a:rPr lang="en-US" sz="2400" dirty="0" err="1">
                <a:latin typeface="Arial" charset="0"/>
                <a:cs typeface="Arial" charset="0"/>
              </a:rPr>
              <a:t>MRx#PCx#Area</a:t>
            </a:r>
            <a:r>
              <a:rPr lang="en-US" sz="2400" dirty="0">
                <a:latin typeface="Arial" charset="0"/>
                <a:cs typeface="Arial" charset="0"/>
              </a:rPr>
              <a:t> Ratio array</a:t>
            </a:r>
          </a:p>
          <a:p>
            <a:r>
              <a:rPr lang="en-US" sz="2400" dirty="0">
                <a:latin typeface="Arial" charset="0"/>
                <a:cs typeface="Arial" charset="0"/>
              </a:rPr>
              <a:t>Consider a hydrogen-oxygen engine with MRs from 4.8-6.0 in increments of 0.1 and Pcs from 2800-3500 in increments of 100 psia</a:t>
            </a:r>
          </a:p>
          <a:p>
            <a:pPr lvl="1"/>
            <a:r>
              <a:rPr lang="en-US" sz="1600" dirty="0">
                <a:latin typeface="Arial" charset="0"/>
                <a:cs typeface="Arial" charset="0"/>
              </a:rPr>
              <a:t>The table of gammas is shown highlighted below.  The header rows have been added for clarity</a:t>
            </a:r>
          </a:p>
          <a:p>
            <a:pPr marL="914400" lvl="2" indent="0">
              <a:buNone/>
            </a:pPr>
            <a:endParaRPr lang="en-US" sz="1600" dirty="0">
              <a:latin typeface="Arial" charset="0"/>
              <a:cs typeface="Arial" charset="0"/>
            </a:endParaRPr>
          </a:p>
          <a:p>
            <a:pPr lvl="2"/>
            <a:endParaRPr lang="en-US" sz="1600" dirty="0">
              <a:latin typeface="Arial" charset="0"/>
              <a:cs typeface="Arial" charset="0"/>
            </a:endParaRPr>
          </a:p>
        </p:txBody>
      </p:sp>
      <p:sp>
        <p:nvSpPr>
          <p:cNvPr id="5" name="Title 1"/>
          <p:cNvSpPr>
            <a:spLocks noGrp="1"/>
          </p:cNvSpPr>
          <p:nvPr>
            <p:ph type="title"/>
          </p:nvPr>
        </p:nvSpPr>
        <p:spPr>
          <a:xfrm>
            <a:off x="457200" y="278176"/>
            <a:ext cx="8229600" cy="517494"/>
          </a:xfrm>
        </p:spPr>
        <p:txBody>
          <a:bodyPr/>
          <a:lstStyle/>
          <a:p>
            <a:pPr algn="ctr"/>
            <a:r>
              <a:rPr lang="en-US" sz="2800" dirty="0"/>
              <a:t>Accessing the Structure Outputs-Continued</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4037" y="3421892"/>
            <a:ext cx="54959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649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899" y="6440818"/>
            <a:ext cx="552893" cy="365125"/>
          </a:xfrm>
        </p:spPr>
        <p:txBody>
          <a:bodyPr/>
          <a:lstStyle/>
          <a:p>
            <a:fld id="{A8119277-75FA-4564-A61E-A5E635131C45}" type="slidenum">
              <a:rPr lang="en-US" smtClean="0"/>
              <a:pPr/>
              <a:t>46</a:t>
            </a:fld>
            <a:endParaRPr lang="en-US"/>
          </a:p>
        </p:txBody>
      </p:sp>
      <p:sp>
        <p:nvSpPr>
          <p:cNvPr id="4" name="Content Placeholder 2"/>
          <p:cNvSpPr txBox="1">
            <a:spLocks/>
          </p:cNvSpPr>
          <p:nvPr/>
        </p:nvSpPr>
        <p:spPr>
          <a:xfrm>
            <a:off x="129396" y="793075"/>
            <a:ext cx="8852679" cy="6033755"/>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Examples</a:t>
            </a:r>
          </a:p>
          <a:p>
            <a:r>
              <a:rPr lang="en-US" sz="1400" dirty="0">
                <a:solidFill>
                  <a:srgbClr val="000000"/>
                </a:solidFill>
                <a:latin typeface="Courier New"/>
              </a:rPr>
              <a:t>P=CEA(</a:t>
            </a:r>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rkt</a:t>
            </a:r>
            <a:r>
              <a:rPr lang="en-US" sz="1400" dirty="0">
                <a:solidFill>
                  <a:srgbClr val="A020F0"/>
                </a:solidFill>
                <a:latin typeface="Courier New"/>
              </a:rPr>
              <a:t>'</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equilibrium'</a:t>
            </a:r>
            <a:r>
              <a:rPr lang="en-US" sz="1400" dirty="0" err="1">
                <a:solidFill>
                  <a:srgbClr val="000000"/>
                </a:solidFill>
                <a:latin typeface="Courier New"/>
              </a:rPr>
              <a:t>,</a:t>
            </a:r>
            <a:r>
              <a:rPr lang="en-US" sz="1400" dirty="0" err="1">
                <a:solidFill>
                  <a:srgbClr val="A020F0"/>
                </a:solidFill>
                <a:latin typeface="Courier New"/>
              </a:rPr>
              <a:t>'o</a:t>
            </a:r>
            <a:r>
              <a:rPr lang="en-US" sz="1400" dirty="0">
                <a:solidFill>
                  <a:srgbClr val="A020F0"/>
                </a:solidFill>
                <a:latin typeface="Courier New"/>
              </a:rPr>
              <a:t>/f'</a:t>
            </a:r>
            <a:r>
              <a:rPr lang="en-US" sz="1400" dirty="0">
                <a:solidFill>
                  <a:srgbClr val="000000"/>
                </a:solidFill>
                <a:latin typeface="Courier New"/>
              </a:rPr>
              <a:t>,MR,</a:t>
            </a:r>
            <a:r>
              <a:rPr lang="en-US" sz="1400" dirty="0">
                <a:solidFill>
                  <a:srgbClr val="A020F0"/>
                </a:solidFill>
                <a:latin typeface="Courier New"/>
              </a:rPr>
              <a:t>'p,psi'</a:t>
            </a:r>
            <a:r>
              <a:rPr lang="en-US" sz="1400" dirty="0">
                <a:solidFill>
                  <a:srgbClr val="000000"/>
                </a:solidFill>
                <a:latin typeface="Courier New"/>
              </a:rPr>
              <a:t>,</a:t>
            </a:r>
            <a:r>
              <a:rPr lang="en-US" sz="1400" dirty="0" err="1">
                <a:solidFill>
                  <a:srgbClr val="000000"/>
                </a:solidFill>
                <a:latin typeface="Courier New"/>
              </a:rPr>
              <a:t>mcc_pc</a:t>
            </a:r>
            <a:r>
              <a:rPr lang="en-US" sz="1400" dirty="0">
                <a:solidFill>
                  <a:srgbClr val="000000"/>
                </a:solidFill>
                <a:latin typeface="Courier New"/>
              </a:rPr>
              <a:t>,...</a:t>
            </a:r>
          </a:p>
          <a:p>
            <a:pPr marL="344488" indent="0">
              <a:buNone/>
            </a:pPr>
            <a:r>
              <a:rPr lang="en-US" sz="1400" dirty="0">
                <a:solidFill>
                  <a:srgbClr val="A020F0"/>
                </a:solidFill>
                <a:latin typeface="Courier New"/>
              </a:rPr>
              <a:t>'fac'</a:t>
            </a:r>
            <a:r>
              <a:rPr lang="en-US" sz="1400" dirty="0">
                <a:solidFill>
                  <a:srgbClr val="000000"/>
                </a:solidFill>
                <a:latin typeface="Courier New"/>
              </a:rPr>
              <a:t>,</a:t>
            </a:r>
            <a:r>
              <a:rPr lang="en-US" sz="1400" dirty="0">
                <a:solidFill>
                  <a:srgbClr val="A020F0"/>
                </a:solidFill>
                <a:latin typeface="Courier New"/>
              </a:rPr>
              <a:t>'acat'</a:t>
            </a:r>
            <a:r>
              <a:rPr lang="en-US" sz="1400" dirty="0">
                <a:solidFill>
                  <a:srgbClr val="000000"/>
                </a:solidFill>
                <a:latin typeface="Courier New"/>
              </a:rPr>
              <a:t>,MCC_CR,</a:t>
            </a:r>
            <a:r>
              <a:rPr lang="en-US" sz="1400" dirty="0">
                <a:solidFill>
                  <a:srgbClr val="A020F0"/>
                </a:solidFill>
                <a:latin typeface="Courier New"/>
              </a:rPr>
              <a:t>'subar'</a:t>
            </a:r>
            <a:r>
              <a:rPr lang="en-US" sz="1400" dirty="0">
                <a:solidFill>
                  <a:srgbClr val="000000"/>
                </a:solidFill>
                <a:latin typeface="Courier New"/>
              </a:rPr>
              <a:t>,MCC_CR-.01,... </a:t>
            </a:r>
            <a:r>
              <a:rPr lang="en-US" sz="1400" dirty="0">
                <a:solidFill>
                  <a:srgbClr val="A020F0"/>
                </a:solidFill>
                <a:latin typeface="Courier New"/>
              </a:rPr>
              <a:t>'reactants'</a:t>
            </a:r>
            <a:r>
              <a:rPr lang="en-US" sz="1400" dirty="0">
                <a:solidFill>
                  <a:srgbClr val="000000"/>
                </a:solidFill>
                <a:latin typeface="Courier New"/>
              </a:rPr>
              <a:t>,</a:t>
            </a:r>
            <a:r>
              <a:rPr lang="en-US" sz="1400" dirty="0">
                <a:solidFill>
                  <a:srgbClr val="A020F0"/>
                </a:solidFill>
                <a:latin typeface="Courier New"/>
              </a:rPr>
              <a:t>'fuel'</a:t>
            </a:r>
            <a:r>
              <a:rPr lang="en-US" sz="1400" dirty="0">
                <a:solidFill>
                  <a:srgbClr val="000000"/>
                </a:solidFill>
                <a:latin typeface="Courier New"/>
              </a:rPr>
              <a:t>,</a:t>
            </a:r>
            <a:r>
              <a:rPr lang="en-US" sz="1400" dirty="0">
                <a:solidFill>
                  <a:srgbClr val="A020F0"/>
                </a:solidFill>
                <a:latin typeface="Courier New"/>
              </a:rPr>
              <a:t>'H2(L)'</a:t>
            </a:r>
            <a:r>
              <a:rPr lang="en-US" sz="1400" dirty="0">
                <a:solidFill>
                  <a:srgbClr val="000000"/>
                </a:solidFill>
                <a:latin typeface="Courier New"/>
              </a:rPr>
              <a:t>,</a:t>
            </a:r>
            <a:r>
              <a:rPr lang="en-US" sz="1400" dirty="0">
                <a:solidFill>
                  <a:srgbClr val="A020F0"/>
                </a:solidFill>
                <a:latin typeface="Courier New"/>
              </a:rPr>
              <a:t>'H'</a:t>
            </a:r>
            <a:r>
              <a:rPr lang="en-US" sz="1400" dirty="0">
                <a:solidFill>
                  <a:srgbClr val="000000"/>
                </a:solidFill>
                <a:latin typeface="Courier New"/>
              </a:rPr>
              <a:t>,2,</a:t>
            </a:r>
            <a:r>
              <a:rPr lang="en-US" sz="1400" dirty="0">
                <a:solidFill>
                  <a:srgbClr val="A020F0"/>
                </a:solidFill>
                <a:latin typeface="Courier New"/>
              </a:rPr>
              <a:t>'wt%'</a:t>
            </a:r>
            <a:r>
              <a:rPr lang="en-US" sz="1400" dirty="0">
                <a:solidFill>
                  <a:srgbClr val="000000"/>
                </a:solidFill>
                <a:latin typeface="Courier New"/>
              </a:rPr>
              <a:t>,...</a:t>
            </a:r>
          </a:p>
          <a:p>
            <a:pPr marL="344488" indent="0">
              <a:buNone/>
            </a:pPr>
            <a:r>
              <a:rPr lang="en-US" sz="1400" dirty="0">
                <a:solidFill>
                  <a:srgbClr val="000000"/>
                </a:solidFill>
                <a:latin typeface="Courier New"/>
              </a:rPr>
              <a:t>100,</a:t>
            </a:r>
            <a:r>
              <a:rPr lang="en-US" sz="1400" dirty="0">
                <a:solidFill>
                  <a:srgbClr val="A020F0"/>
                </a:solidFill>
                <a:latin typeface="Courier New"/>
              </a:rPr>
              <a:t>'t,r'</a:t>
            </a:r>
            <a:r>
              <a:rPr lang="en-US" sz="1400" dirty="0">
                <a:solidFill>
                  <a:srgbClr val="000000"/>
                </a:solidFill>
                <a:latin typeface="Courier New"/>
              </a:rPr>
              <a:t>,fu_t,</a:t>
            </a:r>
            <a:r>
              <a:rPr lang="en-US" sz="1400" dirty="0">
                <a:solidFill>
                  <a:srgbClr val="A020F0"/>
                </a:solidFill>
                <a:latin typeface="Courier New"/>
              </a:rPr>
              <a:t>'h,btu/lbm'</a:t>
            </a:r>
            <a:r>
              <a:rPr lang="en-US" sz="1400" dirty="0">
                <a:solidFill>
                  <a:srgbClr val="000000"/>
                </a:solidFill>
                <a:latin typeface="Courier New"/>
              </a:rPr>
              <a:t>,</a:t>
            </a:r>
            <a:r>
              <a:rPr lang="en-US" sz="1400" dirty="0" err="1">
                <a:solidFill>
                  <a:srgbClr val="000000"/>
                </a:solidFill>
                <a:latin typeface="Courier New"/>
              </a:rPr>
              <a:t>fu_h</a:t>
            </a:r>
            <a:r>
              <a:rPr lang="en-US" sz="1400" dirty="0">
                <a:solidFill>
                  <a:srgbClr val="000000"/>
                </a:solidFill>
                <a:latin typeface="Courier New"/>
              </a:rPr>
              <a:t>,</a:t>
            </a:r>
            <a:r>
              <a:rPr lang="pt-BR" sz="1400" dirty="0">
                <a:solidFill>
                  <a:srgbClr val="A020F0"/>
                </a:solidFill>
                <a:latin typeface="Courier New"/>
              </a:rPr>
              <a:t>'oxid'</a:t>
            </a:r>
            <a:r>
              <a:rPr lang="pt-BR" sz="1400" dirty="0">
                <a:solidFill>
                  <a:srgbClr val="000000"/>
                </a:solidFill>
                <a:latin typeface="Courier New"/>
              </a:rPr>
              <a:t>,</a:t>
            </a:r>
            <a:r>
              <a:rPr lang="pt-BR" sz="1400" dirty="0">
                <a:solidFill>
                  <a:srgbClr val="A020F0"/>
                </a:solidFill>
                <a:latin typeface="Courier New"/>
              </a:rPr>
              <a:t>'O2(L)'</a:t>
            </a:r>
            <a:r>
              <a:rPr lang="pt-BR" sz="1400" dirty="0">
                <a:solidFill>
                  <a:srgbClr val="000000"/>
                </a:solidFill>
                <a:latin typeface="Courier New"/>
              </a:rPr>
              <a:t>,</a:t>
            </a:r>
            <a:r>
              <a:rPr lang="pt-BR" sz="1400" dirty="0">
                <a:solidFill>
                  <a:srgbClr val="A020F0"/>
                </a:solidFill>
                <a:latin typeface="Courier New"/>
              </a:rPr>
              <a:t>'O'</a:t>
            </a:r>
            <a:r>
              <a:rPr lang="pt-BR" sz="1400" dirty="0">
                <a:solidFill>
                  <a:srgbClr val="000000"/>
                </a:solidFill>
                <a:latin typeface="Courier New"/>
              </a:rPr>
              <a:t>,2,</a:t>
            </a:r>
            <a:r>
              <a:rPr lang="pt-BR" sz="1400" dirty="0">
                <a:solidFill>
                  <a:srgbClr val="A020F0"/>
                </a:solidFill>
                <a:latin typeface="Courier New"/>
              </a:rPr>
              <a:t>'wt%'</a:t>
            </a:r>
            <a:r>
              <a:rPr lang="pt-BR" sz="1400" dirty="0">
                <a:solidFill>
                  <a:srgbClr val="000000"/>
                </a:solidFill>
                <a:latin typeface="Courier New"/>
              </a:rPr>
              <a:t>,100,</a:t>
            </a:r>
            <a:r>
              <a:rPr lang="pt-BR" sz="1400" dirty="0">
                <a:solidFill>
                  <a:srgbClr val="A020F0"/>
                </a:solidFill>
                <a:latin typeface="Courier New"/>
              </a:rPr>
              <a:t>'t,r'</a:t>
            </a:r>
            <a:r>
              <a:rPr lang="pt-BR" sz="1400" dirty="0">
                <a:solidFill>
                  <a:srgbClr val="000000"/>
                </a:solidFill>
                <a:latin typeface="Courier New"/>
              </a:rPr>
              <a:t>,ox_t,...</a:t>
            </a:r>
          </a:p>
          <a:p>
            <a:pPr marL="344488" indent="0">
              <a:buNone/>
            </a:pPr>
            <a:r>
              <a:rPr lang="pt-BR" sz="1400" dirty="0">
                <a:solidFill>
                  <a:srgbClr val="A020F0"/>
                </a:solidFill>
                <a:latin typeface="Courier New"/>
              </a:rPr>
              <a:t>'h,btu/lbm'</a:t>
            </a:r>
            <a:r>
              <a:rPr lang="pt-BR" sz="1400" dirty="0">
                <a:solidFill>
                  <a:srgbClr val="000000"/>
                </a:solidFill>
                <a:latin typeface="Courier New"/>
              </a:rPr>
              <a:t>,ox_h,</a:t>
            </a:r>
            <a:r>
              <a:rPr lang="en-US" sz="1400" dirty="0">
                <a:solidFill>
                  <a:srgbClr val="A020F0"/>
                </a:solidFill>
                <a:latin typeface="Courier New"/>
              </a:rPr>
              <a:t>'output'</a:t>
            </a:r>
            <a:r>
              <a:rPr lang="en-US" sz="1400" dirty="0">
                <a:solidFill>
                  <a:srgbClr val="000000"/>
                </a:solidFill>
                <a:latin typeface="Courier New"/>
              </a:rPr>
              <a:t>,</a:t>
            </a:r>
            <a:r>
              <a:rPr lang="en-US" sz="1400" dirty="0">
                <a:solidFill>
                  <a:srgbClr val="A020F0"/>
                </a:solidFill>
                <a:latin typeface="Courier New"/>
              </a:rPr>
              <a:t>'short'</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eng</a:t>
            </a:r>
            <a:r>
              <a:rPr lang="en-US" sz="1400" dirty="0">
                <a:solidFill>
                  <a:srgbClr val="A020F0"/>
                </a:solidFill>
                <a:latin typeface="Courier New"/>
              </a:rPr>
              <a:t>'</a:t>
            </a:r>
            <a:r>
              <a:rPr lang="en-US" sz="1400" dirty="0">
                <a:solidFill>
                  <a:srgbClr val="000000"/>
                </a:solidFill>
                <a:latin typeface="Courier New"/>
              </a:rPr>
              <a:t>,</a:t>
            </a:r>
            <a:r>
              <a:rPr lang="en-US" sz="1400" dirty="0">
                <a:solidFill>
                  <a:srgbClr val="A020F0"/>
                </a:solidFill>
                <a:latin typeface="Courier New"/>
              </a:rPr>
              <a:t>'end'</a:t>
            </a:r>
            <a:r>
              <a:rPr lang="en-US" sz="1400" dirty="0">
                <a:solidFill>
                  <a:srgbClr val="000000"/>
                </a:solidFill>
                <a:latin typeface="Courier New"/>
              </a:rPr>
              <a:t>);</a:t>
            </a:r>
          </a:p>
          <a:p>
            <a:pPr marL="344488" indent="0">
              <a:buNone/>
            </a:pPr>
            <a:r>
              <a:rPr lang="en-US" sz="1400" dirty="0">
                <a:solidFill>
                  <a:srgbClr val="000000"/>
                </a:solidFill>
                <a:latin typeface="Courier New"/>
              </a:rPr>
              <a:t>g=</a:t>
            </a:r>
            <a:r>
              <a:rPr lang="en-US" sz="1400" dirty="0" err="1">
                <a:solidFill>
                  <a:srgbClr val="000000"/>
                </a:solidFill>
                <a:latin typeface="Courier New"/>
              </a:rPr>
              <a:t>P.output.eql.gamma</a:t>
            </a:r>
            <a:r>
              <a:rPr lang="en-US" sz="1400" dirty="0">
                <a:solidFill>
                  <a:srgbClr val="000000"/>
                </a:solidFill>
                <a:latin typeface="Courier New"/>
              </a:rPr>
              <a:t>(4);        </a:t>
            </a:r>
            <a:r>
              <a:rPr lang="en-US" sz="1400" dirty="0">
                <a:solidFill>
                  <a:srgbClr val="228B22"/>
                </a:solidFill>
                <a:latin typeface="Courier New"/>
              </a:rPr>
              <a:t>% gamma</a:t>
            </a:r>
          </a:p>
          <a:p>
            <a:pPr marL="344488" indent="0">
              <a:buNone/>
            </a:pPr>
            <a:r>
              <a:rPr lang="en-US" sz="1400" dirty="0">
                <a:solidFill>
                  <a:srgbClr val="000000"/>
                </a:solidFill>
                <a:latin typeface="Courier New"/>
              </a:rPr>
              <a:t>t=</a:t>
            </a:r>
            <a:r>
              <a:rPr lang="en-US" sz="1400" dirty="0" err="1">
                <a:solidFill>
                  <a:srgbClr val="000000"/>
                </a:solidFill>
                <a:latin typeface="Courier New"/>
              </a:rPr>
              <a:t>P.output.eql.temperature</a:t>
            </a:r>
            <a:r>
              <a:rPr lang="en-US" sz="1400" dirty="0">
                <a:solidFill>
                  <a:srgbClr val="000000"/>
                </a:solidFill>
                <a:latin typeface="Courier New"/>
              </a:rPr>
              <a:t>(4);  </a:t>
            </a:r>
            <a:r>
              <a:rPr lang="en-US" sz="1400" dirty="0">
                <a:solidFill>
                  <a:srgbClr val="228B22"/>
                </a:solidFill>
                <a:latin typeface="Courier New"/>
              </a:rPr>
              <a:t>% temperature</a:t>
            </a:r>
          </a:p>
          <a:p>
            <a:pPr marL="344488" indent="0">
              <a:buNone/>
            </a:pPr>
            <a:r>
              <a:rPr lang="en-US" sz="1400" dirty="0">
                <a:solidFill>
                  <a:srgbClr val="000000"/>
                </a:solidFill>
                <a:latin typeface="Courier New"/>
              </a:rPr>
              <a:t>mw=P.output.eql.mw(4);          </a:t>
            </a:r>
            <a:r>
              <a:rPr lang="en-US" sz="1400" dirty="0">
                <a:solidFill>
                  <a:srgbClr val="228B22"/>
                </a:solidFill>
                <a:latin typeface="Courier New"/>
              </a:rPr>
              <a:t>% molecular weight-combustion products</a:t>
            </a:r>
          </a:p>
          <a:p>
            <a:pPr marL="0" indent="0">
              <a:buNone/>
            </a:pPr>
            <a:endParaRPr lang="en-US" sz="1400" dirty="0">
              <a:solidFill>
                <a:srgbClr val="228B22"/>
              </a:solidFill>
              <a:latin typeface="Courier New"/>
            </a:endParaRPr>
          </a:p>
          <a:p>
            <a:r>
              <a:rPr lang="en-US" sz="1400" dirty="0">
                <a:solidFill>
                  <a:srgbClr val="000000"/>
                </a:solidFill>
                <a:latin typeface="Courier New"/>
              </a:rPr>
              <a:t>P=CEA(</a:t>
            </a:r>
            <a:r>
              <a:rPr lang="en-US" sz="1400" dirty="0">
                <a:solidFill>
                  <a:srgbClr val="A020F0"/>
                </a:solidFill>
                <a:latin typeface="Courier New"/>
              </a:rPr>
              <a:t>'problem'</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tp</a:t>
            </a:r>
            <a:r>
              <a:rPr lang="en-US" sz="1400" dirty="0">
                <a:solidFill>
                  <a:srgbClr val="A020F0"/>
                </a:solidFill>
                <a:latin typeface="Courier New"/>
              </a:rPr>
              <a:t>'</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equilibrium'</a:t>
            </a:r>
            <a:r>
              <a:rPr lang="en-US" sz="1400" dirty="0" err="1">
                <a:solidFill>
                  <a:srgbClr val="000000"/>
                </a:solidFill>
                <a:latin typeface="Courier New"/>
              </a:rPr>
              <a:t>,</a:t>
            </a:r>
            <a:r>
              <a:rPr lang="en-US" sz="1400" dirty="0" err="1">
                <a:solidFill>
                  <a:srgbClr val="A020F0"/>
                </a:solidFill>
                <a:latin typeface="Courier New"/>
              </a:rPr>
              <a:t>'o</a:t>
            </a:r>
            <a:r>
              <a:rPr lang="en-US" sz="1400" dirty="0">
                <a:solidFill>
                  <a:srgbClr val="A020F0"/>
                </a:solidFill>
                <a:latin typeface="Courier New"/>
              </a:rPr>
              <a:t>/f'</a:t>
            </a:r>
            <a:r>
              <a:rPr lang="en-US" sz="1400" dirty="0">
                <a:solidFill>
                  <a:srgbClr val="000000"/>
                </a:solidFill>
                <a:latin typeface="Courier New"/>
              </a:rPr>
              <a:t>,GG_MR,</a:t>
            </a:r>
            <a:r>
              <a:rPr lang="en-US" sz="1400" dirty="0">
                <a:solidFill>
                  <a:srgbClr val="A020F0"/>
                </a:solidFill>
                <a:latin typeface="Courier New"/>
              </a:rPr>
              <a:t>'p,psi'</a:t>
            </a:r>
            <a:r>
              <a:rPr lang="en-US" sz="1400" dirty="0">
                <a:solidFill>
                  <a:srgbClr val="000000"/>
                </a:solidFill>
                <a:latin typeface="Courier New"/>
              </a:rPr>
              <a:t>,</a:t>
            </a:r>
            <a:r>
              <a:rPr lang="en-US" sz="1400" dirty="0" err="1">
                <a:solidFill>
                  <a:srgbClr val="000000"/>
                </a:solidFill>
                <a:latin typeface="Courier New"/>
              </a:rPr>
              <a:t>FTIp</a:t>
            </a:r>
            <a:r>
              <a:rPr lang="en-US" sz="1400" dirty="0">
                <a:solidFill>
                  <a:srgbClr val="000000"/>
                </a:solidFill>
                <a:latin typeface="Courier New"/>
              </a:rPr>
              <a:t>,...</a:t>
            </a:r>
          </a:p>
          <a:p>
            <a:pPr marL="344488" indent="0">
              <a:buNone/>
            </a:pPr>
            <a:r>
              <a:rPr lang="en-US" sz="1400" dirty="0">
                <a:solidFill>
                  <a:srgbClr val="A020F0"/>
                </a:solidFill>
                <a:latin typeface="Courier New"/>
              </a:rPr>
              <a:t>'t,R'</a:t>
            </a:r>
            <a:r>
              <a:rPr lang="en-US" sz="1400" dirty="0">
                <a:solidFill>
                  <a:srgbClr val="000000"/>
                </a:solidFill>
                <a:latin typeface="Courier New"/>
              </a:rPr>
              <a:t>,</a:t>
            </a:r>
            <a:r>
              <a:rPr lang="en-US" sz="1400" dirty="0" err="1">
                <a:solidFill>
                  <a:srgbClr val="000000"/>
                </a:solidFill>
                <a:latin typeface="Courier New"/>
              </a:rPr>
              <a:t>FTIt</a:t>
            </a:r>
            <a:r>
              <a:rPr lang="en-US" sz="1400" dirty="0">
                <a:solidFill>
                  <a:srgbClr val="000000"/>
                </a:solidFill>
                <a:latin typeface="Courier New"/>
              </a:rPr>
              <a:t>,</a:t>
            </a:r>
            <a:r>
              <a:rPr lang="en-US" sz="1400" dirty="0">
                <a:solidFill>
                  <a:srgbClr val="A020F0"/>
                </a:solidFill>
                <a:latin typeface="Courier New"/>
              </a:rPr>
              <a:t>'reactants'</a:t>
            </a:r>
            <a:r>
              <a:rPr lang="en-US" sz="1400" dirty="0">
                <a:solidFill>
                  <a:srgbClr val="000000"/>
                </a:solidFill>
                <a:latin typeface="Courier New"/>
              </a:rPr>
              <a:t>,</a:t>
            </a:r>
            <a:r>
              <a:rPr lang="pt-BR" sz="1400" dirty="0">
                <a:solidFill>
                  <a:srgbClr val="A020F0"/>
                </a:solidFill>
                <a:latin typeface="Courier New"/>
              </a:rPr>
              <a:t>'fuel'</a:t>
            </a:r>
            <a:r>
              <a:rPr lang="pt-BR" sz="1400" dirty="0">
                <a:solidFill>
                  <a:srgbClr val="000000"/>
                </a:solidFill>
                <a:latin typeface="Courier New"/>
              </a:rPr>
              <a:t>,</a:t>
            </a:r>
            <a:r>
              <a:rPr lang="pt-BR" sz="1400" dirty="0">
                <a:solidFill>
                  <a:srgbClr val="A020F0"/>
                </a:solidFill>
                <a:latin typeface="Courier New"/>
              </a:rPr>
              <a:t>'H2(L)'</a:t>
            </a:r>
            <a:r>
              <a:rPr lang="pt-BR" sz="1400" dirty="0">
                <a:solidFill>
                  <a:srgbClr val="000000"/>
                </a:solidFill>
                <a:latin typeface="Courier New"/>
              </a:rPr>
              <a:t>,</a:t>
            </a:r>
            <a:r>
              <a:rPr lang="pt-BR" sz="1400" dirty="0">
                <a:solidFill>
                  <a:srgbClr val="A020F0"/>
                </a:solidFill>
                <a:latin typeface="Courier New"/>
              </a:rPr>
              <a:t>'H'</a:t>
            </a:r>
            <a:r>
              <a:rPr lang="pt-BR" sz="1400" dirty="0">
                <a:solidFill>
                  <a:srgbClr val="000000"/>
                </a:solidFill>
                <a:latin typeface="Courier New"/>
              </a:rPr>
              <a:t>,2,</a:t>
            </a:r>
            <a:r>
              <a:rPr lang="pt-BR" sz="1400" dirty="0">
                <a:solidFill>
                  <a:srgbClr val="A020F0"/>
                </a:solidFill>
                <a:latin typeface="Courier New"/>
              </a:rPr>
              <a:t>'wt%'</a:t>
            </a:r>
            <a:r>
              <a:rPr lang="pt-BR" sz="1400" dirty="0">
                <a:solidFill>
                  <a:srgbClr val="000000"/>
                </a:solidFill>
                <a:latin typeface="Courier New"/>
              </a:rPr>
              <a:t>,100.,</a:t>
            </a:r>
            <a:r>
              <a:rPr lang="pt-BR" sz="1400" dirty="0">
                <a:solidFill>
                  <a:srgbClr val="A020F0"/>
                </a:solidFill>
                <a:latin typeface="Courier New"/>
              </a:rPr>
              <a:t>'h,btu/lbm'</a:t>
            </a:r>
            <a:r>
              <a:rPr lang="pt-BR" sz="1400" dirty="0">
                <a:solidFill>
                  <a:srgbClr val="000000"/>
                </a:solidFill>
                <a:latin typeface="Courier New"/>
              </a:rPr>
              <a:t>,...</a:t>
            </a:r>
          </a:p>
          <a:p>
            <a:pPr marL="344488" indent="0">
              <a:buNone/>
            </a:pPr>
            <a:r>
              <a:rPr lang="pt-BR" sz="1400" dirty="0">
                <a:solidFill>
                  <a:srgbClr val="000000"/>
                </a:solidFill>
                <a:latin typeface="Courier New"/>
              </a:rPr>
              <a:t>GG_Hf,</a:t>
            </a:r>
            <a:r>
              <a:rPr lang="pt-BR" sz="1400" dirty="0">
                <a:solidFill>
                  <a:srgbClr val="A020F0"/>
                </a:solidFill>
                <a:latin typeface="Courier New"/>
              </a:rPr>
              <a:t>'oxid'</a:t>
            </a:r>
            <a:r>
              <a:rPr lang="pt-BR" sz="1400" dirty="0">
                <a:solidFill>
                  <a:srgbClr val="000000"/>
                </a:solidFill>
                <a:latin typeface="Courier New"/>
              </a:rPr>
              <a:t>,</a:t>
            </a:r>
            <a:r>
              <a:rPr lang="pt-BR" sz="1400" dirty="0">
                <a:solidFill>
                  <a:srgbClr val="A020F0"/>
                </a:solidFill>
                <a:latin typeface="Courier New"/>
              </a:rPr>
              <a:t>'O2(L)'</a:t>
            </a:r>
            <a:r>
              <a:rPr lang="pt-BR" sz="1400" dirty="0">
                <a:solidFill>
                  <a:srgbClr val="000000"/>
                </a:solidFill>
                <a:latin typeface="Courier New"/>
              </a:rPr>
              <a:t>,</a:t>
            </a:r>
            <a:r>
              <a:rPr lang="pt-BR" sz="1400" dirty="0">
                <a:solidFill>
                  <a:srgbClr val="A020F0"/>
                </a:solidFill>
                <a:latin typeface="Courier New"/>
              </a:rPr>
              <a:t>'O'</a:t>
            </a:r>
            <a:r>
              <a:rPr lang="pt-BR" sz="1400" dirty="0">
                <a:solidFill>
                  <a:srgbClr val="000000"/>
                </a:solidFill>
                <a:latin typeface="Courier New"/>
              </a:rPr>
              <a:t>,2,</a:t>
            </a:r>
            <a:r>
              <a:rPr lang="pt-BR" sz="1400" dirty="0">
                <a:solidFill>
                  <a:srgbClr val="A020F0"/>
                </a:solidFill>
                <a:latin typeface="Courier New"/>
              </a:rPr>
              <a:t>'wt%'</a:t>
            </a:r>
            <a:r>
              <a:rPr lang="pt-BR" sz="1400" dirty="0">
                <a:solidFill>
                  <a:srgbClr val="000000"/>
                </a:solidFill>
                <a:latin typeface="Courier New"/>
              </a:rPr>
              <a:t>,100.,</a:t>
            </a:r>
            <a:r>
              <a:rPr lang="pt-BR" sz="1400" dirty="0">
                <a:solidFill>
                  <a:srgbClr val="A020F0"/>
                </a:solidFill>
                <a:latin typeface="Courier New"/>
              </a:rPr>
              <a:t>'h,btu/lbm'</a:t>
            </a:r>
            <a:r>
              <a:rPr lang="pt-BR" sz="1400" dirty="0">
                <a:solidFill>
                  <a:srgbClr val="000000"/>
                </a:solidFill>
                <a:latin typeface="Courier New"/>
              </a:rPr>
              <a:t>,GG_Ho,</a:t>
            </a:r>
            <a:r>
              <a:rPr lang="en-US" sz="1400" dirty="0">
                <a:solidFill>
                  <a:srgbClr val="A020F0"/>
                </a:solidFill>
                <a:latin typeface="Courier New"/>
              </a:rPr>
              <a:t>'output'</a:t>
            </a:r>
            <a:r>
              <a:rPr lang="en-US" sz="1400" dirty="0">
                <a:solidFill>
                  <a:srgbClr val="000000"/>
                </a:solidFill>
                <a:latin typeface="Courier New"/>
              </a:rPr>
              <a:t>,...</a:t>
            </a:r>
          </a:p>
          <a:p>
            <a:pPr marL="344488" indent="0">
              <a:buNone/>
            </a:pPr>
            <a:r>
              <a:rPr lang="en-US" sz="1400" dirty="0">
                <a:solidFill>
                  <a:srgbClr val="A020F0"/>
                </a:solidFill>
                <a:latin typeface="Courier New"/>
              </a:rPr>
              <a:t>'short'</a:t>
            </a:r>
            <a:r>
              <a:rPr lang="en-US" sz="1400" dirty="0">
                <a:solidFill>
                  <a:srgbClr val="000000"/>
                </a:solidFill>
                <a:latin typeface="Courier New"/>
              </a:rPr>
              <a:t>,</a:t>
            </a:r>
            <a:r>
              <a:rPr lang="en-US" sz="1400" dirty="0">
                <a:solidFill>
                  <a:srgbClr val="A020F0"/>
                </a:solidFill>
                <a:latin typeface="Courier New"/>
              </a:rPr>
              <a:t>'</a:t>
            </a:r>
            <a:r>
              <a:rPr lang="en-US" sz="1400" dirty="0" err="1">
                <a:solidFill>
                  <a:srgbClr val="A020F0"/>
                </a:solidFill>
                <a:latin typeface="Courier New"/>
              </a:rPr>
              <a:t>eng</a:t>
            </a:r>
            <a:r>
              <a:rPr lang="en-US" sz="1400" dirty="0">
                <a:solidFill>
                  <a:srgbClr val="A020F0"/>
                </a:solidFill>
                <a:latin typeface="Courier New"/>
              </a:rPr>
              <a:t>'</a:t>
            </a:r>
            <a:r>
              <a:rPr lang="en-US" sz="1400" dirty="0">
                <a:solidFill>
                  <a:srgbClr val="000000"/>
                </a:solidFill>
                <a:latin typeface="Courier New"/>
              </a:rPr>
              <a:t>,</a:t>
            </a:r>
            <a:r>
              <a:rPr lang="en-US" sz="1400" dirty="0">
                <a:solidFill>
                  <a:srgbClr val="A020F0"/>
                </a:solidFill>
                <a:latin typeface="Courier New"/>
              </a:rPr>
              <a:t>'end'</a:t>
            </a:r>
            <a:r>
              <a:rPr lang="en-US" sz="1400" dirty="0">
                <a:solidFill>
                  <a:srgbClr val="000000"/>
                </a:solidFill>
                <a:latin typeface="Courier New"/>
              </a:rPr>
              <a:t>);</a:t>
            </a:r>
          </a:p>
          <a:p>
            <a:pPr marL="344488" indent="0">
              <a:buNone/>
            </a:pPr>
            <a:r>
              <a:rPr lang="en-US" sz="1400" dirty="0" err="1">
                <a:solidFill>
                  <a:srgbClr val="000000"/>
                </a:solidFill>
                <a:latin typeface="Courier New"/>
              </a:rPr>
              <a:t>SummarySheet</a:t>
            </a:r>
            <a:r>
              <a:rPr lang="en-US" sz="1400" dirty="0">
                <a:solidFill>
                  <a:srgbClr val="000000"/>
                </a:solidFill>
                <a:latin typeface="Courier New"/>
              </a:rPr>
              <a:t>(</a:t>
            </a:r>
            <a:r>
              <a:rPr lang="en-US" sz="1400" dirty="0" err="1">
                <a:solidFill>
                  <a:srgbClr val="000000"/>
                </a:solidFill>
                <a:latin typeface="Courier New"/>
              </a:rPr>
              <a:t>i,FTI_Cp_cn</a:t>
            </a:r>
            <a:r>
              <a:rPr lang="en-US" sz="1400" dirty="0">
                <a:solidFill>
                  <a:srgbClr val="000000"/>
                </a:solidFill>
                <a:latin typeface="Courier New"/>
              </a:rPr>
              <a:t>)=</a:t>
            </a:r>
            <a:r>
              <a:rPr lang="en-US" sz="1400" dirty="0" err="1">
                <a:solidFill>
                  <a:srgbClr val="000000"/>
                </a:solidFill>
                <a:latin typeface="Courier New"/>
              </a:rPr>
              <a:t>P.output.cp</a:t>
            </a:r>
            <a:r>
              <a:rPr lang="en-US" sz="1400" dirty="0">
                <a:solidFill>
                  <a:srgbClr val="000000"/>
                </a:solidFill>
                <a:latin typeface="Courier New"/>
              </a:rPr>
              <a:t>; </a:t>
            </a:r>
          </a:p>
          <a:p>
            <a:pPr marL="344488" indent="0">
              <a:buNone/>
            </a:pPr>
            <a:r>
              <a:rPr lang="en-US" sz="1400" dirty="0" err="1">
                <a:solidFill>
                  <a:srgbClr val="000000"/>
                </a:solidFill>
                <a:latin typeface="Courier New"/>
              </a:rPr>
              <a:t>SummarySheet</a:t>
            </a:r>
            <a:r>
              <a:rPr lang="en-US" sz="1400" dirty="0">
                <a:solidFill>
                  <a:srgbClr val="000000"/>
                </a:solidFill>
                <a:latin typeface="Courier New"/>
              </a:rPr>
              <a:t>(</a:t>
            </a:r>
            <a:r>
              <a:rPr lang="en-US" sz="1400" dirty="0" err="1">
                <a:solidFill>
                  <a:srgbClr val="000000"/>
                </a:solidFill>
                <a:latin typeface="Courier New"/>
              </a:rPr>
              <a:t>i,FTI_enthalpy_cn</a:t>
            </a:r>
            <a:r>
              <a:rPr lang="en-US" sz="1400" dirty="0">
                <a:solidFill>
                  <a:srgbClr val="000000"/>
                </a:solidFill>
                <a:latin typeface="Courier New"/>
              </a:rPr>
              <a:t>)=</a:t>
            </a:r>
            <a:r>
              <a:rPr lang="en-US" sz="1400" dirty="0" err="1">
                <a:solidFill>
                  <a:srgbClr val="000000"/>
                </a:solidFill>
                <a:latin typeface="Courier New"/>
              </a:rPr>
              <a:t>P.output.enthalpy</a:t>
            </a:r>
            <a:r>
              <a:rPr lang="en-US" sz="1400" dirty="0">
                <a:solidFill>
                  <a:srgbClr val="000000"/>
                </a:solidFill>
                <a:latin typeface="Courier New"/>
              </a:rPr>
              <a:t>;</a:t>
            </a:r>
          </a:p>
          <a:p>
            <a:pPr marL="344488" indent="0">
              <a:buNone/>
            </a:pPr>
            <a:r>
              <a:rPr lang="en-US" sz="1400" dirty="0" err="1">
                <a:solidFill>
                  <a:srgbClr val="000000"/>
                </a:solidFill>
                <a:latin typeface="Courier New"/>
              </a:rPr>
              <a:t>SummarySheet</a:t>
            </a:r>
            <a:r>
              <a:rPr lang="en-US" sz="1400" dirty="0">
                <a:solidFill>
                  <a:srgbClr val="000000"/>
                </a:solidFill>
                <a:latin typeface="Courier New"/>
              </a:rPr>
              <a:t>(</a:t>
            </a:r>
            <a:r>
              <a:rPr lang="en-US" sz="1400" dirty="0" err="1">
                <a:solidFill>
                  <a:srgbClr val="000000"/>
                </a:solidFill>
                <a:latin typeface="Courier New"/>
              </a:rPr>
              <a:t>i,FTI_entropy_cn</a:t>
            </a:r>
            <a:r>
              <a:rPr lang="en-US" sz="1400" dirty="0">
                <a:solidFill>
                  <a:srgbClr val="000000"/>
                </a:solidFill>
                <a:latin typeface="Courier New"/>
              </a:rPr>
              <a:t>)=</a:t>
            </a:r>
            <a:r>
              <a:rPr lang="en-US" sz="1400" dirty="0" err="1">
                <a:solidFill>
                  <a:srgbClr val="000000"/>
                </a:solidFill>
                <a:latin typeface="Courier New"/>
              </a:rPr>
              <a:t>P.output.entropy</a:t>
            </a:r>
            <a:r>
              <a:rPr lang="en-US" sz="1400" dirty="0">
                <a:solidFill>
                  <a:srgbClr val="000000"/>
                </a:solidFill>
                <a:latin typeface="Courier New"/>
              </a:rPr>
              <a:t>;</a:t>
            </a:r>
          </a:p>
          <a:p>
            <a:pPr marL="344488" indent="0">
              <a:buNone/>
            </a:pPr>
            <a:r>
              <a:rPr lang="en-US" sz="1400" dirty="0" err="1">
                <a:solidFill>
                  <a:srgbClr val="000000"/>
                </a:solidFill>
                <a:latin typeface="Courier New"/>
              </a:rPr>
              <a:t>SummarySheet</a:t>
            </a:r>
            <a:r>
              <a:rPr lang="en-US" sz="1400" dirty="0">
                <a:solidFill>
                  <a:srgbClr val="000000"/>
                </a:solidFill>
                <a:latin typeface="Courier New"/>
              </a:rPr>
              <a:t>(</a:t>
            </a:r>
            <a:r>
              <a:rPr lang="en-US" sz="1400" dirty="0" err="1">
                <a:solidFill>
                  <a:srgbClr val="000000"/>
                </a:solidFill>
                <a:latin typeface="Courier New"/>
              </a:rPr>
              <a:t>i,FTI_gamma_cn</a:t>
            </a:r>
            <a:r>
              <a:rPr lang="en-US" sz="1400" dirty="0">
                <a:solidFill>
                  <a:srgbClr val="000000"/>
                </a:solidFill>
                <a:latin typeface="Courier New"/>
              </a:rPr>
              <a:t>)=</a:t>
            </a:r>
            <a:r>
              <a:rPr lang="en-US" sz="1400" dirty="0" err="1">
                <a:solidFill>
                  <a:srgbClr val="000000"/>
                </a:solidFill>
                <a:latin typeface="Courier New"/>
              </a:rPr>
              <a:t>P.output.gamma</a:t>
            </a:r>
            <a:r>
              <a:rPr lang="en-US" sz="1400" dirty="0">
                <a:solidFill>
                  <a:srgbClr val="000000"/>
                </a:solidFill>
                <a:latin typeface="Courier New"/>
              </a:rPr>
              <a:t>;</a:t>
            </a:r>
          </a:p>
          <a:p>
            <a:pPr marL="344488" indent="0">
              <a:buNone/>
            </a:pPr>
            <a:r>
              <a:rPr lang="en-US" sz="1400" dirty="0" err="1">
                <a:solidFill>
                  <a:srgbClr val="000000"/>
                </a:solidFill>
                <a:latin typeface="Courier New"/>
              </a:rPr>
              <a:t>SummarySheet</a:t>
            </a:r>
            <a:r>
              <a:rPr lang="en-US" sz="1400" dirty="0">
                <a:solidFill>
                  <a:srgbClr val="000000"/>
                </a:solidFill>
                <a:latin typeface="Courier New"/>
              </a:rPr>
              <a:t>(</a:t>
            </a:r>
            <a:r>
              <a:rPr lang="en-US" sz="1400" dirty="0" err="1">
                <a:solidFill>
                  <a:srgbClr val="000000"/>
                </a:solidFill>
                <a:latin typeface="Courier New"/>
              </a:rPr>
              <a:t>i,FTI_mw_cn</a:t>
            </a:r>
            <a:r>
              <a:rPr lang="en-US" sz="1400" dirty="0">
                <a:solidFill>
                  <a:srgbClr val="000000"/>
                </a:solidFill>
                <a:latin typeface="Courier New"/>
              </a:rPr>
              <a:t>)=</a:t>
            </a:r>
            <a:r>
              <a:rPr lang="en-US" sz="1400" dirty="0" err="1">
                <a:solidFill>
                  <a:srgbClr val="000000"/>
                </a:solidFill>
                <a:latin typeface="Courier New"/>
              </a:rPr>
              <a:t>P.output.wm</a:t>
            </a:r>
            <a:r>
              <a:rPr lang="en-US" sz="1400" dirty="0">
                <a:solidFill>
                  <a:srgbClr val="000000"/>
                </a:solidFill>
                <a:latin typeface="Courier New"/>
              </a:rPr>
              <a:t>;</a:t>
            </a:r>
          </a:p>
          <a:p>
            <a:pPr marL="344488" indent="0">
              <a:buNone/>
            </a:pPr>
            <a:r>
              <a:rPr lang="en-US" sz="1400" dirty="0" err="1">
                <a:solidFill>
                  <a:srgbClr val="000000"/>
                </a:solidFill>
                <a:latin typeface="Courier New"/>
              </a:rPr>
              <a:t>SummarySheet</a:t>
            </a:r>
            <a:r>
              <a:rPr lang="en-US" sz="1400" dirty="0">
                <a:solidFill>
                  <a:srgbClr val="000000"/>
                </a:solidFill>
                <a:latin typeface="Courier New"/>
              </a:rPr>
              <a:t>(</a:t>
            </a:r>
            <a:r>
              <a:rPr lang="en-US" sz="1400" dirty="0" err="1">
                <a:solidFill>
                  <a:srgbClr val="000000"/>
                </a:solidFill>
                <a:latin typeface="Courier New"/>
              </a:rPr>
              <a:t>i,FTI_r_cn</a:t>
            </a:r>
            <a:r>
              <a:rPr lang="en-US" sz="1400" dirty="0">
                <a:solidFill>
                  <a:srgbClr val="000000"/>
                </a:solidFill>
                <a:latin typeface="Courier New"/>
              </a:rPr>
              <a:t>)=</a:t>
            </a:r>
            <a:r>
              <a:rPr lang="en-US" sz="1400" dirty="0" err="1">
                <a:solidFill>
                  <a:srgbClr val="000000"/>
                </a:solidFill>
                <a:latin typeface="Courier New"/>
              </a:rPr>
              <a:t>P.output.cp-P.output.cp</a:t>
            </a:r>
            <a:r>
              <a:rPr lang="en-US" sz="1400" dirty="0">
                <a:solidFill>
                  <a:srgbClr val="000000"/>
                </a:solidFill>
                <a:latin typeface="Courier New"/>
              </a:rPr>
              <a:t>/</a:t>
            </a:r>
            <a:r>
              <a:rPr lang="en-US" sz="1400" dirty="0" err="1">
                <a:solidFill>
                  <a:srgbClr val="000000"/>
                </a:solidFill>
                <a:latin typeface="Courier New"/>
              </a:rPr>
              <a:t>P.output.gamma</a:t>
            </a:r>
            <a:r>
              <a:rPr lang="en-US" sz="1400" dirty="0">
                <a:solidFill>
                  <a:srgbClr val="000000"/>
                </a:solidFill>
                <a:latin typeface="Courier New"/>
              </a:rPr>
              <a:t>;</a:t>
            </a:r>
          </a:p>
          <a:p>
            <a:pPr marL="344488" indent="0">
              <a:buNone/>
            </a:pPr>
            <a:r>
              <a:rPr lang="en-US" sz="1400" dirty="0" err="1">
                <a:solidFill>
                  <a:srgbClr val="000000"/>
                </a:solidFill>
                <a:latin typeface="Courier New"/>
              </a:rPr>
              <a:t>sr_FTI</a:t>
            </a:r>
            <a:r>
              <a:rPr lang="en-US" sz="1400" dirty="0">
                <a:solidFill>
                  <a:srgbClr val="000000"/>
                </a:solidFill>
                <a:latin typeface="Courier New"/>
              </a:rPr>
              <a:t>(i)=</a:t>
            </a:r>
            <a:r>
              <a:rPr lang="en-US" sz="1400" dirty="0" err="1">
                <a:solidFill>
                  <a:srgbClr val="000000"/>
                </a:solidFill>
                <a:latin typeface="Courier New"/>
              </a:rPr>
              <a:t>P.output.entropy</a:t>
            </a:r>
            <a:r>
              <a:rPr lang="en-US" sz="1400" dirty="0">
                <a:solidFill>
                  <a:srgbClr val="000000"/>
                </a:solidFill>
                <a:latin typeface="Courier New"/>
              </a:rPr>
              <a:t>;</a:t>
            </a:r>
          </a:p>
        </p:txBody>
      </p:sp>
      <p:sp>
        <p:nvSpPr>
          <p:cNvPr id="5" name="Title 1"/>
          <p:cNvSpPr>
            <a:spLocks noGrp="1"/>
          </p:cNvSpPr>
          <p:nvPr>
            <p:ph type="title"/>
          </p:nvPr>
        </p:nvSpPr>
        <p:spPr>
          <a:xfrm>
            <a:off x="457200" y="300618"/>
            <a:ext cx="8229600" cy="568055"/>
          </a:xfrm>
        </p:spPr>
        <p:txBody>
          <a:bodyPr/>
          <a:lstStyle/>
          <a:p>
            <a:pPr algn="ctr"/>
            <a:r>
              <a:rPr lang="en-US" dirty="0"/>
              <a:t>Accessing Output- Continued</a:t>
            </a:r>
            <a:br>
              <a:rPr lang="en-US" dirty="0"/>
            </a:br>
            <a:endParaRPr lang="en-US" dirty="0"/>
          </a:p>
        </p:txBody>
      </p:sp>
    </p:spTree>
    <p:extLst>
      <p:ext uri="{BB962C8B-B14F-4D97-AF65-F5344CB8AC3E}">
        <p14:creationId xmlns:p14="http://schemas.microsoft.com/office/powerpoint/2010/main" val="1866941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2903538"/>
            <a:ext cx="8229600" cy="792162"/>
          </a:xfrm>
        </p:spPr>
        <p:txBody>
          <a:bodyPr/>
          <a:lstStyle/>
          <a:p>
            <a:pPr algn="ctr"/>
            <a:r>
              <a:rPr lang="en-US" dirty="0"/>
              <a:t>Generic Problem construction</a:t>
            </a:r>
          </a:p>
        </p:txBody>
      </p:sp>
      <p:sp>
        <p:nvSpPr>
          <p:cNvPr id="3" name="Slide Number Placeholder 2"/>
          <p:cNvSpPr>
            <a:spLocks noGrp="1"/>
          </p:cNvSpPr>
          <p:nvPr>
            <p:ph type="sldNum" sz="quarter" idx="4"/>
          </p:nvPr>
        </p:nvSpPr>
        <p:spPr/>
        <p:txBody>
          <a:bodyPr/>
          <a:lstStyle/>
          <a:p>
            <a:fld id="{A8119277-75FA-4564-A61E-A5E635131C45}" type="slidenum">
              <a:rPr lang="en-US" smtClean="0"/>
              <a:pPr/>
              <a:t>47</a:t>
            </a:fld>
            <a:endParaRPr lang="en-US"/>
          </a:p>
        </p:txBody>
      </p:sp>
    </p:spTree>
    <p:extLst>
      <p:ext uri="{BB962C8B-B14F-4D97-AF65-F5344CB8AC3E}">
        <p14:creationId xmlns:p14="http://schemas.microsoft.com/office/powerpoint/2010/main" val="3190652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19277-75FA-4564-A61E-A5E635131C45}" type="slidenum">
              <a:rPr lang="en-US" smtClean="0"/>
              <a:pPr/>
              <a:t>48</a:t>
            </a:fld>
            <a:endParaRPr lang="en-US"/>
          </a:p>
        </p:txBody>
      </p:sp>
      <p:sp>
        <p:nvSpPr>
          <p:cNvPr id="4" name="Content Placeholder 2"/>
          <p:cNvSpPr txBox="1">
            <a:spLocks/>
          </p:cNvSpPr>
          <p:nvPr/>
        </p:nvSpPr>
        <p:spPr>
          <a:xfrm>
            <a:off x="0" y="795670"/>
            <a:ext cx="91440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Enthalpy-Pressure (HP) problems are for equilibrium calculations only</a:t>
            </a:r>
          </a:p>
          <a:p>
            <a:r>
              <a:rPr lang="en-US" sz="1600" dirty="0">
                <a:latin typeface="Arial" charset="0"/>
                <a:cs typeface="Arial" charset="0"/>
              </a:rPr>
              <a:t>Out=CEA(‘</a:t>
            </a:r>
            <a:r>
              <a:rPr lang="en-US" sz="1600" dirty="0" err="1">
                <a:latin typeface="Arial" charset="0"/>
                <a:cs typeface="Arial" charset="0"/>
              </a:rPr>
              <a:t>prob</a:t>
            </a:r>
            <a:r>
              <a:rPr lang="en-US" sz="1600" dirty="0">
                <a:latin typeface="Arial" charset="0"/>
                <a:cs typeface="Arial" charset="0"/>
              </a:rPr>
              <a:t>’,’</a:t>
            </a:r>
            <a:r>
              <a:rPr lang="en-US" sz="1600" dirty="0" err="1">
                <a:latin typeface="Arial" charset="0"/>
                <a:cs typeface="Arial" charset="0"/>
              </a:rPr>
              <a:t>HP’,’o</a:t>
            </a:r>
            <a:r>
              <a:rPr lang="en-US" sz="1600" dirty="0">
                <a:latin typeface="Arial" charset="0"/>
                <a:cs typeface="Arial" charset="0"/>
              </a:rPr>
              <a:t>/f’,6.2,’p,psia’,2000,’reac’,’fu’,’H2(G)’,’H’,2,’h,btu/lbm’,-112.9,’t(r)’,200,…</a:t>
            </a:r>
          </a:p>
          <a:p>
            <a:endParaRPr lang="en-US" sz="1600" dirty="0">
              <a:latin typeface="Arial" charset="0"/>
              <a:cs typeface="Arial" charset="0"/>
            </a:endParaRPr>
          </a:p>
          <a:p>
            <a:pPr marL="0" indent="0">
              <a:buNone/>
            </a:pPr>
            <a:endParaRPr lang="en-US" sz="1600" dirty="0">
              <a:latin typeface="Arial" charset="0"/>
              <a:cs typeface="Arial" charset="0"/>
            </a:endParaRPr>
          </a:p>
          <a:p>
            <a:pPr marL="0" indent="0">
              <a:buNone/>
            </a:pPr>
            <a:r>
              <a:rPr lang="en-US" sz="1600" dirty="0">
                <a:latin typeface="Arial" charset="0"/>
                <a:cs typeface="Arial" charset="0"/>
              </a:rPr>
              <a:t>	‘ox’,’O2(L)’,’O’,2,’h,btu/lbm’,-50.4,’t(r)’,170,’end’);</a:t>
            </a:r>
          </a:p>
          <a:p>
            <a:pPr marL="0" indent="0">
              <a:buNone/>
            </a:pPr>
            <a:endParaRPr lang="en-US" sz="1600" dirty="0">
              <a:latin typeface="Arial" charset="0"/>
              <a:cs typeface="Arial" charset="0"/>
            </a:endParaRPr>
          </a:p>
          <a:p>
            <a:r>
              <a:rPr lang="en-US" sz="2400" dirty="0">
                <a:latin typeface="Arial" charset="0"/>
                <a:cs typeface="Arial" charset="0"/>
              </a:rPr>
              <a:t>HP problems require, at a minimum, that:</a:t>
            </a:r>
          </a:p>
          <a:p>
            <a:pPr lvl="1"/>
            <a:r>
              <a:rPr lang="en-US" sz="2000" dirty="0">
                <a:latin typeface="Arial" charset="0"/>
                <a:cs typeface="Arial" charset="0"/>
              </a:rPr>
              <a:t>1) HP be declared</a:t>
            </a:r>
          </a:p>
          <a:p>
            <a:pPr lvl="1"/>
            <a:r>
              <a:rPr lang="en-US" sz="2000" dirty="0">
                <a:latin typeface="Arial" charset="0"/>
                <a:cs typeface="Arial" charset="0"/>
              </a:rPr>
              <a:t>2) At least one chamber pressure defined in the problem dataset</a:t>
            </a:r>
          </a:p>
          <a:p>
            <a:pPr lvl="1"/>
            <a:r>
              <a:rPr lang="en-US" sz="2000" dirty="0">
                <a:latin typeface="Arial" charset="0"/>
                <a:cs typeface="Arial" charset="0"/>
              </a:rPr>
              <a:t>3) At least one mixture ratio type and value defined in the problem dataset or moles defined in the reactant dataset</a:t>
            </a:r>
          </a:p>
          <a:p>
            <a:pPr lvl="1"/>
            <a:r>
              <a:rPr lang="en-US" sz="2000" dirty="0">
                <a:latin typeface="Arial" charset="0"/>
                <a:cs typeface="Arial" charset="0"/>
              </a:rPr>
              <a:t>4) Enthalpy defined either as a bulk property in the problem dataset, or enthalpy defined for every reactant</a:t>
            </a:r>
          </a:p>
          <a:p>
            <a:pPr lvl="1"/>
            <a:r>
              <a:rPr lang="en-US" sz="2000" dirty="0">
                <a:latin typeface="Arial" charset="0"/>
                <a:cs typeface="Arial" charset="0"/>
              </a:rPr>
              <a:t>5) A temperature defined for every reactant</a:t>
            </a:r>
          </a:p>
          <a:p>
            <a:pPr lvl="1"/>
            <a:endParaRPr lang="en-US" sz="2000" dirty="0">
              <a:latin typeface="Arial" charset="0"/>
              <a:cs typeface="Arial" charset="0"/>
            </a:endParaRPr>
          </a:p>
        </p:txBody>
      </p:sp>
      <p:sp>
        <p:nvSpPr>
          <p:cNvPr id="5" name="Title 1"/>
          <p:cNvSpPr>
            <a:spLocks noGrp="1"/>
          </p:cNvSpPr>
          <p:nvPr>
            <p:ph type="title"/>
          </p:nvPr>
        </p:nvSpPr>
        <p:spPr>
          <a:xfrm>
            <a:off x="457200" y="278176"/>
            <a:ext cx="8229600" cy="792162"/>
          </a:xfrm>
        </p:spPr>
        <p:txBody>
          <a:bodyPr/>
          <a:lstStyle/>
          <a:p>
            <a:pPr algn="ctr"/>
            <a:r>
              <a:rPr lang="en-US" dirty="0"/>
              <a:t>HP Problems</a:t>
            </a:r>
          </a:p>
        </p:txBody>
      </p:sp>
      <p:sp>
        <p:nvSpPr>
          <p:cNvPr id="2" name="TextBox 1"/>
          <p:cNvSpPr txBox="1"/>
          <p:nvPr/>
        </p:nvSpPr>
        <p:spPr>
          <a:xfrm>
            <a:off x="7004639" y="1819663"/>
            <a:ext cx="284672" cy="369332"/>
          </a:xfrm>
          <a:prstGeom prst="rect">
            <a:avLst/>
          </a:prstGeom>
          <a:noFill/>
        </p:spPr>
        <p:txBody>
          <a:bodyPr wrap="square" rtlCol="0">
            <a:spAutoFit/>
          </a:bodyPr>
          <a:lstStyle/>
          <a:p>
            <a:r>
              <a:rPr lang="en-US" dirty="0"/>
              <a:t>4</a:t>
            </a:r>
          </a:p>
        </p:txBody>
      </p:sp>
      <p:sp>
        <p:nvSpPr>
          <p:cNvPr id="6" name="Oval 5"/>
          <p:cNvSpPr/>
          <p:nvPr/>
        </p:nvSpPr>
        <p:spPr>
          <a:xfrm>
            <a:off x="7023617" y="1867169"/>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72573" y="1825925"/>
            <a:ext cx="284672" cy="369332"/>
          </a:xfrm>
          <a:prstGeom prst="rect">
            <a:avLst/>
          </a:prstGeom>
          <a:noFill/>
        </p:spPr>
        <p:txBody>
          <a:bodyPr wrap="square" rtlCol="0">
            <a:spAutoFit/>
          </a:bodyPr>
          <a:lstStyle/>
          <a:p>
            <a:r>
              <a:rPr lang="en-US" dirty="0"/>
              <a:t>1</a:t>
            </a:r>
          </a:p>
        </p:txBody>
      </p:sp>
      <p:sp>
        <p:nvSpPr>
          <p:cNvPr id="22" name="Oval 21"/>
          <p:cNvSpPr/>
          <p:nvPr/>
        </p:nvSpPr>
        <p:spPr>
          <a:xfrm>
            <a:off x="1991551" y="1873431"/>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64921" y="1823913"/>
            <a:ext cx="284672" cy="369332"/>
          </a:xfrm>
          <a:prstGeom prst="rect">
            <a:avLst/>
          </a:prstGeom>
          <a:noFill/>
        </p:spPr>
        <p:txBody>
          <a:bodyPr wrap="square" rtlCol="0">
            <a:spAutoFit/>
          </a:bodyPr>
          <a:lstStyle/>
          <a:p>
            <a:r>
              <a:rPr lang="en-US" dirty="0"/>
              <a:t>3</a:t>
            </a:r>
          </a:p>
        </p:txBody>
      </p:sp>
      <p:sp>
        <p:nvSpPr>
          <p:cNvPr id="24" name="Oval 23"/>
          <p:cNvSpPr/>
          <p:nvPr/>
        </p:nvSpPr>
        <p:spPr>
          <a:xfrm>
            <a:off x="2583899" y="1871419"/>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531082" y="1821675"/>
            <a:ext cx="284672" cy="369332"/>
          </a:xfrm>
          <a:prstGeom prst="rect">
            <a:avLst/>
          </a:prstGeom>
          <a:noFill/>
        </p:spPr>
        <p:txBody>
          <a:bodyPr wrap="square" rtlCol="0">
            <a:spAutoFit/>
          </a:bodyPr>
          <a:lstStyle/>
          <a:p>
            <a:r>
              <a:rPr lang="en-US" dirty="0"/>
              <a:t>2</a:t>
            </a:r>
          </a:p>
        </p:txBody>
      </p:sp>
      <p:sp>
        <p:nvSpPr>
          <p:cNvPr id="26" name="Oval 25"/>
          <p:cNvSpPr/>
          <p:nvPr/>
        </p:nvSpPr>
        <p:spPr>
          <a:xfrm>
            <a:off x="3550060" y="1869181"/>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097312" y="1830527"/>
            <a:ext cx="284672" cy="369332"/>
          </a:xfrm>
          <a:prstGeom prst="rect">
            <a:avLst/>
          </a:prstGeom>
          <a:noFill/>
        </p:spPr>
        <p:txBody>
          <a:bodyPr wrap="square" rtlCol="0">
            <a:spAutoFit/>
          </a:bodyPr>
          <a:lstStyle/>
          <a:p>
            <a:r>
              <a:rPr lang="en-US" dirty="0"/>
              <a:t>5</a:t>
            </a:r>
          </a:p>
        </p:txBody>
      </p:sp>
      <p:sp>
        <p:nvSpPr>
          <p:cNvPr id="28" name="Oval 27"/>
          <p:cNvSpPr/>
          <p:nvPr/>
        </p:nvSpPr>
        <p:spPr>
          <a:xfrm>
            <a:off x="8116290" y="1878033"/>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217637" y="2702928"/>
            <a:ext cx="284672" cy="369332"/>
          </a:xfrm>
          <a:prstGeom prst="rect">
            <a:avLst/>
          </a:prstGeom>
          <a:noFill/>
        </p:spPr>
        <p:txBody>
          <a:bodyPr wrap="square" rtlCol="0">
            <a:spAutoFit/>
          </a:bodyPr>
          <a:lstStyle/>
          <a:p>
            <a:r>
              <a:rPr lang="en-US" dirty="0"/>
              <a:t>4</a:t>
            </a:r>
          </a:p>
        </p:txBody>
      </p:sp>
      <p:sp>
        <p:nvSpPr>
          <p:cNvPr id="30" name="Oval 29"/>
          <p:cNvSpPr/>
          <p:nvPr/>
        </p:nvSpPr>
        <p:spPr>
          <a:xfrm>
            <a:off x="3236615" y="2763687"/>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318936" y="2709793"/>
            <a:ext cx="284672" cy="369332"/>
          </a:xfrm>
          <a:prstGeom prst="rect">
            <a:avLst/>
          </a:prstGeom>
          <a:noFill/>
        </p:spPr>
        <p:txBody>
          <a:bodyPr wrap="square" rtlCol="0">
            <a:spAutoFit/>
          </a:bodyPr>
          <a:lstStyle/>
          <a:p>
            <a:r>
              <a:rPr lang="en-US" dirty="0"/>
              <a:t>5</a:t>
            </a:r>
          </a:p>
        </p:txBody>
      </p:sp>
      <p:sp>
        <p:nvSpPr>
          <p:cNvPr id="32" name="Oval 31"/>
          <p:cNvSpPr/>
          <p:nvPr/>
        </p:nvSpPr>
        <p:spPr>
          <a:xfrm>
            <a:off x="4337914" y="2744046"/>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933181" y="1611221"/>
            <a:ext cx="404577" cy="5797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337758" y="1602685"/>
            <a:ext cx="724625" cy="5925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071009" y="1602685"/>
            <a:ext cx="1173187" cy="5925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6297268" y="1585114"/>
            <a:ext cx="1561382" cy="5952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7858650" y="1585114"/>
            <a:ext cx="802256" cy="5952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2514852" y="2458286"/>
            <a:ext cx="1445800" cy="6053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3960652" y="2457875"/>
            <a:ext cx="754524" cy="6053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511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19277-75FA-4564-A61E-A5E635131C45}" type="slidenum">
              <a:rPr lang="en-US" smtClean="0"/>
              <a:pPr/>
              <a:t>49</a:t>
            </a:fld>
            <a:endParaRPr lang="en-US"/>
          </a:p>
        </p:txBody>
      </p:sp>
      <p:sp>
        <p:nvSpPr>
          <p:cNvPr id="4" name="Content Placeholder 2"/>
          <p:cNvSpPr txBox="1">
            <a:spLocks/>
          </p:cNvSpPr>
          <p:nvPr/>
        </p:nvSpPr>
        <p:spPr>
          <a:xfrm>
            <a:off x="0" y="795670"/>
            <a:ext cx="91440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Temperature-Pressure (TP) problems are for equilibrium calculations only</a:t>
            </a:r>
          </a:p>
          <a:p>
            <a:r>
              <a:rPr lang="en-US" sz="1600" dirty="0">
                <a:latin typeface="Arial" charset="0"/>
                <a:cs typeface="Arial" charset="0"/>
              </a:rPr>
              <a:t>Out=CEA(‘</a:t>
            </a:r>
            <a:r>
              <a:rPr lang="en-US" sz="1600" dirty="0" err="1">
                <a:latin typeface="Arial" charset="0"/>
                <a:cs typeface="Arial" charset="0"/>
              </a:rPr>
              <a:t>prob</a:t>
            </a:r>
            <a:r>
              <a:rPr lang="en-US" sz="1600" dirty="0">
                <a:latin typeface="Arial" charset="0"/>
                <a:cs typeface="Arial" charset="0"/>
              </a:rPr>
              <a:t>’,’</a:t>
            </a:r>
            <a:r>
              <a:rPr lang="en-US" sz="1600" dirty="0" err="1">
                <a:latin typeface="Arial" charset="0"/>
                <a:cs typeface="Arial" charset="0"/>
              </a:rPr>
              <a:t>TP’,’o</a:t>
            </a:r>
            <a:r>
              <a:rPr lang="en-US" sz="1600" dirty="0">
                <a:latin typeface="Arial" charset="0"/>
                <a:cs typeface="Arial" charset="0"/>
              </a:rPr>
              <a:t>/f’,6.2,’p,psia’,2000,’T(R),6200, …</a:t>
            </a:r>
          </a:p>
          <a:p>
            <a:pPr marL="0" indent="0">
              <a:buNone/>
            </a:pPr>
            <a:endParaRPr lang="en-US" sz="1600" dirty="0">
              <a:latin typeface="Arial" charset="0"/>
              <a:cs typeface="Arial" charset="0"/>
            </a:endParaRPr>
          </a:p>
          <a:p>
            <a:pPr marL="0" indent="0">
              <a:buNone/>
            </a:pPr>
            <a:endParaRPr lang="en-US" sz="1600" dirty="0">
              <a:latin typeface="Arial" charset="0"/>
              <a:cs typeface="Arial" charset="0"/>
            </a:endParaRPr>
          </a:p>
          <a:p>
            <a:pPr marL="0" indent="0">
              <a:buNone/>
            </a:pPr>
            <a:r>
              <a:rPr lang="en-US" sz="1600" dirty="0">
                <a:latin typeface="Arial" charset="0"/>
                <a:cs typeface="Arial" charset="0"/>
              </a:rPr>
              <a:t>            ’reac’,’fu’,’H2’,’H’,2,‘ox’,’O2(L)’,’O’,2,’end’);</a:t>
            </a:r>
          </a:p>
          <a:p>
            <a:pPr marL="0" indent="0">
              <a:buNone/>
            </a:pPr>
            <a:endParaRPr lang="en-US" sz="1600" dirty="0">
              <a:latin typeface="Arial" charset="0"/>
              <a:cs typeface="Arial" charset="0"/>
            </a:endParaRPr>
          </a:p>
          <a:p>
            <a:r>
              <a:rPr lang="en-US" sz="2400" dirty="0">
                <a:latin typeface="Arial" charset="0"/>
                <a:cs typeface="Arial" charset="0"/>
              </a:rPr>
              <a:t>TP problems require, at a minimum, that:</a:t>
            </a:r>
          </a:p>
          <a:p>
            <a:pPr lvl="1"/>
            <a:r>
              <a:rPr lang="en-US" sz="2000" dirty="0">
                <a:latin typeface="Arial" charset="0"/>
                <a:cs typeface="Arial" charset="0"/>
              </a:rPr>
              <a:t>1) TP be declared</a:t>
            </a:r>
          </a:p>
          <a:p>
            <a:pPr lvl="1"/>
            <a:r>
              <a:rPr lang="en-US" sz="2000" dirty="0">
                <a:latin typeface="Arial" charset="0"/>
                <a:cs typeface="Arial" charset="0"/>
              </a:rPr>
              <a:t>2) At least one chamber pressure defined in the problem dataset</a:t>
            </a:r>
          </a:p>
          <a:p>
            <a:pPr lvl="1"/>
            <a:r>
              <a:rPr lang="en-US" sz="2000" dirty="0">
                <a:latin typeface="Arial" charset="0"/>
                <a:cs typeface="Arial" charset="0"/>
              </a:rPr>
              <a:t>3) At least one mixture ratio type and value defined in the problem dataset or moles defined in the reactant dataset</a:t>
            </a:r>
          </a:p>
          <a:p>
            <a:pPr lvl="1"/>
            <a:r>
              <a:rPr lang="en-US" sz="2000" dirty="0">
                <a:latin typeface="Arial" charset="0"/>
                <a:cs typeface="Arial" charset="0"/>
              </a:rPr>
              <a:t>4) At least one combustion temperature defined</a:t>
            </a:r>
          </a:p>
          <a:p>
            <a:pPr lvl="1"/>
            <a:endParaRPr lang="en-US" sz="2000" dirty="0">
              <a:latin typeface="Arial" charset="0"/>
              <a:cs typeface="Arial" charset="0"/>
            </a:endParaRPr>
          </a:p>
        </p:txBody>
      </p:sp>
      <p:sp>
        <p:nvSpPr>
          <p:cNvPr id="5" name="Title 1"/>
          <p:cNvSpPr>
            <a:spLocks noGrp="1"/>
          </p:cNvSpPr>
          <p:nvPr>
            <p:ph type="title"/>
          </p:nvPr>
        </p:nvSpPr>
        <p:spPr>
          <a:xfrm>
            <a:off x="457200" y="278176"/>
            <a:ext cx="8229600" cy="792162"/>
          </a:xfrm>
        </p:spPr>
        <p:txBody>
          <a:bodyPr/>
          <a:lstStyle/>
          <a:p>
            <a:pPr algn="ctr"/>
            <a:r>
              <a:rPr lang="en-US" dirty="0"/>
              <a:t>TP Problems</a:t>
            </a:r>
          </a:p>
        </p:txBody>
      </p:sp>
      <p:sp>
        <p:nvSpPr>
          <p:cNvPr id="21" name="TextBox 20"/>
          <p:cNvSpPr txBox="1"/>
          <p:nvPr/>
        </p:nvSpPr>
        <p:spPr>
          <a:xfrm>
            <a:off x="1972573" y="1825925"/>
            <a:ext cx="284672" cy="369332"/>
          </a:xfrm>
          <a:prstGeom prst="rect">
            <a:avLst/>
          </a:prstGeom>
          <a:noFill/>
        </p:spPr>
        <p:txBody>
          <a:bodyPr wrap="square" rtlCol="0">
            <a:spAutoFit/>
          </a:bodyPr>
          <a:lstStyle/>
          <a:p>
            <a:r>
              <a:rPr lang="en-US" dirty="0"/>
              <a:t>1</a:t>
            </a:r>
          </a:p>
        </p:txBody>
      </p:sp>
      <p:sp>
        <p:nvSpPr>
          <p:cNvPr id="22" name="Oval 21"/>
          <p:cNvSpPr/>
          <p:nvPr/>
        </p:nvSpPr>
        <p:spPr>
          <a:xfrm>
            <a:off x="1991551" y="1873431"/>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64921" y="1823913"/>
            <a:ext cx="284672" cy="369332"/>
          </a:xfrm>
          <a:prstGeom prst="rect">
            <a:avLst/>
          </a:prstGeom>
          <a:noFill/>
        </p:spPr>
        <p:txBody>
          <a:bodyPr wrap="square" rtlCol="0">
            <a:spAutoFit/>
          </a:bodyPr>
          <a:lstStyle/>
          <a:p>
            <a:r>
              <a:rPr lang="en-US" dirty="0"/>
              <a:t>3</a:t>
            </a:r>
          </a:p>
        </p:txBody>
      </p:sp>
      <p:sp>
        <p:nvSpPr>
          <p:cNvPr id="24" name="Oval 23"/>
          <p:cNvSpPr/>
          <p:nvPr/>
        </p:nvSpPr>
        <p:spPr>
          <a:xfrm>
            <a:off x="2583899" y="1871419"/>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531082" y="1821675"/>
            <a:ext cx="284672" cy="369332"/>
          </a:xfrm>
          <a:prstGeom prst="rect">
            <a:avLst/>
          </a:prstGeom>
          <a:noFill/>
        </p:spPr>
        <p:txBody>
          <a:bodyPr wrap="square" rtlCol="0">
            <a:spAutoFit/>
          </a:bodyPr>
          <a:lstStyle/>
          <a:p>
            <a:r>
              <a:rPr lang="en-US" dirty="0"/>
              <a:t>2</a:t>
            </a:r>
          </a:p>
        </p:txBody>
      </p:sp>
      <p:sp>
        <p:nvSpPr>
          <p:cNvPr id="26" name="Oval 25"/>
          <p:cNvSpPr/>
          <p:nvPr/>
        </p:nvSpPr>
        <p:spPr>
          <a:xfrm>
            <a:off x="3550060" y="1869181"/>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53022" y="1831081"/>
            <a:ext cx="284672" cy="369332"/>
          </a:xfrm>
          <a:prstGeom prst="rect">
            <a:avLst/>
          </a:prstGeom>
          <a:noFill/>
        </p:spPr>
        <p:txBody>
          <a:bodyPr wrap="square" rtlCol="0">
            <a:spAutoFit/>
          </a:bodyPr>
          <a:lstStyle/>
          <a:p>
            <a:r>
              <a:rPr lang="en-US" dirty="0"/>
              <a:t>4</a:t>
            </a:r>
          </a:p>
        </p:txBody>
      </p:sp>
      <p:sp>
        <p:nvSpPr>
          <p:cNvPr id="30" name="Oval 29"/>
          <p:cNvSpPr/>
          <p:nvPr/>
        </p:nvSpPr>
        <p:spPr>
          <a:xfrm>
            <a:off x="4572000" y="1878587"/>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933181" y="1611221"/>
            <a:ext cx="404577" cy="5797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337758" y="1602685"/>
            <a:ext cx="724625" cy="5925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071009" y="1602685"/>
            <a:ext cx="1173187" cy="5925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244196" y="1587897"/>
            <a:ext cx="957196" cy="6053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35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163"/>
            <a:ext cx="8229600" cy="792162"/>
          </a:xfrm>
        </p:spPr>
        <p:txBody>
          <a:bodyPr/>
          <a:lstStyle/>
          <a:p>
            <a:pPr algn="ctr"/>
            <a:r>
              <a:rPr lang="en-US" dirty="0"/>
              <a:t>Basic MATLAB Syntax</a:t>
            </a:r>
          </a:p>
        </p:txBody>
      </p:sp>
      <p:sp>
        <p:nvSpPr>
          <p:cNvPr id="3" name="Slide Number Placeholder 2"/>
          <p:cNvSpPr>
            <a:spLocks noGrp="1"/>
          </p:cNvSpPr>
          <p:nvPr>
            <p:ph type="sldNum" sz="quarter" idx="4"/>
          </p:nvPr>
        </p:nvSpPr>
        <p:spPr>
          <a:xfrm>
            <a:off x="31899" y="6421768"/>
            <a:ext cx="552893" cy="365125"/>
          </a:xfrm>
        </p:spPr>
        <p:txBody>
          <a:bodyPr/>
          <a:lstStyle/>
          <a:p>
            <a:fld id="{A8119277-75FA-4564-A61E-A5E635131C45}" type="slidenum">
              <a:rPr lang="en-US" smtClean="0"/>
              <a:pPr/>
              <a:t>5</a:t>
            </a:fld>
            <a:endParaRPr lang="en-US" dirty="0"/>
          </a:p>
        </p:txBody>
      </p:sp>
      <p:sp>
        <p:nvSpPr>
          <p:cNvPr id="4" name="Content Placeholder 2"/>
          <p:cNvSpPr txBox="1">
            <a:spLocks/>
          </p:cNvSpPr>
          <p:nvPr/>
        </p:nvSpPr>
        <p:spPr>
          <a:xfrm>
            <a:off x="196731" y="471820"/>
            <a:ext cx="8816455" cy="6386180"/>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Strings</a:t>
            </a:r>
          </a:p>
          <a:p>
            <a:pPr lvl="1"/>
            <a:r>
              <a:rPr lang="en-US" sz="2000" dirty="0">
                <a:latin typeface="Arial" charset="0"/>
                <a:cs typeface="Arial" charset="0"/>
              </a:rPr>
              <a:t>Strings must be encased in single quotation marks such as ‘string’</a:t>
            </a:r>
          </a:p>
          <a:p>
            <a:pPr lvl="1"/>
            <a:r>
              <a:rPr lang="en-US" sz="2000" dirty="0">
                <a:latin typeface="Arial" charset="0"/>
                <a:cs typeface="Arial" charset="0"/>
              </a:rPr>
              <a:t>Strings will show on the screen in magenta, such as </a:t>
            </a:r>
            <a:r>
              <a:rPr lang="en-US" sz="2000" dirty="0">
                <a:solidFill>
                  <a:srgbClr val="A020F0"/>
                </a:solidFill>
                <a:latin typeface="Courier New"/>
              </a:rPr>
              <a:t>‘equilibrium’</a:t>
            </a:r>
            <a:endParaRPr lang="en-US" sz="2000" dirty="0">
              <a:solidFill>
                <a:srgbClr val="CC00CC"/>
              </a:solidFill>
              <a:latin typeface="Arial" charset="0"/>
              <a:cs typeface="Arial" charset="0"/>
            </a:endParaRPr>
          </a:p>
          <a:p>
            <a:pPr lvl="1"/>
            <a:r>
              <a:rPr lang="en-US" sz="2000" dirty="0">
                <a:latin typeface="Arial" charset="0"/>
                <a:cs typeface="Arial" charset="0"/>
              </a:rPr>
              <a:t>MATLAB is by its nature case sensitive.  CEAM was written to remove as much case sensitivity as possible</a:t>
            </a:r>
          </a:p>
          <a:p>
            <a:r>
              <a:rPr lang="en-US" sz="2400" dirty="0">
                <a:latin typeface="Arial" charset="0"/>
                <a:cs typeface="Arial" charset="0"/>
              </a:rPr>
              <a:t>Comments</a:t>
            </a:r>
          </a:p>
          <a:p>
            <a:pPr lvl="1"/>
            <a:r>
              <a:rPr lang="en-US" sz="2000" dirty="0">
                <a:latin typeface="Arial" charset="0"/>
                <a:cs typeface="Arial" charset="0"/>
              </a:rPr>
              <a:t>The comment symbol in MATLAB is a percentage sign (%)</a:t>
            </a:r>
          </a:p>
          <a:p>
            <a:pPr lvl="1"/>
            <a:r>
              <a:rPr lang="en-US" sz="2000" dirty="0">
                <a:latin typeface="Arial" charset="0"/>
                <a:cs typeface="Arial" charset="0"/>
              </a:rPr>
              <a:t>Comments can be on the same line as a command, but anything after the percentage sign is a comment.  </a:t>
            </a:r>
          </a:p>
          <a:p>
            <a:pPr lvl="1"/>
            <a:r>
              <a:rPr lang="en-US" sz="2000" dirty="0">
                <a:latin typeface="Arial" charset="0"/>
                <a:cs typeface="Arial" charset="0"/>
              </a:rPr>
              <a:t>Comments appear on the screen in green</a:t>
            </a:r>
          </a:p>
          <a:p>
            <a:pPr lvl="1"/>
            <a:r>
              <a:rPr lang="en-US" sz="2000" dirty="0">
                <a:latin typeface="Arial" charset="0"/>
                <a:cs typeface="Arial" charset="0"/>
              </a:rPr>
              <a:t>For example: X=5; </a:t>
            </a:r>
            <a:r>
              <a:rPr lang="en-US" sz="2000" dirty="0">
                <a:solidFill>
                  <a:srgbClr val="00B050"/>
                </a:solidFill>
                <a:latin typeface="Arial" charset="0"/>
                <a:cs typeface="Arial" charset="0"/>
              </a:rPr>
              <a:t>%X is the number of inputs</a:t>
            </a:r>
          </a:p>
          <a:p>
            <a:r>
              <a:rPr lang="en-US" sz="2400" dirty="0">
                <a:latin typeface="Arial" charset="0"/>
                <a:cs typeface="Arial" charset="0"/>
              </a:rPr>
              <a:t>Line Termination</a:t>
            </a:r>
          </a:p>
          <a:p>
            <a:pPr lvl="1"/>
            <a:r>
              <a:rPr lang="en-US" sz="2000" dirty="0">
                <a:latin typeface="Arial" charset="0"/>
                <a:cs typeface="Arial" charset="0"/>
              </a:rPr>
              <a:t>The command line should to be terminated with a semicolon (;)</a:t>
            </a:r>
          </a:p>
          <a:p>
            <a:pPr lvl="1"/>
            <a:r>
              <a:rPr lang="en-US" sz="2000" dirty="0">
                <a:latin typeface="Arial" charset="0"/>
                <a:cs typeface="Arial" charset="0"/>
              </a:rPr>
              <a:t>If a semicolon is not used, the line will print to the screen</a:t>
            </a:r>
          </a:p>
          <a:p>
            <a:r>
              <a:rPr lang="en-US" sz="2400" dirty="0">
                <a:latin typeface="Arial" charset="0"/>
                <a:cs typeface="Arial" charset="0"/>
              </a:rPr>
              <a:t>Line Continuation</a:t>
            </a:r>
          </a:p>
          <a:p>
            <a:pPr lvl="1"/>
            <a:r>
              <a:rPr lang="en-US" sz="2000" dirty="0">
                <a:latin typeface="Arial" charset="0"/>
                <a:cs typeface="Arial" charset="0"/>
              </a:rPr>
              <a:t>Command lines can be continued onto the next line with using an ellipsis (…)</a:t>
            </a:r>
          </a:p>
        </p:txBody>
      </p:sp>
    </p:spTree>
    <p:extLst>
      <p:ext uri="{BB962C8B-B14F-4D97-AF65-F5344CB8AC3E}">
        <p14:creationId xmlns:p14="http://schemas.microsoft.com/office/powerpoint/2010/main" val="14013304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19277-75FA-4564-A61E-A5E635131C45}" type="slidenum">
              <a:rPr lang="en-US" smtClean="0"/>
              <a:pPr/>
              <a:t>50</a:t>
            </a:fld>
            <a:endParaRPr lang="en-US"/>
          </a:p>
        </p:txBody>
      </p:sp>
      <p:sp>
        <p:nvSpPr>
          <p:cNvPr id="4" name="Content Placeholder 2"/>
          <p:cNvSpPr txBox="1">
            <a:spLocks/>
          </p:cNvSpPr>
          <p:nvPr/>
        </p:nvSpPr>
        <p:spPr>
          <a:xfrm>
            <a:off x="0" y="795670"/>
            <a:ext cx="91440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Entropy-Pressure (SP) problems are for equilibrium calculations only</a:t>
            </a:r>
          </a:p>
          <a:p>
            <a:r>
              <a:rPr lang="en-US" sz="1600" dirty="0">
                <a:latin typeface="Arial" charset="0"/>
                <a:cs typeface="Arial" charset="0"/>
              </a:rPr>
              <a:t>Out=CEA(‘</a:t>
            </a:r>
            <a:r>
              <a:rPr lang="en-US" sz="1600" dirty="0" err="1">
                <a:latin typeface="Arial" charset="0"/>
                <a:cs typeface="Arial" charset="0"/>
              </a:rPr>
              <a:t>prob</a:t>
            </a:r>
            <a:r>
              <a:rPr lang="en-US" sz="1600" dirty="0">
                <a:latin typeface="Arial" charset="0"/>
                <a:cs typeface="Arial" charset="0"/>
              </a:rPr>
              <a:t>’,’</a:t>
            </a:r>
            <a:r>
              <a:rPr lang="en-US" sz="1600" dirty="0" err="1">
                <a:latin typeface="Arial" charset="0"/>
                <a:cs typeface="Arial" charset="0"/>
              </a:rPr>
              <a:t>SP’,’o</a:t>
            </a:r>
            <a:r>
              <a:rPr lang="en-US" sz="1600" dirty="0">
                <a:latin typeface="Arial" charset="0"/>
                <a:cs typeface="Arial" charset="0"/>
              </a:rPr>
              <a:t>/f’,6.2,’p,psia’,2000,’S(</a:t>
            </a:r>
            <a:r>
              <a:rPr lang="en-US" sz="1600" dirty="0" err="1">
                <a:latin typeface="Arial" charset="0"/>
                <a:cs typeface="Arial" charset="0"/>
              </a:rPr>
              <a:t>btu</a:t>
            </a:r>
            <a:r>
              <a:rPr lang="en-US" sz="1600" dirty="0">
                <a:latin typeface="Arial" charset="0"/>
                <a:cs typeface="Arial" charset="0"/>
              </a:rPr>
              <a:t>/lbm-R),2.851,…</a:t>
            </a:r>
          </a:p>
          <a:p>
            <a:endParaRPr lang="en-US" sz="1600" dirty="0">
              <a:latin typeface="Arial" charset="0"/>
              <a:cs typeface="Arial" charset="0"/>
            </a:endParaRPr>
          </a:p>
          <a:p>
            <a:pPr marL="0" indent="0">
              <a:buNone/>
            </a:pPr>
            <a:endParaRPr lang="en-US" sz="1600" dirty="0">
              <a:latin typeface="Arial" charset="0"/>
              <a:cs typeface="Arial" charset="0"/>
            </a:endParaRPr>
          </a:p>
          <a:p>
            <a:pPr marL="0" indent="0">
              <a:buNone/>
            </a:pPr>
            <a:r>
              <a:rPr lang="en-US" sz="1600" dirty="0">
                <a:latin typeface="Arial" charset="0"/>
                <a:cs typeface="Arial" charset="0"/>
              </a:rPr>
              <a:t>       ’reac’,’fu’,’H2’,’H’,2,‘ox’,’O2(L)’,’O’,2,’end’);</a:t>
            </a:r>
          </a:p>
          <a:p>
            <a:pPr marL="0" indent="0">
              <a:buNone/>
            </a:pPr>
            <a:endParaRPr lang="en-US" sz="1600" dirty="0">
              <a:latin typeface="Arial" charset="0"/>
              <a:cs typeface="Arial" charset="0"/>
            </a:endParaRPr>
          </a:p>
          <a:p>
            <a:r>
              <a:rPr lang="en-US" sz="2400" dirty="0">
                <a:latin typeface="Arial" charset="0"/>
                <a:cs typeface="Arial" charset="0"/>
              </a:rPr>
              <a:t>SP problems require, at a minimum, that:</a:t>
            </a:r>
          </a:p>
          <a:p>
            <a:pPr lvl="1"/>
            <a:r>
              <a:rPr lang="en-US" sz="2000" dirty="0">
                <a:latin typeface="Arial" charset="0"/>
                <a:cs typeface="Arial" charset="0"/>
              </a:rPr>
              <a:t>1) SP be declared</a:t>
            </a:r>
          </a:p>
          <a:p>
            <a:pPr lvl="1"/>
            <a:r>
              <a:rPr lang="en-US" sz="2000" dirty="0">
                <a:latin typeface="Arial" charset="0"/>
                <a:cs typeface="Arial" charset="0"/>
              </a:rPr>
              <a:t>2) At least one chamber pressure defined in the problem dataset</a:t>
            </a:r>
          </a:p>
          <a:p>
            <a:pPr lvl="1"/>
            <a:r>
              <a:rPr lang="en-US" sz="2000" dirty="0">
                <a:latin typeface="Arial" charset="0"/>
                <a:cs typeface="Arial" charset="0"/>
              </a:rPr>
              <a:t>3) At least one mixture ratio type and value defined in the problem dataset or moles defined in the reactant dataset</a:t>
            </a:r>
          </a:p>
          <a:p>
            <a:pPr lvl="1"/>
            <a:r>
              <a:rPr lang="en-US" sz="2000" dirty="0">
                <a:latin typeface="Arial" charset="0"/>
                <a:cs typeface="Arial" charset="0"/>
              </a:rPr>
              <a:t>4) At least one combustion entropy defined</a:t>
            </a:r>
          </a:p>
          <a:p>
            <a:pPr lvl="1"/>
            <a:endParaRPr lang="en-US" sz="2000" dirty="0">
              <a:latin typeface="Arial" charset="0"/>
              <a:cs typeface="Arial" charset="0"/>
            </a:endParaRPr>
          </a:p>
        </p:txBody>
      </p:sp>
      <p:sp>
        <p:nvSpPr>
          <p:cNvPr id="5" name="Title 1"/>
          <p:cNvSpPr>
            <a:spLocks noGrp="1"/>
          </p:cNvSpPr>
          <p:nvPr>
            <p:ph type="title"/>
          </p:nvPr>
        </p:nvSpPr>
        <p:spPr>
          <a:xfrm>
            <a:off x="457200" y="278176"/>
            <a:ext cx="8229600" cy="792162"/>
          </a:xfrm>
        </p:spPr>
        <p:txBody>
          <a:bodyPr/>
          <a:lstStyle/>
          <a:p>
            <a:pPr algn="ctr"/>
            <a:r>
              <a:rPr lang="en-US" dirty="0"/>
              <a:t>SP Problems</a:t>
            </a:r>
          </a:p>
        </p:txBody>
      </p:sp>
      <p:sp>
        <p:nvSpPr>
          <p:cNvPr id="21" name="TextBox 20"/>
          <p:cNvSpPr txBox="1"/>
          <p:nvPr/>
        </p:nvSpPr>
        <p:spPr>
          <a:xfrm>
            <a:off x="1925073" y="1825925"/>
            <a:ext cx="284672" cy="369332"/>
          </a:xfrm>
          <a:prstGeom prst="rect">
            <a:avLst/>
          </a:prstGeom>
          <a:noFill/>
        </p:spPr>
        <p:txBody>
          <a:bodyPr wrap="square" rtlCol="0">
            <a:spAutoFit/>
          </a:bodyPr>
          <a:lstStyle/>
          <a:p>
            <a:r>
              <a:rPr lang="en-US" dirty="0"/>
              <a:t>1</a:t>
            </a:r>
          </a:p>
        </p:txBody>
      </p:sp>
      <p:sp>
        <p:nvSpPr>
          <p:cNvPr id="22" name="Oval 21"/>
          <p:cNvSpPr/>
          <p:nvPr/>
        </p:nvSpPr>
        <p:spPr>
          <a:xfrm>
            <a:off x="1944051" y="1873431"/>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64921" y="1823913"/>
            <a:ext cx="284672" cy="369332"/>
          </a:xfrm>
          <a:prstGeom prst="rect">
            <a:avLst/>
          </a:prstGeom>
          <a:noFill/>
        </p:spPr>
        <p:txBody>
          <a:bodyPr wrap="square" rtlCol="0">
            <a:spAutoFit/>
          </a:bodyPr>
          <a:lstStyle/>
          <a:p>
            <a:r>
              <a:rPr lang="en-US" dirty="0"/>
              <a:t>3</a:t>
            </a:r>
          </a:p>
        </p:txBody>
      </p:sp>
      <p:sp>
        <p:nvSpPr>
          <p:cNvPr id="24" name="Oval 23"/>
          <p:cNvSpPr/>
          <p:nvPr/>
        </p:nvSpPr>
        <p:spPr>
          <a:xfrm>
            <a:off x="2583899" y="1871419"/>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531082" y="1821675"/>
            <a:ext cx="284672" cy="369332"/>
          </a:xfrm>
          <a:prstGeom prst="rect">
            <a:avLst/>
          </a:prstGeom>
          <a:noFill/>
        </p:spPr>
        <p:txBody>
          <a:bodyPr wrap="square" rtlCol="0">
            <a:spAutoFit/>
          </a:bodyPr>
          <a:lstStyle/>
          <a:p>
            <a:r>
              <a:rPr lang="en-US" dirty="0"/>
              <a:t>2</a:t>
            </a:r>
          </a:p>
        </p:txBody>
      </p:sp>
      <p:sp>
        <p:nvSpPr>
          <p:cNvPr id="26" name="Oval 25"/>
          <p:cNvSpPr/>
          <p:nvPr/>
        </p:nvSpPr>
        <p:spPr>
          <a:xfrm>
            <a:off x="3550060" y="1869181"/>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016147" y="1869181"/>
            <a:ext cx="284672" cy="369332"/>
          </a:xfrm>
          <a:prstGeom prst="rect">
            <a:avLst/>
          </a:prstGeom>
          <a:noFill/>
        </p:spPr>
        <p:txBody>
          <a:bodyPr wrap="square" rtlCol="0">
            <a:spAutoFit/>
          </a:bodyPr>
          <a:lstStyle/>
          <a:p>
            <a:r>
              <a:rPr lang="en-US" dirty="0"/>
              <a:t>4</a:t>
            </a:r>
          </a:p>
        </p:txBody>
      </p:sp>
      <p:sp>
        <p:nvSpPr>
          <p:cNvPr id="30" name="Oval 29"/>
          <p:cNvSpPr/>
          <p:nvPr/>
        </p:nvSpPr>
        <p:spPr>
          <a:xfrm>
            <a:off x="5035125" y="1916687"/>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873806" y="1611221"/>
            <a:ext cx="404577" cy="5797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302133" y="1602685"/>
            <a:ext cx="724625" cy="5925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026759" y="1602685"/>
            <a:ext cx="1217438" cy="5925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244195" y="1587897"/>
            <a:ext cx="1788469" cy="6053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0328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19277-75FA-4564-A61E-A5E635131C45}" type="slidenum">
              <a:rPr lang="en-US" smtClean="0"/>
              <a:pPr/>
              <a:t>51</a:t>
            </a:fld>
            <a:endParaRPr lang="en-US"/>
          </a:p>
        </p:txBody>
      </p:sp>
      <p:sp>
        <p:nvSpPr>
          <p:cNvPr id="4" name="Content Placeholder 2"/>
          <p:cNvSpPr txBox="1">
            <a:spLocks/>
          </p:cNvSpPr>
          <p:nvPr/>
        </p:nvSpPr>
        <p:spPr>
          <a:xfrm>
            <a:off x="0" y="795670"/>
            <a:ext cx="91440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Temperature-Volume (TV) problems are for equilibrium calculations only</a:t>
            </a:r>
          </a:p>
          <a:p>
            <a:r>
              <a:rPr lang="en-US" sz="1600" dirty="0">
                <a:latin typeface="Arial" charset="0"/>
                <a:cs typeface="Arial" charset="0"/>
              </a:rPr>
              <a:t>Out=CEA(‘</a:t>
            </a:r>
            <a:r>
              <a:rPr lang="en-US" sz="1600" dirty="0" err="1">
                <a:latin typeface="Arial" charset="0"/>
                <a:cs typeface="Arial" charset="0"/>
              </a:rPr>
              <a:t>prob</a:t>
            </a:r>
            <a:r>
              <a:rPr lang="en-US" sz="1600" dirty="0">
                <a:latin typeface="Arial" charset="0"/>
                <a:cs typeface="Arial" charset="0"/>
              </a:rPr>
              <a:t>’,’</a:t>
            </a:r>
            <a:r>
              <a:rPr lang="en-US" sz="1600" dirty="0" err="1">
                <a:latin typeface="Arial" charset="0"/>
                <a:cs typeface="Arial" charset="0"/>
              </a:rPr>
              <a:t>TV’,’o</a:t>
            </a:r>
            <a:r>
              <a:rPr lang="en-US" sz="1600" dirty="0">
                <a:latin typeface="Arial" charset="0"/>
                <a:cs typeface="Arial" charset="0"/>
              </a:rPr>
              <a:t>/f’,6.2,’rho,lbm/ft3’,1.1,’T(R),6200,’…</a:t>
            </a:r>
          </a:p>
          <a:p>
            <a:endParaRPr lang="en-US" sz="1600" dirty="0">
              <a:latin typeface="Arial" charset="0"/>
              <a:cs typeface="Arial" charset="0"/>
            </a:endParaRPr>
          </a:p>
          <a:p>
            <a:endParaRPr lang="en-US" sz="1600" dirty="0">
              <a:latin typeface="Arial" charset="0"/>
              <a:cs typeface="Arial" charset="0"/>
            </a:endParaRPr>
          </a:p>
          <a:p>
            <a:pPr marL="0" indent="0">
              <a:buNone/>
            </a:pPr>
            <a:r>
              <a:rPr lang="en-US" sz="1600" dirty="0">
                <a:latin typeface="Arial" charset="0"/>
                <a:cs typeface="Arial" charset="0"/>
              </a:rPr>
              <a:t>      reac’,’fu’,’H2’,’H’,2,‘ox’,’O2(L)’,’O’,2,’end’);</a:t>
            </a:r>
          </a:p>
          <a:p>
            <a:pPr marL="0" indent="0">
              <a:buNone/>
            </a:pPr>
            <a:endParaRPr lang="en-US" sz="1600" dirty="0">
              <a:latin typeface="Arial" charset="0"/>
              <a:cs typeface="Arial" charset="0"/>
            </a:endParaRPr>
          </a:p>
          <a:p>
            <a:r>
              <a:rPr lang="en-US" sz="2400" dirty="0">
                <a:latin typeface="Arial" charset="0"/>
                <a:cs typeface="Arial" charset="0"/>
              </a:rPr>
              <a:t>TV problems require, at a minimum, that:</a:t>
            </a:r>
          </a:p>
          <a:p>
            <a:pPr lvl="1"/>
            <a:r>
              <a:rPr lang="en-US" sz="2000" dirty="0">
                <a:latin typeface="Arial" charset="0"/>
                <a:cs typeface="Arial" charset="0"/>
              </a:rPr>
              <a:t>1) TV be declared</a:t>
            </a:r>
          </a:p>
          <a:p>
            <a:pPr lvl="1"/>
            <a:r>
              <a:rPr lang="en-US" sz="2000" dirty="0">
                <a:latin typeface="Arial" charset="0"/>
                <a:cs typeface="Arial" charset="0"/>
              </a:rPr>
              <a:t>2) At least one combustion specific volume or density defined</a:t>
            </a:r>
          </a:p>
          <a:p>
            <a:pPr lvl="1"/>
            <a:r>
              <a:rPr lang="en-US" sz="2000" dirty="0">
                <a:latin typeface="Arial" charset="0"/>
                <a:cs typeface="Arial" charset="0"/>
              </a:rPr>
              <a:t>3) At least one mixture ratio type and value defined in the problem dataset or moles defined in the reactant dataset</a:t>
            </a:r>
          </a:p>
          <a:p>
            <a:pPr lvl="1"/>
            <a:r>
              <a:rPr lang="en-US" sz="2000" dirty="0">
                <a:latin typeface="Arial" charset="0"/>
                <a:cs typeface="Arial" charset="0"/>
              </a:rPr>
              <a:t>4) At least one chamber temperature defined in the problem dataset</a:t>
            </a:r>
          </a:p>
          <a:p>
            <a:pPr lvl="1"/>
            <a:endParaRPr lang="en-US" sz="2000" dirty="0">
              <a:latin typeface="Arial" charset="0"/>
              <a:cs typeface="Arial" charset="0"/>
            </a:endParaRPr>
          </a:p>
          <a:p>
            <a:pPr lvl="1"/>
            <a:endParaRPr lang="en-US" sz="2000" dirty="0">
              <a:latin typeface="Arial" charset="0"/>
              <a:cs typeface="Arial" charset="0"/>
            </a:endParaRPr>
          </a:p>
        </p:txBody>
      </p:sp>
      <p:sp>
        <p:nvSpPr>
          <p:cNvPr id="5" name="Title 1"/>
          <p:cNvSpPr>
            <a:spLocks noGrp="1"/>
          </p:cNvSpPr>
          <p:nvPr>
            <p:ph type="title"/>
          </p:nvPr>
        </p:nvSpPr>
        <p:spPr>
          <a:xfrm>
            <a:off x="457200" y="278176"/>
            <a:ext cx="8229600" cy="792162"/>
          </a:xfrm>
        </p:spPr>
        <p:txBody>
          <a:bodyPr/>
          <a:lstStyle/>
          <a:p>
            <a:pPr algn="ctr"/>
            <a:r>
              <a:rPr lang="en-US" dirty="0"/>
              <a:t>TV Problems</a:t>
            </a:r>
          </a:p>
        </p:txBody>
      </p:sp>
      <p:sp>
        <p:nvSpPr>
          <p:cNvPr id="21" name="TextBox 20"/>
          <p:cNvSpPr txBox="1"/>
          <p:nvPr/>
        </p:nvSpPr>
        <p:spPr>
          <a:xfrm>
            <a:off x="1925073" y="1825925"/>
            <a:ext cx="284672" cy="369332"/>
          </a:xfrm>
          <a:prstGeom prst="rect">
            <a:avLst/>
          </a:prstGeom>
          <a:noFill/>
        </p:spPr>
        <p:txBody>
          <a:bodyPr wrap="square" rtlCol="0">
            <a:spAutoFit/>
          </a:bodyPr>
          <a:lstStyle/>
          <a:p>
            <a:r>
              <a:rPr lang="en-US" dirty="0"/>
              <a:t>1</a:t>
            </a:r>
          </a:p>
        </p:txBody>
      </p:sp>
      <p:sp>
        <p:nvSpPr>
          <p:cNvPr id="22" name="Oval 21"/>
          <p:cNvSpPr/>
          <p:nvPr/>
        </p:nvSpPr>
        <p:spPr>
          <a:xfrm>
            <a:off x="1944051" y="1873431"/>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64921" y="1823913"/>
            <a:ext cx="284672" cy="369332"/>
          </a:xfrm>
          <a:prstGeom prst="rect">
            <a:avLst/>
          </a:prstGeom>
          <a:noFill/>
        </p:spPr>
        <p:txBody>
          <a:bodyPr wrap="square" rtlCol="0">
            <a:spAutoFit/>
          </a:bodyPr>
          <a:lstStyle/>
          <a:p>
            <a:r>
              <a:rPr lang="en-US" dirty="0"/>
              <a:t>3</a:t>
            </a:r>
          </a:p>
        </p:txBody>
      </p:sp>
      <p:sp>
        <p:nvSpPr>
          <p:cNvPr id="24" name="Oval 23"/>
          <p:cNvSpPr/>
          <p:nvPr/>
        </p:nvSpPr>
        <p:spPr>
          <a:xfrm>
            <a:off x="2583899" y="1871419"/>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531082" y="1821675"/>
            <a:ext cx="284672" cy="369332"/>
          </a:xfrm>
          <a:prstGeom prst="rect">
            <a:avLst/>
          </a:prstGeom>
          <a:noFill/>
        </p:spPr>
        <p:txBody>
          <a:bodyPr wrap="square" rtlCol="0">
            <a:spAutoFit/>
          </a:bodyPr>
          <a:lstStyle/>
          <a:p>
            <a:r>
              <a:rPr lang="en-US" dirty="0"/>
              <a:t>2</a:t>
            </a:r>
          </a:p>
        </p:txBody>
      </p:sp>
      <p:sp>
        <p:nvSpPr>
          <p:cNvPr id="26" name="Oval 25"/>
          <p:cNvSpPr/>
          <p:nvPr/>
        </p:nvSpPr>
        <p:spPr>
          <a:xfrm>
            <a:off x="3550060" y="1869181"/>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26147" y="1845431"/>
            <a:ext cx="284672" cy="369332"/>
          </a:xfrm>
          <a:prstGeom prst="rect">
            <a:avLst/>
          </a:prstGeom>
          <a:noFill/>
        </p:spPr>
        <p:txBody>
          <a:bodyPr wrap="square" rtlCol="0">
            <a:spAutoFit/>
          </a:bodyPr>
          <a:lstStyle/>
          <a:p>
            <a:r>
              <a:rPr lang="en-US" dirty="0"/>
              <a:t>4</a:t>
            </a:r>
          </a:p>
        </p:txBody>
      </p:sp>
      <p:sp>
        <p:nvSpPr>
          <p:cNvPr id="30" name="Oval 29"/>
          <p:cNvSpPr/>
          <p:nvPr/>
        </p:nvSpPr>
        <p:spPr>
          <a:xfrm>
            <a:off x="4845125" y="1892937"/>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873806" y="1611221"/>
            <a:ext cx="404577" cy="5797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302133" y="1602685"/>
            <a:ext cx="724625" cy="5925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026759" y="1602685"/>
            <a:ext cx="1414612" cy="5925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441372" y="1594507"/>
            <a:ext cx="1068780" cy="6053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021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19277-75FA-4564-A61E-A5E635131C45}" type="slidenum">
              <a:rPr lang="en-US" smtClean="0"/>
              <a:pPr/>
              <a:t>52</a:t>
            </a:fld>
            <a:endParaRPr lang="en-US"/>
          </a:p>
        </p:txBody>
      </p:sp>
      <p:sp>
        <p:nvSpPr>
          <p:cNvPr id="4" name="Content Placeholder 2"/>
          <p:cNvSpPr txBox="1">
            <a:spLocks/>
          </p:cNvSpPr>
          <p:nvPr/>
        </p:nvSpPr>
        <p:spPr>
          <a:xfrm>
            <a:off x="0" y="795670"/>
            <a:ext cx="91440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Energy-Volume (TV) problems are for equilibrium calculations only</a:t>
            </a:r>
          </a:p>
          <a:p>
            <a:r>
              <a:rPr lang="en-US" sz="1600" dirty="0">
                <a:latin typeface="Arial" charset="0"/>
                <a:cs typeface="Arial" charset="0"/>
              </a:rPr>
              <a:t>Out=CEA(‘</a:t>
            </a:r>
            <a:r>
              <a:rPr lang="en-US" sz="1600" dirty="0" err="1">
                <a:latin typeface="Arial" charset="0"/>
                <a:cs typeface="Arial" charset="0"/>
              </a:rPr>
              <a:t>prob</a:t>
            </a:r>
            <a:r>
              <a:rPr lang="en-US" sz="1600" dirty="0">
                <a:latin typeface="Arial" charset="0"/>
                <a:cs typeface="Arial" charset="0"/>
              </a:rPr>
              <a:t>’,’</a:t>
            </a:r>
            <a:r>
              <a:rPr lang="en-US" sz="1600" dirty="0" err="1">
                <a:latin typeface="Arial" charset="0"/>
                <a:cs typeface="Arial" charset="0"/>
              </a:rPr>
              <a:t>UV’,’o</a:t>
            </a:r>
            <a:r>
              <a:rPr lang="en-US" sz="1600" dirty="0">
                <a:latin typeface="Arial" charset="0"/>
                <a:cs typeface="Arial" charset="0"/>
              </a:rPr>
              <a:t>/f’,6.2,’rho,lbm/ft3’,1.1,’u(</a:t>
            </a:r>
            <a:r>
              <a:rPr lang="en-US" sz="1600" dirty="0" err="1">
                <a:latin typeface="Arial" charset="0"/>
                <a:cs typeface="Arial" charset="0"/>
              </a:rPr>
              <a:t>btu</a:t>
            </a:r>
            <a:r>
              <a:rPr lang="en-US" sz="1600" dirty="0">
                <a:latin typeface="Arial" charset="0"/>
                <a:cs typeface="Arial" charset="0"/>
              </a:rPr>
              <a:t>/</a:t>
            </a:r>
            <a:r>
              <a:rPr lang="en-US" sz="1600" dirty="0" err="1">
                <a:latin typeface="Arial" charset="0"/>
                <a:cs typeface="Arial" charset="0"/>
              </a:rPr>
              <a:t>lbm</a:t>
            </a:r>
            <a:r>
              <a:rPr lang="en-US" sz="1600" dirty="0">
                <a:latin typeface="Arial" charset="0"/>
                <a:cs typeface="Arial" charset="0"/>
              </a:rPr>
              <a:t>), … </a:t>
            </a:r>
          </a:p>
          <a:p>
            <a:pPr marL="0" indent="0">
              <a:buNone/>
            </a:pPr>
            <a:endParaRPr lang="en-US" sz="1600" dirty="0">
              <a:latin typeface="Arial" charset="0"/>
              <a:cs typeface="Arial" charset="0"/>
            </a:endParaRPr>
          </a:p>
          <a:p>
            <a:pPr marL="0" indent="0">
              <a:buNone/>
            </a:pPr>
            <a:endParaRPr lang="en-US" sz="1600" dirty="0">
              <a:latin typeface="Arial" charset="0"/>
              <a:cs typeface="Arial" charset="0"/>
            </a:endParaRPr>
          </a:p>
          <a:p>
            <a:pPr marL="0" indent="0">
              <a:buNone/>
            </a:pPr>
            <a:r>
              <a:rPr lang="en-US" sz="1600" dirty="0">
                <a:latin typeface="Arial" charset="0"/>
                <a:cs typeface="Arial" charset="0"/>
              </a:rPr>
              <a:t>-2000,’reac’,’fu’,’H2’,’H’,2,‘ox’,’O2(L)’,’O’,2,’end’);</a:t>
            </a:r>
          </a:p>
          <a:p>
            <a:pPr marL="0" indent="0">
              <a:buNone/>
            </a:pPr>
            <a:endParaRPr lang="en-US" sz="1600" dirty="0">
              <a:latin typeface="Arial" charset="0"/>
              <a:cs typeface="Arial" charset="0"/>
            </a:endParaRPr>
          </a:p>
          <a:p>
            <a:r>
              <a:rPr lang="en-US" sz="2400" dirty="0">
                <a:latin typeface="Arial" charset="0"/>
                <a:cs typeface="Arial" charset="0"/>
              </a:rPr>
              <a:t>UV problems require, at a minimum, that:</a:t>
            </a:r>
          </a:p>
          <a:p>
            <a:pPr lvl="1"/>
            <a:r>
              <a:rPr lang="en-US" sz="2000" dirty="0">
                <a:latin typeface="Arial" charset="0"/>
                <a:cs typeface="Arial" charset="0"/>
              </a:rPr>
              <a:t>1) UV be declared</a:t>
            </a:r>
          </a:p>
          <a:p>
            <a:pPr lvl="1"/>
            <a:r>
              <a:rPr lang="en-US" sz="2000" dirty="0">
                <a:latin typeface="Arial" charset="0"/>
                <a:cs typeface="Arial" charset="0"/>
              </a:rPr>
              <a:t>2) At least one combustion specific volume or density defined</a:t>
            </a:r>
          </a:p>
          <a:p>
            <a:pPr lvl="1"/>
            <a:r>
              <a:rPr lang="en-US" sz="2000" dirty="0">
                <a:latin typeface="Arial" charset="0"/>
                <a:cs typeface="Arial" charset="0"/>
              </a:rPr>
              <a:t>3) At least one mixture ratio type and value defined in the problem dataset or moles defined in the reactant dataset</a:t>
            </a:r>
          </a:p>
          <a:p>
            <a:pPr lvl="1"/>
            <a:r>
              <a:rPr lang="en-US" sz="2000" dirty="0">
                <a:latin typeface="Arial" charset="0"/>
                <a:cs typeface="Arial" charset="0"/>
              </a:rPr>
              <a:t>4) At least one chamber energy defined in the problem dataset</a:t>
            </a:r>
          </a:p>
          <a:p>
            <a:pPr lvl="1"/>
            <a:endParaRPr lang="en-US" sz="2000" dirty="0">
              <a:latin typeface="Arial" charset="0"/>
              <a:cs typeface="Arial" charset="0"/>
            </a:endParaRPr>
          </a:p>
          <a:p>
            <a:pPr lvl="1"/>
            <a:endParaRPr lang="en-US" sz="2000" dirty="0">
              <a:latin typeface="Arial" charset="0"/>
              <a:cs typeface="Arial" charset="0"/>
            </a:endParaRPr>
          </a:p>
        </p:txBody>
      </p:sp>
      <p:sp>
        <p:nvSpPr>
          <p:cNvPr id="5" name="Title 1"/>
          <p:cNvSpPr>
            <a:spLocks noGrp="1"/>
          </p:cNvSpPr>
          <p:nvPr>
            <p:ph type="title"/>
          </p:nvPr>
        </p:nvSpPr>
        <p:spPr>
          <a:xfrm>
            <a:off x="457200" y="278176"/>
            <a:ext cx="8229600" cy="792162"/>
          </a:xfrm>
        </p:spPr>
        <p:txBody>
          <a:bodyPr/>
          <a:lstStyle/>
          <a:p>
            <a:pPr algn="ctr"/>
            <a:r>
              <a:rPr lang="en-US" dirty="0"/>
              <a:t>UV Problems</a:t>
            </a:r>
          </a:p>
        </p:txBody>
      </p:sp>
      <p:sp>
        <p:nvSpPr>
          <p:cNvPr id="21" name="TextBox 20"/>
          <p:cNvSpPr txBox="1"/>
          <p:nvPr/>
        </p:nvSpPr>
        <p:spPr>
          <a:xfrm>
            <a:off x="1925073" y="1825925"/>
            <a:ext cx="284672" cy="369332"/>
          </a:xfrm>
          <a:prstGeom prst="rect">
            <a:avLst/>
          </a:prstGeom>
          <a:noFill/>
        </p:spPr>
        <p:txBody>
          <a:bodyPr wrap="square" rtlCol="0">
            <a:spAutoFit/>
          </a:bodyPr>
          <a:lstStyle/>
          <a:p>
            <a:r>
              <a:rPr lang="en-US" dirty="0"/>
              <a:t>1</a:t>
            </a:r>
          </a:p>
        </p:txBody>
      </p:sp>
      <p:sp>
        <p:nvSpPr>
          <p:cNvPr id="22" name="Oval 21"/>
          <p:cNvSpPr/>
          <p:nvPr/>
        </p:nvSpPr>
        <p:spPr>
          <a:xfrm>
            <a:off x="1944051" y="1873431"/>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64921" y="1823913"/>
            <a:ext cx="284672" cy="369332"/>
          </a:xfrm>
          <a:prstGeom prst="rect">
            <a:avLst/>
          </a:prstGeom>
          <a:noFill/>
        </p:spPr>
        <p:txBody>
          <a:bodyPr wrap="square" rtlCol="0">
            <a:spAutoFit/>
          </a:bodyPr>
          <a:lstStyle/>
          <a:p>
            <a:r>
              <a:rPr lang="en-US" dirty="0"/>
              <a:t>3</a:t>
            </a:r>
          </a:p>
        </p:txBody>
      </p:sp>
      <p:sp>
        <p:nvSpPr>
          <p:cNvPr id="24" name="Oval 23"/>
          <p:cNvSpPr/>
          <p:nvPr/>
        </p:nvSpPr>
        <p:spPr>
          <a:xfrm>
            <a:off x="2583899" y="1871419"/>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531082" y="1821675"/>
            <a:ext cx="284672" cy="369332"/>
          </a:xfrm>
          <a:prstGeom prst="rect">
            <a:avLst/>
          </a:prstGeom>
          <a:noFill/>
        </p:spPr>
        <p:txBody>
          <a:bodyPr wrap="square" rtlCol="0">
            <a:spAutoFit/>
          </a:bodyPr>
          <a:lstStyle/>
          <a:p>
            <a:r>
              <a:rPr lang="en-US" dirty="0"/>
              <a:t>2</a:t>
            </a:r>
          </a:p>
        </p:txBody>
      </p:sp>
      <p:sp>
        <p:nvSpPr>
          <p:cNvPr id="26" name="Oval 25"/>
          <p:cNvSpPr/>
          <p:nvPr/>
        </p:nvSpPr>
        <p:spPr>
          <a:xfrm>
            <a:off x="3550060" y="1869181"/>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123022" y="1845431"/>
            <a:ext cx="284672" cy="369332"/>
          </a:xfrm>
          <a:prstGeom prst="rect">
            <a:avLst/>
          </a:prstGeom>
          <a:noFill/>
        </p:spPr>
        <p:txBody>
          <a:bodyPr wrap="square" rtlCol="0">
            <a:spAutoFit/>
          </a:bodyPr>
          <a:lstStyle/>
          <a:p>
            <a:r>
              <a:rPr lang="en-US" dirty="0"/>
              <a:t>4</a:t>
            </a:r>
          </a:p>
        </p:txBody>
      </p:sp>
      <p:sp>
        <p:nvSpPr>
          <p:cNvPr id="30" name="Oval 29"/>
          <p:cNvSpPr/>
          <p:nvPr/>
        </p:nvSpPr>
        <p:spPr>
          <a:xfrm>
            <a:off x="5142000" y="1892937"/>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1873806" y="1611221"/>
            <a:ext cx="404577" cy="5797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2302133" y="1602685"/>
            <a:ext cx="724625" cy="5925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026759" y="1602685"/>
            <a:ext cx="1414612" cy="5925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441371" y="1594507"/>
            <a:ext cx="1674421" cy="6053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6107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19277-75FA-4564-A61E-A5E635131C45}" type="slidenum">
              <a:rPr lang="en-US" smtClean="0"/>
              <a:pPr/>
              <a:t>53</a:t>
            </a:fld>
            <a:endParaRPr lang="en-US"/>
          </a:p>
        </p:txBody>
      </p:sp>
      <p:sp>
        <p:nvSpPr>
          <p:cNvPr id="4" name="Content Placeholder 2"/>
          <p:cNvSpPr txBox="1">
            <a:spLocks/>
          </p:cNvSpPr>
          <p:nvPr/>
        </p:nvSpPr>
        <p:spPr>
          <a:xfrm>
            <a:off x="0" y="795670"/>
            <a:ext cx="9144000" cy="5349949"/>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Rocket (rocket, </a:t>
            </a:r>
            <a:r>
              <a:rPr lang="en-US" sz="2400" dirty="0" err="1">
                <a:latin typeface="Arial" charset="0"/>
                <a:cs typeface="Arial" charset="0"/>
              </a:rPr>
              <a:t>rkt</a:t>
            </a:r>
            <a:r>
              <a:rPr lang="en-US" sz="2400" dirty="0">
                <a:latin typeface="Arial" charset="0"/>
                <a:cs typeface="Arial" charset="0"/>
              </a:rPr>
              <a:t>) problems are for both equilibrium and frozen calculations</a:t>
            </a:r>
          </a:p>
          <a:p>
            <a:r>
              <a:rPr lang="en-US" sz="2400" dirty="0">
                <a:latin typeface="Arial" charset="0"/>
                <a:cs typeface="Arial" charset="0"/>
              </a:rPr>
              <a:t>Rocket problems are HP problems with more inputs</a:t>
            </a:r>
          </a:p>
          <a:p>
            <a:r>
              <a:rPr lang="en-US" sz="1600" dirty="0">
                <a:latin typeface="Arial" charset="0"/>
                <a:cs typeface="Arial" charset="0"/>
              </a:rPr>
              <a:t>Out=CEA(‘</a:t>
            </a:r>
            <a:r>
              <a:rPr lang="en-US" sz="1600" dirty="0" err="1">
                <a:latin typeface="Arial" charset="0"/>
                <a:cs typeface="Arial" charset="0"/>
              </a:rPr>
              <a:t>prob</a:t>
            </a:r>
            <a:r>
              <a:rPr lang="en-US" sz="1600" dirty="0">
                <a:latin typeface="Arial" charset="0"/>
                <a:cs typeface="Arial" charset="0"/>
              </a:rPr>
              <a:t>’,’</a:t>
            </a:r>
            <a:r>
              <a:rPr lang="en-US" sz="1600" dirty="0" err="1">
                <a:latin typeface="Arial" charset="0"/>
                <a:cs typeface="Arial" charset="0"/>
              </a:rPr>
              <a:t>rocket’,’equilibrium’,’o</a:t>
            </a:r>
            <a:r>
              <a:rPr lang="en-US" sz="1600" dirty="0">
                <a:latin typeface="Arial" charset="0"/>
                <a:cs typeface="Arial" charset="0"/>
              </a:rPr>
              <a:t>/f’,6.2,’p,psia’,2000, …</a:t>
            </a:r>
          </a:p>
          <a:p>
            <a:pPr marL="0" indent="0">
              <a:buNone/>
            </a:pPr>
            <a:endParaRPr lang="en-US" sz="1600" dirty="0">
              <a:latin typeface="Arial" charset="0"/>
              <a:cs typeface="Arial" charset="0"/>
            </a:endParaRPr>
          </a:p>
          <a:p>
            <a:pPr marL="0" indent="0">
              <a:buNone/>
            </a:pPr>
            <a:r>
              <a:rPr lang="en-US" sz="1600" dirty="0">
                <a:latin typeface="Arial" charset="0"/>
                <a:cs typeface="Arial" charset="0"/>
              </a:rPr>
              <a:t>’reac’,’fu’,’H2’,’H’,2,’h,btu/lbm’,-112.9,’t(r)’,200,‘ox’,’O2’,’O’,2,’h,btu/lbm’,50.4,’t(r)’,170,’end’);</a:t>
            </a:r>
          </a:p>
          <a:p>
            <a:endParaRPr lang="en-US" sz="2400" dirty="0">
              <a:latin typeface="Arial" charset="0"/>
              <a:cs typeface="Arial" charset="0"/>
            </a:endParaRPr>
          </a:p>
          <a:p>
            <a:r>
              <a:rPr lang="en-US" sz="2400" dirty="0">
                <a:latin typeface="Arial" charset="0"/>
                <a:cs typeface="Arial" charset="0"/>
              </a:rPr>
              <a:t>Rocket problems require, at a minimum all HP property inputs and, that:</a:t>
            </a:r>
          </a:p>
          <a:p>
            <a:pPr lvl="1"/>
            <a:r>
              <a:rPr lang="en-US" sz="2000" dirty="0">
                <a:latin typeface="Arial" charset="0"/>
                <a:cs typeface="Arial" charset="0"/>
              </a:rPr>
              <a:t>1) Rocket be declared</a:t>
            </a:r>
          </a:p>
          <a:p>
            <a:pPr lvl="1"/>
            <a:r>
              <a:rPr lang="en-US" sz="2000" dirty="0">
                <a:latin typeface="Arial" charset="0"/>
                <a:cs typeface="Arial" charset="0"/>
              </a:rPr>
              <a:t>2) Equilibrium and/or frozen be declared</a:t>
            </a:r>
          </a:p>
        </p:txBody>
      </p:sp>
      <p:sp>
        <p:nvSpPr>
          <p:cNvPr id="5" name="Title 1"/>
          <p:cNvSpPr>
            <a:spLocks noGrp="1"/>
          </p:cNvSpPr>
          <p:nvPr>
            <p:ph type="title"/>
          </p:nvPr>
        </p:nvSpPr>
        <p:spPr>
          <a:xfrm>
            <a:off x="457200" y="278176"/>
            <a:ext cx="8229600" cy="792162"/>
          </a:xfrm>
        </p:spPr>
        <p:txBody>
          <a:bodyPr/>
          <a:lstStyle/>
          <a:p>
            <a:pPr algn="ctr"/>
            <a:r>
              <a:rPr lang="en-US" dirty="0"/>
              <a:t>Rocket Problems</a:t>
            </a:r>
          </a:p>
        </p:txBody>
      </p:sp>
      <p:sp>
        <p:nvSpPr>
          <p:cNvPr id="8" name="TextBox 7"/>
          <p:cNvSpPr txBox="1"/>
          <p:nvPr/>
        </p:nvSpPr>
        <p:spPr>
          <a:xfrm>
            <a:off x="2056843" y="2232986"/>
            <a:ext cx="284672" cy="369332"/>
          </a:xfrm>
          <a:prstGeom prst="rect">
            <a:avLst/>
          </a:prstGeom>
          <a:noFill/>
        </p:spPr>
        <p:txBody>
          <a:bodyPr wrap="square" rtlCol="0">
            <a:spAutoFit/>
          </a:bodyPr>
          <a:lstStyle/>
          <a:p>
            <a:r>
              <a:rPr lang="en-US" dirty="0"/>
              <a:t>1</a:t>
            </a:r>
          </a:p>
        </p:txBody>
      </p:sp>
      <p:sp>
        <p:nvSpPr>
          <p:cNvPr id="9" name="Oval 8"/>
          <p:cNvSpPr/>
          <p:nvPr/>
        </p:nvSpPr>
        <p:spPr>
          <a:xfrm>
            <a:off x="2075821" y="2280492"/>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979839" y="2249910"/>
            <a:ext cx="284672" cy="369332"/>
          </a:xfrm>
          <a:prstGeom prst="rect">
            <a:avLst/>
          </a:prstGeom>
          <a:noFill/>
        </p:spPr>
        <p:txBody>
          <a:bodyPr wrap="square" rtlCol="0">
            <a:spAutoFit/>
          </a:bodyPr>
          <a:lstStyle/>
          <a:p>
            <a:r>
              <a:rPr lang="en-US" dirty="0"/>
              <a:t>2</a:t>
            </a:r>
          </a:p>
        </p:txBody>
      </p:sp>
      <p:sp>
        <p:nvSpPr>
          <p:cNvPr id="13" name="Oval 12"/>
          <p:cNvSpPr/>
          <p:nvPr/>
        </p:nvSpPr>
        <p:spPr>
          <a:xfrm>
            <a:off x="2998817" y="2297416"/>
            <a:ext cx="2743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872535" y="2022532"/>
            <a:ext cx="689249" cy="5797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562016" y="2022532"/>
            <a:ext cx="1147922" cy="5925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337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893"/>
            <a:ext cx="8229600" cy="792162"/>
          </a:xfrm>
        </p:spPr>
        <p:txBody>
          <a:bodyPr/>
          <a:lstStyle/>
          <a:p>
            <a:pPr algn="ctr"/>
            <a:r>
              <a:rPr lang="en-US" dirty="0"/>
              <a:t>Basic MATLAB Syntax - Continued</a:t>
            </a:r>
          </a:p>
        </p:txBody>
      </p:sp>
      <p:sp>
        <p:nvSpPr>
          <p:cNvPr id="3" name="Slide Number Placeholder 2"/>
          <p:cNvSpPr>
            <a:spLocks noGrp="1"/>
          </p:cNvSpPr>
          <p:nvPr>
            <p:ph type="sldNum" sz="quarter" idx="4"/>
          </p:nvPr>
        </p:nvSpPr>
        <p:spPr>
          <a:xfrm>
            <a:off x="31899" y="6421768"/>
            <a:ext cx="552893" cy="365125"/>
          </a:xfrm>
        </p:spPr>
        <p:txBody>
          <a:bodyPr/>
          <a:lstStyle/>
          <a:p>
            <a:fld id="{A8119277-75FA-4564-A61E-A5E635131C45}" type="slidenum">
              <a:rPr lang="en-US" smtClean="0"/>
              <a:pPr/>
              <a:t>6</a:t>
            </a:fld>
            <a:endParaRPr lang="en-US" dirty="0"/>
          </a:p>
        </p:txBody>
      </p:sp>
      <p:sp>
        <p:nvSpPr>
          <p:cNvPr id="4" name="Content Placeholder 2"/>
          <p:cNvSpPr txBox="1">
            <a:spLocks/>
          </p:cNvSpPr>
          <p:nvPr/>
        </p:nvSpPr>
        <p:spPr>
          <a:xfrm>
            <a:off x="47944" y="627585"/>
            <a:ext cx="9026781" cy="6186155"/>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Numbers</a:t>
            </a:r>
          </a:p>
          <a:p>
            <a:pPr marL="512763" lvl="1"/>
            <a:r>
              <a:rPr lang="en-US" sz="2000" dirty="0">
                <a:latin typeface="Arial" charset="0"/>
                <a:cs typeface="Arial" charset="0"/>
              </a:rPr>
              <a:t>Numeric values can be entered three ways.  </a:t>
            </a:r>
          </a:p>
          <a:p>
            <a:pPr marL="692150" lvl="2"/>
            <a:r>
              <a:rPr lang="en-US" sz="1600" dirty="0">
                <a:latin typeface="Arial" charset="0"/>
                <a:cs typeface="Arial" charset="0"/>
              </a:rPr>
              <a:t>A number: 5</a:t>
            </a:r>
          </a:p>
          <a:p>
            <a:pPr marL="692150" lvl="2"/>
            <a:r>
              <a:rPr lang="en-US" sz="1600" dirty="0">
                <a:latin typeface="Arial" charset="0"/>
                <a:cs typeface="Arial" charset="0"/>
              </a:rPr>
              <a:t>As defined variable name: X when X has been defined in a previous line of code.</a:t>
            </a:r>
          </a:p>
          <a:p>
            <a:pPr marL="692150" lvl="2"/>
            <a:r>
              <a:rPr lang="en-US" sz="1600" dirty="0">
                <a:latin typeface="Arial" charset="0"/>
                <a:cs typeface="Arial" charset="0"/>
              </a:rPr>
              <a:t>An array: 1:0.2:5 which is in the format of </a:t>
            </a:r>
            <a:r>
              <a:rPr lang="en-US" sz="1600" dirty="0" err="1">
                <a:latin typeface="Arial" charset="0"/>
                <a:cs typeface="Arial" charset="0"/>
              </a:rPr>
              <a:t>initial_value:increment:end_value</a:t>
            </a:r>
            <a:endParaRPr lang="en-US" sz="1600" dirty="0">
              <a:latin typeface="Arial" charset="0"/>
              <a:cs typeface="Arial" charset="0"/>
            </a:endParaRPr>
          </a:p>
          <a:p>
            <a:pPr marL="914400" lvl="3"/>
            <a:r>
              <a:rPr lang="en-US" sz="1600" dirty="0">
                <a:latin typeface="Arial" charset="0"/>
                <a:cs typeface="Arial" charset="0"/>
              </a:rPr>
              <a:t>The end value can be the final value in the array, but that is not always true</a:t>
            </a:r>
          </a:p>
          <a:p>
            <a:pPr marL="914400" lvl="3"/>
            <a:r>
              <a:rPr lang="en-US" sz="1600" dirty="0">
                <a:latin typeface="Arial" charset="0"/>
                <a:cs typeface="Arial" charset="0"/>
              </a:rPr>
              <a:t>The final value is the last incremental value that satisfies the requirement that the array values be equal to or within the bounds of the end value</a:t>
            </a:r>
          </a:p>
          <a:p>
            <a:pPr marL="914400" lvl="3"/>
            <a:r>
              <a:rPr lang="en-US" sz="1600" dirty="0">
                <a:latin typeface="Arial" charset="0"/>
                <a:cs typeface="Arial" charset="0"/>
              </a:rPr>
              <a:t>For example: 1:4:10 has a end value of 10, but a final value of 9. (1,5,9)</a:t>
            </a:r>
          </a:p>
          <a:p>
            <a:pPr marL="914400" lvl="3"/>
            <a:r>
              <a:rPr lang="en-US" sz="1600" dirty="0">
                <a:latin typeface="Arial" charset="0"/>
                <a:cs typeface="Arial" charset="0"/>
              </a:rPr>
              <a:t>For example: 10:-4:1 has a end value of 1, but a final value of 2. (10,6,2)</a:t>
            </a:r>
          </a:p>
          <a:p>
            <a:pPr marL="914400" lvl="3"/>
            <a:r>
              <a:rPr lang="en-US" sz="1600" dirty="0">
                <a:latin typeface="Arial" charset="0"/>
                <a:cs typeface="Arial" charset="0"/>
              </a:rPr>
              <a:t>If the end value is greater than the initial value, the increment must be positive.</a:t>
            </a:r>
          </a:p>
          <a:p>
            <a:pPr marL="914400" lvl="3"/>
            <a:r>
              <a:rPr lang="en-US" sz="1600" dirty="0">
                <a:latin typeface="Arial" charset="0"/>
                <a:cs typeface="Arial" charset="0"/>
              </a:rPr>
              <a:t>Similarly, is the end value is less than the initial value, the increment must be negative</a:t>
            </a:r>
          </a:p>
          <a:p>
            <a:pPr marL="914400" lvl="3"/>
            <a:r>
              <a:rPr lang="en-US" sz="1600" dirty="0">
                <a:latin typeface="Arial" charset="0"/>
                <a:cs typeface="Arial" charset="0"/>
              </a:rPr>
              <a:t>If the array only consists of 2 inputs, then MATLAB assumes an increment of 1.  For example: 12:30 is the same as 12:1:30</a:t>
            </a:r>
          </a:p>
          <a:p>
            <a:pPr marL="914400" lvl="3"/>
            <a:r>
              <a:rPr lang="en-US" sz="1600" dirty="0">
                <a:latin typeface="Arial" charset="0"/>
                <a:cs typeface="Arial" charset="0"/>
              </a:rPr>
              <a:t>Variable names can be used in arrays as well.  </a:t>
            </a:r>
          </a:p>
          <a:p>
            <a:pPr marL="914400" lvl="3"/>
            <a:r>
              <a:rPr lang="en-US" sz="1600" dirty="0">
                <a:latin typeface="Arial" charset="0"/>
                <a:cs typeface="Arial" charset="0"/>
              </a:rPr>
              <a:t>For a example: x=1; y=0.2; z=5; x:y:z is acceptable </a:t>
            </a:r>
          </a:p>
          <a:p>
            <a:pPr marL="692150" lvl="2"/>
            <a:r>
              <a:rPr lang="en-US" sz="1600" dirty="0">
                <a:latin typeface="Arial" charset="0"/>
                <a:cs typeface="Arial" charset="0"/>
              </a:rPr>
              <a:t>The results can be combined for chamber conditions, for example:</a:t>
            </a:r>
          </a:p>
          <a:p>
            <a:pPr marL="914400" lvl="3"/>
            <a:r>
              <a:rPr lang="en-US" sz="1600" dirty="0">
                <a:latin typeface="Arial" charset="0"/>
                <a:cs typeface="Arial" charset="0"/>
              </a:rPr>
              <a:t>X=2500;</a:t>
            </a:r>
          </a:p>
          <a:p>
            <a:pPr marL="914400" lvl="3"/>
            <a:r>
              <a:rPr lang="en-US" sz="1600" dirty="0">
                <a:latin typeface="Arial" charset="0"/>
                <a:cs typeface="Arial" charset="0"/>
              </a:rPr>
              <a:t>…’p,psia’,1000:100:2000,X,3000,…</a:t>
            </a:r>
          </a:p>
          <a:p>
            <a:pPr marL="914400" lvl="3"/>
            <a:r>
              <a:rPr lang="en-US" sz="1600" dirty="0">
                <a:latin typeface="Arial" charset="0"/>
                <a:cs typeface="Arial" charset="0"/>
              </a:rPr>
              <a:t>The numeric inputs do not have to be in any particular order</a:t>
            </a:r>
          </a:p>
          <a:p>
            <a:pPr lvl="2"/>
            <a:endParaRPr lang="en-US" sz="1600" dirty="0">
              <a:latin typeface="Arial" charset="0"/>
              <a:cs typeface="Arial" charset="0"/>
            </a:endParaRPr>
          </a:p>
        </p:txBody>
      </p:sp>
    </p:spTree>
    <p:extLst>
      <p:ext uri="{BB962C8B-B14F-4D97-AF65-F5344CB8AC3E}">
        <p14:creationId xmlns:p14="http://schemas.microsoft.com/office/powerpoint/2010/main" val="392030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800"/>
            <a:ext cx="8229600" cy="616758"/>
          </a:xfrm>
        </p:spPr>
        <p:txBody>
          <a:bodyPr/>
          <a:lstStyle/>
          <a:p>
            <a:pPr algn="ctr"/>
            <a:r>
              <a:rPr lang="en-US" dirty="0"/>
              <a:t>Input Deck Format</a:t>
            </a:r>
          </a:p>
        </p:txBody>
      </p:sp>
      <p:sp>
        <p:nvSpPr>
          <p:cNvPr id="3" name="Slide Number Placeholder 2"/>
          <p:cNvSpPr>
            <a:spLocks noGrp="1"/>
          </p:cNvSpPr>
          <p:nvPr>
            <p:ph type="sldNum" sz="quarter" idx="4"/>
          </p:nvPr>
        </p:nvSpPr>
        <p:spPr/>
        <p:txBody>
          <a:bodyPr/>
          <a:lstStyle/>
          <a:p>
            <a:fld id="{A8119277-75FA-4564-A61E-A5E635131C45}" type="slidenum">
              <a:rPr lang="en-US" smtClean="0"/>
              <a:pPr/>
              <a:t>7</a:t>
            </a:fld>
            <a:endParaRPr lang="en-US"/>
          </a:p>
        </p:txBody>
      </p:sp>
      <p:sp>
        <p:nvSpPr>
          <p:cNvPr id="4" name="Content Placeholder 2"/>
          <p:cNvSpPr txBox="1">
            <a:spLocks/>
          </p:cNvSpPr>
          <p:nvPr/>
        </p:nvSpPr>
        <p:spPr>
          <a:xfrm>
            <a:off x="196731" y="756710"/>
            <a:ext cx="8816455" cy="5990460"/>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The CEAM input was designed to be as close to the legacy FORTRAN input as possible.</a:t>
            </a:r>
          </a:p>
          <a:p>
            <a:r>
              <a:rPr lang="en-US" sz="2400" dirty="0">
                <a:latin typeface="Arial" charset="0"/>
                <a:cs typeface="Arial" charset="0"/>
              </a:rPr>
              <a:t>Example of a legacy FORTRAN input deck</a:t>
            </a:r>
          </a:p>
          <a:p>
            <a:r>
              <a:rPr lang="en-US" sz="1400" dirty="0">
                <a:latin typeface="Courier New"/>
              </a:rPr>
              <a:t>problem </a:t>
            </a:r>
            <a:r>
              <a:rPr lang="en-US" sz="1400" dirty="0" err="1">
                <a:latin typeface="Courier New"/>
              </a:rPr>
              <a:t>hp</a:t>
            </a:r>
            <a:endParaRPr lang="en-US" sz="1400" dirty="0">
              <a:latin typeface="Courier New"/>
            </a:endParaRPr>
          </a:p>
          <a:p>
            <a:pPr marL="0" indent="0">
              <a:buNone/>
            </a:pPr>
            <a:r>
              <a:rPr lang="en-US" sz="1400" dirty="0">
                <a:latin typeface="Courier New"/>
              </a:rPr>
              <a:t>      equilibrium</a:t>
            </a:r>
          </a:p>
          <a:p>
            <a:pPr marL="0" indent="0">
              <a:buNone/>
            </a:pPr>
            <a:r>
              <a:rPr lang="en-US" sz="1400" dirty="0">
                <a:latin typeface="Courier New"/>
              </a:rPr>
              <a:t>      o/f=2.34</a:t>
            </a:r>
          </a:p>
          <a:p>
            <a:pPr marL="0" indent="0">
              <a:buNone/>
            </a:pPr>
            <a:r>
              <a:rPr lang="en-US" sz="1400" dirty="0">
                <a:latin typeface="Courier New"/>
              </a:rPr>
              <a:t>      case=</a:t>
            </a:r>
            <a:r>
              <a:rPr lang="en-US" sz="1400" dirty="0" err="1">
                <a:latin typeface="Courier New"/>
              </a:rPr>
              <a:t>fastrak</a:t>
            </a:r>
            <a:r>
              <a:rPr lang="en-US" sz="1400" dirty="0">
                <a:latin typeface="Courier New"/>
              </a:rPr>
              <a:t>(O2/RP-1)</a:t>
            </a:r>
          </a:p>
          <a:p>
            <a:pPr marL="0" indent="0">
              <a:buNone/>
            </a:pPr>
            <a:r>
              <a:rPr lang="en-US" sz="1400" dirty="0">
                <a:latin typeface="Courier New"/>
              </a:rPr>
              <a:t>      p(psi)=633.</a:t>
            </a:r>
          </a:p>
          <a:p>
            <a:pPr marL="0" indent="0">
              <a:buNone/>
            </a:pPr>
            <a:r>
              <a:rPr lang="en-US" sz="1400" dirty="0">
                <a:latin typeface="Courier New"/>
              </a:rPr>
              <a:t>      reactants</a:t>
            </a:r>
          </a:p>
          <a:p>
            <a:pPr marL="0" indent="0">
              <a:buNone/>
            </a:pPr>
            <a:r>
              <a:rPr lang="pt-BR" sz="1400" dirty="0">
                <a:latin typeface="Courier New"/>
              </a:rPr>
              <a:t>      fuel = RP-1(L) C=1. H=1.9423, wt% 100.  h,cal/mol -5430.  t(k) 300.0</a:t>
            </a:r>
          </a:p>
          <a:p>
            <a:pPr marL="0" indent="0">
              <a:buNone/>
            </a:pPr>
            <a:r>
              <a:rPr lang="pt-BR" sz="1400" dirty="0">
                <a:latin typeface="Courier New"/>
              </a:rPr>
              <a:t>      oxid =   O2(L) O=2.,          wt% 100.  h,cal/mol -3032.  t(k) 94.44</a:t>
            </a:r>
          </a:p>
          <a:p>
            <a:pPr marL="0" indent="0">
              <a:buNone/>
            </a:pPr>
            <a:r>
              <a:rPr lang="en-US" sz="1400" dirty="0">
                <a:latin typeface="Courier New"/>
              </a:rPr>
              <a:t>      output calories transport</a:t>
            </a:r>
          </a:p>
          <a:p>
            <a:pPr marL="0" indent="0">
              <a:buNone/>
            </a:pPr>
            <a:r>
              <a:rPr lang="en-US" sz="1400" dirty="0">
                <a:latin typeface="Courier New"/>
              </a:rPr>
              <a:t>      end</a:t>
            </a:r>
            <a:endParaRPr lang="en-US" sz="1400" dirty="0">
              <a:latin typeface="Arial" charset="0"/>
              <a:cs typeface="Arial" charset="0"/>
            </a:endParaRPr>
          </a:p>
          <a:p>
            <a:r>
              <a:rPr lang="en-US" sz="2000" dirty="0">
                <a:latin typeface="Arial" charset="0"/>
                <a:cs typeface="Arial" charset="0"/>
              </a:rPr>
              <a:t>Step 1 in CEAM Conversion</a:t>
            </a:r>
          </a:p>
          <a:p>
            <a:pPr lvl="1"/>
            <a:r>
              <a:rPr lang="en-US" sz="1600" dirty="0">
                <a:latin typeface="Arial" charset="0"/>
                <a:cs typeface="Arial" charset="0"/>
              </a:rPr>
              <a:t>Add output assignment, and function call.  The added text is in red to show contrast.</a:t>
            </a:r>
          </a:p>
          <a:p>
            <a:r>
              <a:rPr lang="en-US" sz="1400" dirty="0">
                <a:solidFill>
                  <a:srgbClr val="FF0000"/>
                </a:solidFill>
                <a:latin typeface="Courier New"/>
              </a:rPr>
              <a:t>Output=CEA(</a:t>
            </a:r>
            <a:r>
              <a:rPr lang="en-US" sz="1400" dirty="0">
                <a:latin typeface="Courier New"/>
              </a:rPr>
              <a:t>problem </a:t>
            </a:r>
            <a:r>
              <a:rPr lang="en-US" sz="1400" dirty="0" err="1">
                <a:latin typeface="Courier New"/>
              </a:rPr>
              <a:t>hp</a:t>
            </a:r>
            <a:r>
              <a:rPr lang="en-US" sz="1400" dirty="0">
                <a:latin typeface="Courier New"/>
              </a:rPr>
              <a:t> </a:t>
            </a:r>
          </a:p>
          <a:p>
            <a:pPr marL="0" indent="0">
              <a:buNone/>
            </a:pPr>
            <a:r>
              <a:rPr lang="en-US" sz="1400" dirty="0">
                <a:latin typeface="Courier New"/>
              </a:rPr>
              <a:t>		equilibrium</a:t>
            </a:r>
          </a:p>
          <a:p>
            <a:pPr marL="0" indent="0">
              <a:buNone/>
            </a:pPr>
            <a:r>
              <a:rPr lang="en-US" sz="1400" dirty="0">
                <a:latin typeface="Courier New"/>
              </a:rPr>
              <a:t>      		o/f=2.34</a:t>
            </a:r>
          </a:p>
          <a:p>
            <a:pPr marL="0" indent="0">
              <a:buNone/>
            </a:pPr>
            <a:r>
              <a:rPr lang="en-US" sz="1400" dirty="0">
                <a:latin typeface="Courier New"/>
              </a:rPr>
              <a:t>      		case=</a:t>
            </a:r>
            <a:r>
              <a:rPr lang="en-US" sz="1400" dirty="0" err="1">
                <a:latin typeface="Courier New"/>
              </a:rPr>
              <a:t>fastrak</a:t>
            </a:r>
            <a:r>
              <a:rPr lang="en-US" sz="1400" dirty="0">
                <a:latin typeface="Courier New"/>
              </a:rPr>
              <a:t>(O2/RP-1)</a:t>
            </a:r>
          </a:p>
          <a:p>
            <a:pPr marL="0" indent="0">
              <a:buNone/>
            </a:pPr>
            <a:r>
              <a:rPr lang="en-US" sz="1400" dirty="0">
                <a:latin typeface="Courier New"/>
              </a:rPr>
              <a:t>      		p(psi)=633.</a:t>
            </a:r>
          </a:p>
          <a:p>
            <a:pPr marL="0" indent="0">
              <a:buNone/>
            </a:pPr>
            <a:r>
              <a:rPr lang="en-US" sz="1400" dirty="0">
                <a:latin typeface="Courier New"/>
              </a:rPr>
              <a:t>      		reactants...</a:t>
            </a:r>
          </a:p>
          <a:p>
            <a:endParaRPr lang="en-US" sz="1400" dirty="0">
              <a:latin typeface="Courier New"/>
            </a:endParaRPr>
          </a:p>
          <a:p>
            <a:endParaRPr lang="en-US" sz="1400" dirty="0">
              <a:latin typeface="Courier New"/>
            </a:endParaRPr>
          </a:p>
          <a:p>
            <a:endParaRPr lang="en-US" sz="1600" dirty="0">
              <a:latin typeface="Arial" charset="0"/>
              <a:cs typeface="Arial" charset="0"/>
            </a:endParaRPr>
          </a:p>
        </p:txBody>
      </p:sp>
    </p:spTree>
    <p:extLst>
      <p:ext uri="{BB962C8B-B14F-4D97-AF65-F5344CB8AC3E}">
        <p14:creationId xmlns:p14="http://schemas.microsoft.com/office/powerpoint/2010/main" val="302018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235"/>
            <a:ext cx="8229600" cy="616758"/>
          </a:xfrm>
        </p:spPr>
        <p:txBody>
          <a:bodyPr/>
          <a:lstStyle/>
          <a:p>
            <a:pPr algn="ctr"/>
            <a:r>
              <a:rPr lang="en-US" dirty="0"/>
              <a:t>Input Deck Format</a:t>
            </a:r>
          </a:p>
        </p:txBody>
      </p:sp>
      <p:sp>
        <p:nvSpPr>
          <p:cNvPr id="3" name="Slide Number Placeholder 2"/>
          <p:cNvSpPr>
            <a:spLocks noGrp="1"/>
          </p:cNvSpPr>
          <p:nvPr>
            <p:ph type="sldNum" sz="quarter" idx="4"/>
          </p:nvPr>
        </p:nvSpPr>
        <p:spPr/>
        <p:txBody>
          <a:bodyPr/>
          <a:lstStyle/>
          <a:p>
            <a:fld id="{A8119277-75FA-4564-A61E-A5E635131C45}" type="slidenum">
              <a:rPr lang="en-US" smtClean="0"/>
              <a:pPr/>
              <a:t>8</a:t>
            </a:fld>
            <a:endParaRPr lang="en-US"/>
          </a:p>
        </p:txBody>
      </p:sp>
      <p:sp>
        <p:nvSpPr>
          <p:cNvPr id="4" name="Content Placeholder 2"/>
          <p:cNvSpPr txBox="1">
            <a:spLocks/>
          </p:cNvSpPr>
          <p:nvPr/>
        </p:nvSpPr>
        <p:spPr>
          <a:xfrm>
            <a:off x="196731" y="701290"/>
            <a:ext cx="8816455" cy="5681330"/>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rial" charset="0"/>
                <a:cs typeface="Arial" charset="0"/>
              </a:rPr>
              <a:t>Step 2</a:t>
            </a:r>
          </a:p>
          <a:p>
            <a:pPr lvl="1"/>
            <a:r>
              <a:rPr lang="en-US" sz="1600" dirty="0">
                <a:latin typeface="Arial" charset="0"/>
                <a:cs typeface="Arial" charset="0"/>
              </a:rPr>
              <a:t>Add commas to separate variables and bring inputs to a line format from a paragraph format.  Remove equal signs and replace with commas</a:t>
            </a:r>
          </a:p>
          <a:p>
            <a:pPr marL="0" indent="0">
              <a:buNone/>
            </a:pPr>
            <a:r>
              <a:rPr lang="en-US" sz="1400" dirty="0">
                <a:latin typeface="Courier New"/>
              </a:rPr>
              <a:t>   Output=CEA(</a:t>
            </a:r>
            <a:r>
              <a:rPr lang="en-US" sz="1400" dirty="0" err="1">
                <a:latin typeface="Courier New"/>
              </a:rPr>
              <a:t>problem,hp,equilibrium,o</a:t>
            </a:r>
            <a:r>
              <a:rPr lang="en-US" sz="1400" dirty="0">
                <a:latin typeface="Courier New"/>
              </a:rPr>
              <a:t>/f,2.34,case,fastrak(O2/RP-1),p(psi),633.,</a:t>
            </a:r>
          </a:p>
          <a:p>
            <a:pPr marL="396875" indent="-396875">
              <a:buNone/>
              <a:tabLst>
                <a:tab pos="344488" algn="l"/>
              </a:tabLst>
            </a:pPr>
            <a:r>
              <a:rPr lang="en-US" sz="1400" dirty="0">
                <a:latin typeface="Courier New"/>
              </a:rPr>
              <a:t>   reactants,</a:t>
            </a:r>
            <a:r>
              <a:rPr lang="pt-BR" sz="1400" dirty="0">
                <a:latin typeface="Courier New"/>
              </a:rPr>
              <a:t>fuel,RP-1(L),C,1.,H,1.9423,wt%,100.,h,cal/mol,-5430.,t(k),300.0,</a:t>
            </a:r>
          </a:p>
          <a:p>
            <a:pPr marL="344488" indent="-344488">
              <a:buNone/>
            </a:pPr>
            <a:r>
              <a:rPr lang="pt-BR" sz="1400" dirty="0">
                <a:latin typeface="Courier New"/>
              </a:rPr>
              <a:t>   oxid,O2(L),O,2,wt%,100.,h,cal/mol,-3032.,t(k),94.44,</a:t>
            </a:r>
            <a:r>
              <a:rPr lang="en-US" sz="1400" dirty="0" err="1">
                <a:latin typeface="Courier New"/>
              </a:rPr>
              <a:t>output,calories</a:t>
            </a:r>
            <a:r>
              <a:rPr lang="en-US" sz="1400" dirty="0">
                <a:latin typeface="Courier New"/>
              </a:rPr>
              <a:t>, </a:t>
            </a:r>
            <a:r>
              <a:rPr lang="en-US" sz="1400" dirty="0" err="1">
                <a:latin typeface="Courier New"/>
              </a:rPr>
              <a:t>transport,end</a:t>
            </a:r>
            <a:endParaRPr lang="en-US" sz="1400" dirty="0">
              <a:latin typeface="Arial" charset="0"/>
              <a:cs typeface="Arial" charset="0"/>
            </a:endParaRPr>
          </a:p>
          <a:p>
            <a:r>
              <a:rPr lang="en-US" sz="2000" dirty="0">
                <a:latin typeface="Arial" charset="0"/>
                <a:cs typeface="Arial" charset="0"/>
              </a:rPr>
              <a:t>Step 3</a:t>
            </a:r>
          </a:p>
          <a:p>
            <a:pPr lvl="1"/>
            <a:r>
              <a:rPr lang="en-US" sz="1600" dirty="0">
                <a:latin typeface="Arial" charset="0"/>
                <a:cs typeface="Arial" charset="0"/>
              </a:rPr>
              <a:t> Encase words in single quotes</a:t>
            </a:r>
          </a:p>
          <a:p>
            <a:pPr marL="290513" indent="0">
              <a:buNone/>
            </a:pPr>
            <a:r>
              <a:rPr lang="en-US" sz="1400" dirty="0">
                <a:latin typeface="Courier New"/>
              </a:rPr>
              <a:t>Output=CEA(</a:t>
            </a:r>
            <a:r>
              <a:rPr lang="en-US" sz="1400" dirty="0">
                <a:solidFill>
                  <a:srgbClr val="CC00CC"/>
                </a:solidFill>
                <a:latin typeface="Courier New"/>
              </a:rPr>
              <a:t>‘problem’</a:t>
            </a:r>
            <a:r>
              <a:rPr lang="en-US" sz="1400" dirty="0">
                <a:latin typeface="Courier New"/>
              </a:rPr>
              <a:t>,</a:t>
            </a:r>
            <a:r>
              <a:rPr lang="en-US" sz="1400" dirty="0">
                <a:solidFill>
                  <a:srgbClr val="CC00CC"/>
                </a:solidFill>
                <a:latin typeface="Courier New"/>
              </a:rPr>
              <a:t>’</a:t>
            </a:r>
            <a:r>
              <a:rPr lang="en-US" sz="1400" dirty="0" err="1">
                <a:solidFill>
                  <a:srgbClr val="CC00CC"/>
                </a:solidFill>
                <a:latin typeface="Courier New"/>
              </a:rPr>
              <a:t>hp</a:t>
            </a:r>
            <a:r>
              <a:rPr lang="en-US" sz="1400" dirty="0">
                <a:solidFill>
                  <a:srgbClr val="CC00CC"/>
                </a:solidFill>
                <a:latin typeface="Courier New"/>
              </a:rPr>
              <a:t>’</a:t>
            </a:r>
            <a:r>
              <a:rPr lang="en-US" sz="1400" dirty="0">
                <a:latin typeface="Courier New"/>
              </a:rPr>
              <a:t>,</a:t>
            </a:r>
            <a:r>
              <a:rPr lang="en-US" sz="1400" dirty="0">
                <a:solidFill>
                  <a:srgbClr val="CC00CC"/>
                </a:solidFill>
                <a:latin typeface="Courier New"/>
              </a:rPr>
              <a:t>’</a:t>
            </a:r>
            <a:r>
              <a:rPr lang="en-US" sz="1400" dirty="0" err="1">
                <a:solidFill>
                  <a:srgbClr val="CC00CC"/>
                </a:solidFill>
                <a:latin typeface="Courier New"/>
              </a:rPr>
              <a:t>equilibrium’</a:t>
            </a:r>
            <a:r>
              <a:rPr lang="en-US" sz="1400" dirty="0" err="1">
                <a:latin typeface="Courier New"/>
              </a:rPr>
              <a:t>,</a:t>
            </a:r>
            <a:r>
              <a:rPr lang="en-US" sz="1400" dirty="0" err="1">
                <a:solidFill>
                  <a:srgbClr val="CC00CC"/>
                </a:solidFill>
                <a:latin typeface="Courier New"/>
              </a:rPr>
              <a:t>’o</a:t>
            </a:r>
            <a:r>
              <a:rPr lang="en-US" sz="1400" dirty="0">
                <a:solidFill>
                  <a:srgbClr val="CC00CC"/>
                </a:solidFill>
                <a:latin typeface="Courier New"/>
              </a:rPr>
              <a:t>/f’</a:t>
            </a:r>
            <a:r>
              <a:rPr lang="en-US" sz="1400" dirty="0">
                <a:latin typeface="Courier New"/>
              </a:rPr>
              <a:t>,2.34,</a:t>
            </a:r>
            <a:r>
              <a:rPr lang="en-US" sz="1400" dirty="0">
                <a:solidFill>
                  <a:srgbClr val="CC00CC"/>
                </a:solidFill>
                <a:latin typeface="Courier New"/>
              </a:rPr>
              <a:t>’case’</a:t>
            </a:r>
            <a:r>
              <a:rPr lang="en-US" sz="1400" dirty="0">
                <a:latin typeface="Courier New"/>
              </a:rPr>
              <a:t>,</a:t>
            </a:r>
            <a:r>
              <a:rPr lang="en-US" sz="1400" dirty="0">
                <a:solidFill>
                  <a:srgbClr val="CC00CC"/>
                </a:solidFill>
                <a:latin typeface="Courier New"/>
              </a:rPr>
              <a:t>’fastrak(O2/RP-1)’</a:t>
            </a:r>
            <a:r>
              <a:rPr lang="en-US" sz="1400" dirty="0">
                <a:latin typeface="Courier New"/>
              </a:rPr>
              <a:t>, </a:t>
            </a:r>
            <a:r>
              <a:rPr lang="en-US" sz="1400" dirty="0">
                <a:solidFill>
                  <a:srgbClr val="CC00CC"/>
                </a:solidFill>
                <a:latin typeface="Courier New"/>
              </a:rPr>
              <a:t>’p(psi)’</a:t>
            </a:r>
            <a:r>
              <a:rPr lang="en-US" sz="1400" dirty="0">
                <a:latin typeface="Courier New"/>
              </a:rPr>
              <a:t>,633.,</a:t>
            </a:r>
            <a:r>
              <a:rPr lang="en-US" sz="1400" dirty="0">
                <a:solidFill>
                  <a:srgbClr val="CC00CC"/>
                </a:solidFill>
                <a:latin typeface="Courier New"/>
              </a:rPr>
              <a:t>‘reactants’</a:t>
            </a:r>
            <a:r>
              <a:rPr lang="en-US" sz="1400" dirty="0">
                <a:latin typeface="Courier New"/>
              </a:rPr>
              <a:t>,</a:t>
            </a:r>
            <a:r>
              <a:rPr lang="en-US" sz="1400" dirty="0">
                <a:solidFill>
                  <a:srgbClr val="CC00CC"/>
                </a:solidFill>
                <a:latin typeface="Courier New"/>
              </a:rPr>
              <a:t>’</a:t>
            </a:r>
            <a:r>
              <a:rPr lang="pt-BR" sz="1400" dirty="0">
                <a:solidFill>
                  <a:srgbClr val="CC00CC"/>
                </a:solidFill>
                <a:latin typeface="Courier New"/>
              </a:rPr>
              <a:t>fuel’</a:t>
            </a:r>
            <a:r>
              <a:rPr lang="pt-BR" sz="1400" dirty="0">
                <a:latin typeface="Courier New"/>
              </a:rPr>
              <a:t>,</a:t>
            </a:r>
            <a:r>
              <a:rPr lang="pt-BR" sz="1400" dirty="0">
                <a:solidFill>
                  <a:srgbClr val="CC00CC"/>
                </a:solidFill>
                <a:latin typeface="Courier New"/>
              </a:rPr>
              <a:t>’RP-1(L)’</a:t>
            </a:r>
            <a:r>
              <a:rPr lang="pt-BR" sz="1400" dirty="0">
                <a:latin typeface="Courier New"/>
              </a:rPr>
              <a:t>,</a:t>
            </a:r>
            <a:r>
              <a:rPr lang="pt-BR" sz="1400" dirty="0">
                <a:solidFill>
                  <a:srgbClr val="CC00CC"/>
                </a:solidFill>
                <a:latin typeface="Courier New"/>
              </a:rPr>
              <a:t>’C’</a:t>
            </a:r>
            <a:r>
              <a:rPr lang="pt-BR" sz="1400" dirty="0">
                <a:latin typeface="Courier New"/>
              </a:rPr>
              <a:t>,1.,</a:t>
            </a:r>
            <a:r>
              <a:rPr lang="pt-BR" sz="1400" dirty="0">
                <a:solidFill>
                  <a:srgbClr val="CC00CC"/>
                </a:solidFill>
                <a:latin typeface="Courier New"/>
              </a:rPr>
              <a:t>’H’</a:t>
            </a:r>
            <a:r>
              <a:rPr lang="pt-BR" sz="1400" dirty="0">
                <a:latin typeface="Courier New"/>
              </a:rPr>
              <a:t>,1.9423,</a:t>
            </a:r>
            <a:r>
              <a:rPr lang="pt-BR" sz="1400" dirty="0">
                <a:solidFill>
                  <a:srgbClr val="CC00CC"/>
                </a:solidFill>
                <a:latin typeface="Courier New"/>
              </a:rPr>
              <a:t>’wt%’</a:t>
            </a:r>
            <a:r>
              <a:rPr lang="pt-BR" sz="1400" dirty="0">
                <a:latin typeface="Courier New"/>
              </a:rPr>
              <a:t>,100., </a:t>
            </a:r>
            <a:r>
              <a:rPr lang="pt-BR" sz="1400" dirty="0">
                <a:solidFill>
                  <a:srgbClr val="CC00CC"/>
                </a:solidFill>
                <a:latin typeface="Courier New"/>
              </a:rPr>
              <a:t>’h,cal/mol’</a:t>
            </a:r>
            <a:r>
              <a:rPr lang="pt-BR" sz="1400" dirty="0">
                <a:latin typeface="Courier New"/>
              </a:rPr>
              <a:t>,-5430.,</a:t>
            </a:r>
            <a:r>
              <a:rPr lang="pt-BR" sz="1400" dirty="0">
                <a:solidFill>
                  <a:srgbClr val="CC00CC"/>
                </a:solidFill>
                <a:latin typeface="Courier New"/>
              </a:rPr>
              <a:t>’t(k)’</a:t>
            </a:r>
            <a:r>
              <a:rPr lang="pt-BR" sz="1400" dirty="0">
                <a:latin typeface="Courier New"/>
              </a:rPr>
              <a:t>,300.0,</a:t>
            </a:r>
            <a:r>
              <a:rPr lang="pt-BR" sz="1400" dirty="0">
                <a:solidFill>
                  <a:srgbClr val="CC00CC"/>
                </a:solidFill>
                <a:latin typeface="Courier New"/>
              </a:rPr>
              <a:t>‘oxid’</a:t>
            </a:r>
            <a:r>
              <a:rPr lang="pt-BR" sz="1400" dirty="0">
                <a:latin typeface="Courier New"/>
              </a:rPr>
              <a:t>,</a:t>
            </a:r>
            <a:r>
              <a:rPr lang="pt-BR" sz="1400" dirty="0">
                <a:solidFill>
                  <a:srgbClr val="CC00CC"/>
                </a:solidFill>
                <a:latin typeface="Courier New"/>
              </a:rPr>
              <a:t>’O2(L)’</a:t>
            </a:r>
            <a:r>
              <a:rPr lang="pt-BR" sz="1400" dirty="0">
                <a:latin typeface="Courier New"/>
              </a:rPr>
              <a:t>,</a:t>
            </a:r>
            <a:r>
              <a:rPr lang="pt-BR" sz="1400" dirty="0">
                <a:solidFill>
                  <a:srgbClr val="CC00CC"/>
                </a:solidFill>
                <a:latin typeface="Courier New"/>
              </a:rPr>
              <a:t>’O’</a:t>
            </a:r>
            <a:r>
              <a:rPr lang="pt-BR" sz="1400" dirty="0">
                <a:latin typeface="Courier New"/>
              </a:rPr>
              <a:t>,2,</a:t>
            </a:r>
            <a:r>
              <a:rPr lang="pt-BR" sz="1400" dirty="0">
                <a:solidFill>
                  <a:srgbClr val="CC00CC"/>
                </a:solidFill>
                <a:latin typeface="Courier New"/>
              </a:rPr>
              <a:t>’wt%’</a:t>
            </a:r>
            <a:r>
              <a:rPr lang="pt-BR" sz="1400" dirty="0">
                <a:latin typeface="Courier New"/>
              </a:rPr>
              <a:t>,100., </a:t>
            </a:r>
            <a:r>
              <a:rPr lang="pt-BR" sz="1400" dirty="0">
                <a:solidFill>
                  <a:srgbClr val="CC00CC"/>
                </a:solidFill>
                <a:latin typeface="Courier New"/>
              </a:rPr>
              <a:t>’h,cal/mol’</a:t>
            </a:r>
            <a:r>
              <a:rPr lang="pt-BR" sz="1400" dirty="0">
                <a:latin typeface="Courier New"/>
              </a:rPr>
              <a:t>,-3032.,</a:t>
            </a:r>
            <a:r>
              <a:rPr lang="pt-BR" sz="1400" dirty="0">
                <a:solidFill>
                  <a:srgbClr val="CC00CC"/>
                </a:solidFill>
                <a:latin typeface="Courier New"/>
              </a:rPr>
              <a:t>’t(k)’</a:t>
            </a:r>
            <a:r>
              <a:rPr lang="pt-BR" sz="1400" dirty="0">
                <a:latin typeface="Courier New"/>
              </a:rPr>
              <a:t>,94.44,</a:t>
            </a:r>
            <a:r>
              <a:rPr lang="pt-BR" sz="1400" dirty="0">
                <a:solidFill>
                  <a:srgbClr val="CC00CC"/>
                </a:solidFill>
                <a:latin typeface="Courier New"/>
              </a:rPr>
              <a:t>’</a:t>
            </a:r>
            <a:r>
              <a:rPr lang="en-US" sz="1400" dirty="0" err="1">
                <a:solidFill>
                  <a:srgbClr val="CC00CC"/>
                </a:solidFill>
                <a:latin typeface="Courier New"/>
              </a:rPr>
              <a:t>output’</a:t>
            </a:r>
            <a:r>
              <a:rPr lang="en-US" sz="1400" dirty="0" err="1">
                <a:latin typeface="Courier New"/>
              </a:rPr>
              <a:t>,</a:t>
            </a:r>
            <a:r>
              <a:rPr lang="en-US" sz="1400" dirty="0" err="1">
                <a:solidFill>
                  <a:srgbClr val="CC00CC"/>
                </a:solidFill>
                <a:latin typeface="Courier New"/>
              </a:rPr>
              <a:t>’calories’</a:t>
            </a:r>
            <a:r>
              <a:rPr lang="en-US" sz="1400" dirty="0" err="1">
                <a:latin typeface="Courier New"/>
              </a:rPr>
              <a:t>,</a:t>
            </a:r>
            <a:r>
              <a:rPr lang="en-US" sz="1400" dirty="0" err="1">
                <a:solidFill>
                  <a:srgbClr val="CC00CC"/>
                </a:solidFill>
                <a:latin typeface="Courier New"/>
              </a:rPr>
              <a:t>‘transport’</a:t>
            </a:r>
            <a:r>
              <a:rPr lang="en-US" sz="1400" dirty="0" err="1">
                <a:latin typeface="Courier New"/>
              </a:rPr>
              <a:t>,</a:t>
            </a:r>
            <a:r>
              <a:rPr lang="en-US" sz="1400" dirty="0" err="1">
                <a:solidFill>
                  <a:srgbClr val="CC00CC"/>
                </a:solidFill>
                <a:latin typeface="Courier New"/>
              </a:rPr>
              <a:t>’end</a:t>
            </a:r>
            <a:r>
              <a:rPr lang="en-US" sz="1400" dirty="0">
                <a:solidFill>
                  <a:srgbClr val="CC00CC"/>
                </a:solidFill>
                <a:latin typeface="Courier New"/>
              </a:rPr>
              <a:t>’</a:t>
            </a:r>
            <a:endParaRPr lang="en-US" sz="1400" dirty="0">
              <a:solidFill>
                <a:srgbClr val="CC00CC"/>
              </a:solidFill>
              <a:latin typeface="Arial" charset="0"/>
              <a:cs typeface="Arial" charset="0"/>
            </a:endParaRPr>
          </a:p>
          <a:p>
            <a:r>
              <a:rPr lang="en-US" sz="2000" dirty="0">
                <a:latin typeface="Arial" charset="0"/>
                <a:cs typeface="Arial" charset="0"/>
              </a:rPr>
              <a:t>Step 4</a:t>
            </a:r>
          </a:p>
          <a:p>
            <a:pPr lvl="1"/>
            <a:r>
              <a:rPr lang="en-US" sz="1600" dirty="0">
                <a:latin typeface="Arial" charset="0"/>
                <a:cs typeface="Arial" charset="0"/>
              </a:rPr>
              <a:t>Close the input with a closed parenthesis and a semicolon. The added text is in red to show contrast.</a:t>
            </a:r>
          </a:p>
          <a:p>
            <a:pPr marL="290513" lvl="2" indent="0">
              <a:buNone/>
            </a:pPr>
            <a:r>
              <a:rPr lang="en-US" sz="1400" dirty="0">
                <a:latin typeface="Courier New"/>
              </a:rPr>
              <a:t>Output=CEA(</a:t>
            </a:r>
            <a:r>
              <a:rPr lang="en-US" sz="1400" dirty="0">
                <a:solidFill>
                  <a:srgbClr val="CC00CC"/>
                </a:solidFill>
                <a:latin typeface="Courier New"/>
              </a:rPr>
              <a:t>‘problem’</a:t>
            </a:r>
            <a:r>
              <a:rPr lang="en-US" sz="1400" dirty="0">
                <a:latin typeface="Courier New"/>
              </a:rPr>
              <a:t>,</a:t>
            </a:r>
            <a:r>
              <a:rPr lang="en-US" sz="1400" dirty="0">
                <a:solidFill>
                  <a:srgbClr val="CC00CC"/>
                </a:solidFill>
                <a:latin typeface="Courier New"/>
              </a:rPr>
              <a:t>’</a:t>
            </a:r>
            <a:r>
              <a:rPr lang="en-US" sz="1400" dirty="0" err="1">
                <a:solidFill>
                  <a:srgbClr val="CC00CC"/>
                </a:solidFill>
                <a:latin typeface="Courier New"/>
              </a:rPr>
              <a:t>hp</a:t>
            </a:r>
            <a:r>
              <a:rPr lang="en-US" sz="1400" dirty="0">
                <a:solidFill>
                  <a:srgbClr val="CC00CC"/>
                </a:solidFill>
                <a:latin typeface="Courier New"/>
              </a:rPr>
              <a:t>’</a:t>
            </a:r>
            <a:r>
              <a:rPr lang="en-US" sz="1400" dirty="0">
                <a:latin typeface="Courier New"/>
              </a:rPr>
              <a:t>,</a:t>
            </a:r>
            <a:r>
              <a:rPr lang="en-US" sz="1400" dirty="0">
                <a:solidFill>
                  <a:srgbClr val="CC00CC"/>
                </a:solidFill>
                <a:latin typeface="Courier New"/>
              </a:rPr>
              <a:t>’</a:t>
            </a:r>
            <a:r>
              <a:rPr lang="en-US" sz="1400" dirty="0" err="1">
                <a:solidFill>
                  <a:srgbClr val="CC00CC"/>
                </a:solidFill>
                <a:latin typeface="Courier New"/>
              </a:rPr>
              <a:t>equilibrium’</a:t>
            </a:r>
            <a:r>
              <a:rPr lang="en-US" sz="1400" dirty="0" err="1">
                <a:latin typeface="Courier New"/>
              </a:rPr>
              <a:t>,</a:t>
            </a:r>
            <a:r>
              <a:rPr lang="en-US" sz="1400" dirty="0" err="1">
                <a:solidFill>
                  <a:srgbClr val="CC00CC"/>
                </a:solidFill>
                <a:latin typeface="Courier New"/>
              </a:rPr>
              <a:t>’o</a:t>
            </a:r>
            <a:r>
              <a:rPr lang="en-US" sz="1400" dirty="0">
                <a:solidFill>
                  <a:srgbClr val="CC00CC"/>
                </a:solidFill>
                <a:latin typeface="Courier New"/>
              </a:rPr>
              <a:t>/f’</a:t>
            </a:r>
            <a:r>
              <a:rPr lang="en-US" sz="1400" dirty="0">
                <a:latin typeface="Courier New"/>
              </a:rPr>
              <a:t>,2.34,</a:t>
            </a:r>
            <a:r>
              <a:rPr lang="en-US" sz="1400" dirty="0">
                <a:solidFill>
                  <a:srgbClr val="CC00CC"/>
                </a:solidFill>
                <a:latin typeface="Courier New"/>
              </a:rPr>
              <a:t>’case’</a:t>
            </a:r>
            <a:r>
              <a:rPr lang="en-US" sz="1400" dirty="0">
                <a:latin typeface="Courier New"/>
              </a:rPr>
              <a:t>,</a:t>
            </a:r>
            <a:r>
              <a:rPr lang="en-US" sz="1400" dirty="0">
                <a:solidFill>
                  <a:srgbClr val="CC00CC"/>
                </a:solidFill>
                <a:latin typeface="Courier New"/>
              </a:rPr>
              <a:t>’fastrak(O2/RP-1)’</a:t>
            </a:r>
            <a:r>
              <a:rPr lang="en-US" sz="1400" dirty="0">
                <a:latin typeface="Courier New"/>
              </a:rPr>
              <a:t>, </a:t>
            </a:r>
            <a:r>
              <a:rPr lang="en-US" sz="1400" dirty="0">
                <a:solidFill>
                  <a:srgbClr val="CC00CC"/>
                </a:solidFill>
                <a:latin typeface="Courier New"/>
              </a:rPr>
              <a:t>’p(psi)’</a:t>
            </a:r>
            <a:r>
              <a:rPr lang="en-US" sz="1400" dirty="0">
                <a:latin typeface="Courier New"/>
              </a:rPr>
              <a:t>,633.,</a:t>
            </a:r>
            <a:r>
              <a:rPr lang="en-US" sz="1400" dirty="0">
                <a:solidFill>
                  <a:srgbClr val="CC00CC"/>
                </a:solidFill>
                <a:latin typeface="Courier New"/>
              </a:rPr>
              <a:t>‘reactants’</a:t>
            </a:r>
            <a:r>
              <a:rPr lang="en-US" sz="1400" dirty="0">
                <a:latin typeface="Courier New"/>
              </a:rPr>
              <a:t>,</a:t>
            </a:r>
            <a:r>
              <a:rPr lang="en-US" sz="1400" dirty="0">
                <a:solidFill>
                  <a:srgbClr val="CC00CC"/>
                </a:solidFill>
                <a:latin typeface="Courier New"/>
              </a:rPr>
              <a:t>’</a:t>
            </a:r>
            <a:r>
              <a:rPr lang="pt-BR" sz="1400" dirty="0">
                <a:solidFill>
                  <a:srgbClr val="CC00CC"/>
                </a:solidFill>
                <a:latin typeface="Courier New"/>
              </a:rPr>
              <a:t>fuel’</a:t>
            </a:r>
            <a:r>
              <a:rPr lang="pt-BR" sz="1400" dirty="0">
                <a:latin typeface="Courier New"/>
              </a:rPr>
              <a:t>,</a:t>
            </a:r>
            <a:r>
              <a:rPr lang="pt-BR" sz="1400" dirty="0">
                <a:solidFill>
                  <a:srgbClr val="CC00CC"/>
                </a:solidFill>
                <a:latin typeface="Courier New"/>
              </a:rPr>
              <a:t>’RP-1(L)’</a:t>
            </a:r>
            <a:r>
              <a:rPr lang="pt-BR" sz="1400" dirty="0">
                <a:latin typeface="Courier New"/>
              </a:rPr>
              <a:t>,</a:t>
            </a:r>
            <a:r>
              <a:rPr lang="pt-BR" sz="1400" dirty="0">
                <a:solidFill>
                  <a:srgbClr val="CC00CC"/>
                </a:solidFill>
                <a:latin typeface="Courier New"/>
              </a:rPr>
              <a:t>’C’</a:t>
            </a:r>
            <a:r>
              <a:rPr lang="pt-BR" sz="1400" dirty="0">
                <a:latin typeface="Courier New"/>
              </a:rPr>
              <a:t>,1.,</a:t>
            </a:r>
            <a:r>
              <a:rPr lang="pt-BR" sz="1400" dirty="0">
                <a:solidFill>
                  <a:srgbClr val="CC00CC"/>
                </a:solidFill>
                <a:latin typeface="Courier New"/>
              </a:rPr>
              <a:t>’H’</a:t>
            </a:r>
            <a:r>
              <a:rPr lang="pt-BR" sz="1400" dirty="0">
                <a:latin typeface="Courier New"/>
              </a:rPr>
              <a:t>,1.9423,</a:t>
            </a:r>
            <a:r>
              <a:rPr lang="pt-BR" sz="1400" dirty="0">
                <a:solidFill>
                  <a:srgbClr val="CC00CC"/>
                </a:solidFill>
                <a:latin typeface="Courier New"/>
              </a:rPr>
              <a:t>’wt%’</a:t>
            </a:r>
            <a:r>
              <a:rPr lang="pt-BR" sz="1400" dirty="0">
                <a:latin typeface="Courier New"/>
              </a:rPr>
              <a:t>,100., </a:t>
            </a:r>
            <a:r>
              <a:rPr lang="pt-BR" sz="1400" dirty="0">
                <a:solidFill>
                  <a:srgbClr val="CC00CC"/>
                </a:solidFill>
                <a:latin typeface="Courier New"/>
              </a:rPr>
              <a:t>’h,cal/mol’</a:t>
            </a:r>
            <a:r>
              <a:rPr lang="pt-BR" sz="1400" dirty="0">
                <a:latin typeface="Courier New"/>
              </a:rPr>
              <a:t>,-5430.,</a:t>
            </a:r>
            <a:r>
              <a:rPr lang="pt-BR" sz="1400" dirty="0">
                <a:solidFill>
                  <a:srgbClr val="CC00CC"/>
                </a:solidFill>
                <a:latin typeface="Courier New"/>
              </a:rPr>
              <a:t>’t(k)’</a:t>
            </a:r>
            <a:r>
              <a:rPr lang="pt-BR" sz="1400" dirty="0">
                <a:latin typeface="Courier New"/>
              </a:rPr>
              <a:t>,300.0,</a:t>
            </a:r>
            <a:r>
              <a:rPr lang="pt-BR" sz="1400" dirty="0">
                <a:solidFill>
                  <a:srgbClr val="CC00CC"/>
                </a:solidFill>
                <a:latin typeface="Courier New"/>
              </a:rPr>
              <a:t>‘oxid’</a:t>
            </a:r>
            <a:r>
              <a:rPr lang="pt-BR" sz="1400" dirty="0">
                <a:latin typeface="Courier New"/>
              </a:rPr>
              <a:t>,</a:t>
            </a:r>
            <a:r>
              <a:rPr lang="pt-BR" sz="1400" dirty="0">
                <a:solidFill>
                  <a:srgbClr val="CC00CC"/>
                </a:solidFill>
                <a:latin typeface="Courier New"/>
              </a:rPr>
              <a:t>’O2(L)’</a:t>
            </a:r>
            <a:r>
              <a:rPr lang="pt-BR" sz="1400" dirty="0">
                <a:latin typeface="Courier New"/>
              </a:rPr>
              <a:t>,</a:t>
            </a:r>
            <a:r>
              <a:rPr lang="pt-BR" sz="1400" dirty="0">
                <a:solidFill>
                  <a:srgbClr val="CC00CC"/>
                </a:solidFill>
                <a:latin typeface="Courier New"/>
              </a:rPr>
              <a:t>’O’</a:t>
            </a:r>
            <a:r>
              <a:rPr lang="pt-BR" sz="1400" dirty="0">
                <a:latin typeface="Courier New"/>
              </a:rPr>
              <a:t>,2,</a:t>
            </a:r>
            <a:r>
              <a:rPr lang="pt-BR" sz="1400" dirty="0">
                <a:solidFill>
                  <a:srgbClr val="CC00CC"/>
                </a:solidFill>
                <a:latin typeface="Courier New"/>
              </a:rPr>
              <a:t>’wt%’</a:t>
            </a:r>
            <a:r>
              <a:rPr lang="pt-BR" sz="1400" dirty="0">
                <a:latin typeface="Courier New"/>
              </a:rPr>
              <a:t>,100., </a:t>
            </a:r>
            <a:r>
              <a:rPr lang="pt-BR" sz="1400" dirty="0">
                <a:solidFill>
                  <a:srgbClr val="CC00CC"/>
                </a:solidFill>
                <a:latin typeface="Courier New"/>
              </a:rPr>
              <a:t>’h,cal/mol’</a:t>
            </a:r>
            <a:r>
              <a:rPr lang="pt-BR" sz="1400" dirty="0">
                <a:latin typeface="Courier New"/>
              </a:rPr>
              <a:t>,-3032.,</a:t>
            </a:r>
            <a:r>
              <a:rPr lang="pt-BR" sz="1400" dirty="0">
                <a:solidFill>
                  <a:srgbClr val="CC00CC"/>
                </a:solidFill>
                <a:latin typeface="Courier New"/>
              </a:rPr>
              <a:t>’t(k)’</a:t>
            </a:r>
            <a:r>
              <a:rPr lang="pt-BR" sz="1400" dirty="0">
                <a:latin typeface="Courier New"/>
              </a:rPr>
              <a:t>,94.44,</a:t>
            </a:r>
            <a:r>
              <a:rPr lang="pt-BR" sz="1400" dirty="0">
                <a:solidFill>
                  <a:srgbClr val="CC00CC"/>
                </a:solidFill>
                <a:latin typeface="Courier New"/>
              </a:rPr>
              <a:t>’</a:t>
            </a:r>
            <a:r>
              <a:rPr lang="en-US" sz="1400" dirty="0" err="1">
                <a:solidFill>
                  <a:srgbClr val="CC00CC"/>
                </a:solidFill>
                <a:latin typeface="Courier New"/>
              </a:rPr>
              <a:t>output’</a:t>
            </a:r>
            <a:r>
              <a:rPr lang="en-US" sz="1400" dirty="0" err="1">
                <a:latin typeface="Courier New"/>
              </a:rPr>
              <a:t>,</a:t>
            </a:r>
            <a:r>
              <a:rPr lang="en-US" sz="1400" dirty="0" err="1">
                <a:solidFill>
                  <a:srgbClr val="CC00CC"/>
                </a:solidFill>
                <a:latin typeface="Courier New"/>
              </a:rPr>
              <a:t>’calories’</a:t>
            </a:r>
            <a:r>
              <a:rPr lang="en-US" sz="1400" dirty="0" err="1">
                <a:latin typeface="Courier New"/>
              </a:rPr>
              <a:t>,</a:t>
            </a:r>
            <a:r>
              <a:rPr lang="en-US" sz="1400" dirty="0" err="1">
                <a:solidFill>
                  <a:srgbClr val="CC00CC"/>
                </a:solidFill>
                <a:latin typeface="Courier New"/>
              </a:rPr>
              <a:t>‘transport’</a:t>
            </a:r>
            <a:r>
              <a:rPr lang="en-US" sz="1400" dirty="0" err="1">
                <a:latin typeface="Courier New"/>
              </a:rPr>
              <a:t>,</a:t>
            </a:r>
            <a:r>
              <a:rPr lang="en-US" sz="1400" dirty="0" err="1">
                <a:solidFill>
                  <a:srgbClr val="CC00CC"/>
                </a:solidFill>
                <a:latin typeface="Courier New"/>
              </a:rPr>
              <a:t>’end</a:t>
            </a:r>
            <a:r>
              <a:rPr lang="en-US" sz="1400" dirty="0">
                <a:solidFill>
                  <a:srgbClr val="CC00CC"/>
                </a:solidFill>
                <a:latin typeface="Courier New"/>
              </a:rPr>
              <a:t>’</a:t>
            </a:r>
            <a:r>
              <a:rPr lang="en-US" sz="1400" dirty="0">
                <a:solidFill>
                  <a:srgbClr val="FF0000"/>
                </a:solidFill>
                <a:latin typeface="Courier New"/>
              </a:rPr>
              <a:t>);</a:t>
            </a:r>
            <a:endParaRPr lang="en-US" sz="1400" dirty="0">
              <a:solidFill>
                <a:srgbClr val="FF0000"/>
              </a:solidFill>
              <a:latin typeface="Arial" charset="0"/>
              <a:cs typeface="Arial" charset="0"/>
            </a:endParaRPr>
          </a:p>
          <a:p>
            <a:r>
              <a:rPr lang="en-US" sz="2000" dirty="0">
                <a:latin typeface="Arial" charset="0"/>
                <a:cs typeface="Arial" charset="0"/>
              </a:rPr>
              <a:t>Step 5</a:t>
            </a:r>
          </a:p>
          <a:p>
            <a:pPr lvl="1"/>
            <a:r>
              <a:rPr lang="en-US" sz="1600" dirty="0">
                <a:latin typeface="Arial" charset="0"/>
                <a:cs typeface="Arial" charset="0"/>
              </a:rPr>
              <a:t>Execute the code</a:t>
            </a:r>
          </a:p>
        </p:txBody>
      </p:sp>
    </p:spTree>
    <p:extLst>
      <p:ext uri="{BB962C8B-B14F-4D97-AF65-F5344CB8AC3E}">
        <p14:creationId xmlns:p14="http://schemas.microsoft.com/office/powerpoint/2010/main" val="277641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71"/>
            <a:ext cx="8229600" cy="792162"/>
          </a:xfrm>
        </p:spPr>
        <p:txBody>
          <a:bodyPr/>
          <a:lstStyle/>
          <a:p>
            <a:pPr algn="ctr"/>
            <a:r>
              <a:rPr lang="en-US" dirty="0"/>
              <a:t>CEAM General Inputs</a:t>
            </a:r>
          </a:p>
        </p:txBody>
      </p:sp>
      <p:sp>
        <p:nvSpPr>
          <p:cNvPr id="3" name="Slide Number Placeholder 2"/>
          <p:cNvSpPr>
            <a:spLocks noGrp="1"/>
          </p:cNvSpPr>
          <p:nvPr>
            <p:ph type="sldNum" sz="quarter" idx="4"/>
          </p:nvPr>
        </p:nvSpPr>
        <p:spPr/>
        <p:txBody>
          <a:bodyPr/>
          <a:lstStyle/>
          <a:p>
            <a:fld id="{A8119277-75FA-4564-A61E-A5E635131C45}" type="slidenum">
              <a:rPr lang="en-US" smtClean="0"/>
              <a:pPr/>
              <a:t>9</a:t>
            </a:fld>
            <a:endParaRPr lang="en-US"/>
          </a:p>
        </p:txBody>
      </p:sp>
      <p:sp>
        <p:nvSpPr>
          <p:cNvPr id="4" name="Content Placeholder 2"/>
          <p:cNvSpPr txBox="1">
            <a:spLocks/>
          </p:cNvSpPr>
          <p:nvPr/>
        </p:nvSpPr>
        <p:spPr>
          <a:xfrm>
            <a:off x="122830" y="731532"/>
            <a:ext cx="8816454" cy="5826868"/>
          </a:xfrm>
          <a:prstGeom prst="rect">
            <a:avLst/>
          </a:prstGeom>
        </p:spPr>
        <p:txBody>
          <a:bodyPr/>
          <a:lstStyle>
            <a:lvl1pPr marL="342900" indent="-342900" algn="l" rtl="0" fontAlgn="base">
              <a:spcBef>
                <a:spcPct val="20000"/>
              </a:spcBef>
              <a:spcAft>
                <a:spcPct val="0"/>
              </a:spcAft>
              <a:buClr>
                <a:srgbClr val="0066CC"/>
              </a:buClr>
              <a:buSzPct val="110000"/>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Clr>
                <a:srgbClr val="0066CC"/>
              </a:buClr>
              <a:buSzPct val="110000"/>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Clr>
                <a:srgbClr val="0066CC"/>
              </a:buClr>
              <a:buSzPct val="110000"/>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Arial" charset="0"/>
                <a:cs typeface="Arial" charset="0"/>
              </a:rPr>
              <a:t>CEAM is called in MATLAB with the following syntax:</a:t>
            </a:r>
          </a:p>
          <a:p>
            <a:pPr lvl="1"/>
            <a:r>
              <a:rPr lang="en-US" sz="2000" i="1" dirty="0" err="1">
                <a:latin typeface="Arial" charset="0"/>
                <a:cs typeface="Arial" charset="0"/>
              </a:rPr>
              <a:t>Output_Variable</a:t>
            </a:r>
            <a:r>
              <a:rPr lang="en-US" sz="2000" i="1" dirty="0">
                <a:latin typeface="Arial" charset="0"/>
                <a:cs typeface="Arial" charset="0"/>
              </a:rPr>
              <a:t>=</a:t>
            </a:r>
            <a:r>
              <a:rPr lang="en-US" sz="2000" dirty="0">
                <a:latin typeface="Arial" charset="0"/>
                <a:cs typeface="Arial" charset="0"/>
              </a:rPr>
              <a:t>CEA(</a:t>
            </a:r>
            <a:r>
              <a:rPr lang="en-US" sz="2000" i="1" dirty="0" err="1">
                <a:latin typeface="Arial" charset="0"/>
                <a:cs typeface="Arial" charset="0"/>
              </a:rPr>
              <a:t>User_Defined_inputs</a:t>
            </a:r>
            <a:r>
              <a:rPr lang="en-US" sz="2000" dirty="0">
                <a:latin typeface="Arial" charset="0"/>
                <a:cs typeface="Arial" charset="0"/>
              </a:rPr>
              <a:t>);</a:t>
            </a:r>
          </a:p>
          <a:p>
            <a:pPr lvl="2"/>
            <a:r>
              <a:rPr lang="en-US" sz="1600" dirty="0">
                <a:latin typeface="Arial" charset="0"/>
                <a:cs typeface="Arial" charset="0"/>
              </a:rPr>
              <a:t>Where </a:t>
            </a:r>
            <a:r>
              <a:rPr lang="en-US" sz="1600" i="1" dirty="0" err="1">
                <a:latin typeface="Arial" charset="0"/>
                <a:cs typeface="Arial" charset="0"/>
              </a:rPr>
              <a:t>Output_Variable</a:t>
            </a:r>
            <a:r>
              <a:rPr lang="en-US" sz="1600" i="1" dirty="0">
                <a:latin typeface="Arial" charset="0"/>
                <a:cs typeface="Arial" charset="0"/>
              </a:rPr>
              <a:t> </a:t>
            </a:r>
            <a:r>
              <a:rPr lang="en-US" sz="1600" dirty="0">
                <a:latin typeface="Arial" charset="0"/>
                <a:cs typeface="Arial" charset="0"/>
              </a:rPr>
              <a:t>is the user defined variable that will store the structure that CEAM outputs</a:t>
            </a:r>
          </a:p>
          <a:p>
            <a:pPr lvl="2"/>
            <a:r>
              <a:rPr lang="en-US" sz="1600" dirty="0">
                <a:latin typeface="Arial" charset="0"/>
                <a:cs typeface="Arial" charset="0"/>
              </a:rPr>
              <a:t>“CEA“ is case sensitive</a:t>
            </a:r>
          </a:p>
          <a:p>
            <a:pPr lvl="2"/>
            <a:r>
              <a:rPr lang="en-US" sz="1600" i="1" dirty="0" err="1">
                <a:latin typeface="Arial" charset="0"/>
                <a:cs typeface="Arial" charset="0"/>
              </a:rPr>
              <a:t>User_Defined_inputs</a:t>
            </a:r>
            <a:r>
              <a:rPr lang="en-US" sz="1600" i="1" dirty="0">
                <a:latin typeface="Arial" charset="0"/>
                <a:cs typeface="Arial" charset="0"/>
              </a:rPr>
              <a:t> </a:t>
            </a:r>
            <a:r>
              <a:rPr lang="en-US" sz="1600" dirty="0">
                <a:latin typeface="Arial" charset="0"/>
                <a:cs typeface="Arial" charset="0"/>
              </a:rPr>
              <a:t>is the compilation of all applicable datasets</a:t>
            </a:r>
          </a:p>
          <a:p>
            <a:pPr lvl="2"/>
            <a:r>
              <a:rPr lang="en-US" sz="1600" dirty="0">
                <a:latin typeface="Arial" charset="0"/>
                <a:cs typeface="Arial" charset="0"/>
              </a:rPr>
              <a:t>Mandatory</a:t>
            </a:r>
          </a:p>
          <a:p>
            <a:pPr lvl="3"/>
            <a:r>
              <a:rPr lang="en-US" sz="1600" dirty="0">
                <a:latin typeface="Arial" charset="0"/>
                <a:cs typeface="Arial" charset="0"/>
              </a:rPr>
              <a:t>Reactants</a:t>
            </a:r>
          </a:p>
          <a:p>
            <a:pPr lvl="3"/>
            <a:r>
              <a:rPr lang="en-US" sz="1600" dirty="0">
                <a:latin typeface="Arial" charset="0"/>
                <a:cs typeface="Arial" charset="0"/>
              </a:rPr>
              <a:t>Problem</a:t>
            </a:r>
          </a:p>
          <a:p>
            <a:pPr lvl="3"/>
            <a:r>
              <a:rPr lang="en-US" sz="1600" dirty="0">
                <a:latin typeface="Arial" charset="0"/>
                <a:cs typeface="Arial" charset="0"/>
              </a:rPr>
              <a:t>End</a:t>
            </a:r>
          </a:p>
          <a:p>
            <a:pPr lvl="2"/>
            <a:r>
              <a:rPr lang="en-US" sz="1600" dirty="0">
                <a:latin typeface="Arial" charset="0"/>
                <a:cs typeface="Arial" charset="0"/>
              </a:rPr>
              <a:t>Optional</a:t>
            </a:r>
          </a:p>
          <a:p>
            <a:pPr lvl="3"/>
            <a:r>
              <a:rPr lang="en-US" sz="1600" dirty="0">
                <a:latin typeface="Arial" charset="0"/>
                <a:cs typeface="Arial" charset="0"/>
              </a:rPr>
              <a:t>Output</a:t>
            </a:r>
          </a:p>
          <a:p>
            <a:pPr lvl="3"/>
            <a:r>
              <a:rPr lang="en-US" sz="1600" dirty="0">
                <a:latin typeface="Arial" charset="0"/>
                <a:cs typeface="Arial" charset="0"/>
              </a:rPr>
              <a:t>Insert</a:t>
            </a:r>
          </a:p>
          <a:p>
            <a:pPr lvl="3"/>
            <a:r>
              <a:rPr lang="en-US" sz="1600" dirty="0">
                <a:latin typeface="Arial" charset="0"/>
                <a:cs typeface="Arial" charset="0"/>
              </a:rPr>
              <a:t>Only</a:t>
            </a:r>
          </a:p>
          <a:p>
            <a:pPr lvl="3"/>
            <a:r>
              <a:rPr lang="en-US" sz="1600" dirty="0">
                <a:latin typeface="Arial" charset="0"/>
                <a:cs typeface="Arial" charset="0"/>
              </a:rPr>
              <a:t>Omit</a:t>
            </a:r>
          </a:p>
          <a:p>
            <a:r>
              <a:rPr lang="en-US" sz="2400" dirty="0">
                <a:latin typeface="Arial" charset="0"/>
                <a:cs typeface="Arial" charset="0"/>
              </a:rPr>
              <a:t>Datasets can be entered in any order except for “end” which must be the last dataset</a:t>
            </a:r>
          </a:p>
          <a:p>
            <a:r>
              <a:rPr lang="en-US" sz="2400" dirty="0">
                <a:latin typeface="Arial" charset="0"/>
                <a:cs typeface="Arial" charset="0"/>
              </a:rPr>
              <a:t>Data entries are comma separated</a:t>
            </a:r>
          </a:p>
        </p:txBody>
      </p:sp>
    </p:spTree>
    <p:extLst>
      <p:ext uri="{BB962C8B-B14F-4D97-AF65-F5344CB8AC3E}">
        <p14:creationId xmlns:p14="http://schemas.microsoft.com/office/powerpoint/2010/main" val="1562320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7B64D213A9774F8B8962CD7FBBC267" ma:contentTypeVersion="0" ma:contentTypeDescription="Create a new document." ma:contentTypeScope="" ma:versionID="7549539a4f0e6fdb454f374ed29d7eb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8446B48-1351-4CFA-9B2A-99FEB2BB7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E7C5E35-AD56-4E67-B5EF-6E8E2C054FA9}">
  <ds:schemaRefs>
    <ds:schemaRef ds:uri="http://schemas.microsoft.com/sharepoint/v3/contenttype/forms"/>
  </ds:schemaRefs>
</ds:datastoreItem>
</file>

<file path=customXml/itemProps3.xml><?xml version="1.0" encoding="utf-8"?>
<ds:datastoreItem xmlns:ds="http://schemas.openxmlformats.org/officeDocument/2006/customXml" ds:itemID="{B2F2B9BD-168D-4EDB-A611-B1B31289AE60}">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7345</TotalTime>
  <Words>7836</Words>
  <Application>Microsoft Office PowerPoint</Application>
  <PresentationFormat>On-screen Show (4:3)</PresentationFormat>
  <Paragraphs>1004</Paragraphs>
  <Slides>53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Courier New</vt:lpstr>
      <vt:lpstr>Wingdings</vt:lpstr>
      <vt:lpstr>Office Theme</vt:lpstr>
      <vt:lpstr>Chemical Equilibrium with Applications for MATLAB Quick Start Guide</vt:lpstr>
      <vt:lpstr>CEA for MATLAB</vt:lpstr>
      <vt:lpstr>Content</vt:lpstr>
      <vt:lpstr>How does CEA for MATLAB Work?</vt:lpstr>
      <vt:lpstr>Basic MATLAB Syntax</vt:lpstr>
      <vt:lpstr>Basic MATLAB Syntax - Continued</vt:lpstr>
      <vt:lpstr>Input Deck Format</vt:lpstr>
      <vt:lpstr>Input Deck Format</vt:lpstr>
      <vt:lpstr>CEAM General Inputs</vt:lpstr>
      <vt:lpstr>Reactant and Problem Datasets</vt:lpstr>
      <vt:lpstr>Mandatory Datasets</vt:lpstr>
      <vt:lpstr>Reactant Dataset</vt:lpstr>
      <vt:lpstr>Reactant Dataset - Continued</vt:lpstr>
      <vt:lpstr>Reactant Dataset - Continued</vt:lpstr>
      <vt:lpstr>Reactant Dataset - Continued</vt:lpstr>
      <vt:lpstr>Reactant Dataset - Continued</vt:lpstr>
      <vt:lpstr>Reactant Dataset - Continued</vt:lpstr>
      <vt:lpstr>Reactant Dataset - Continued</vt:lpstr>
      <vt:lpstr>Reactant Dataset - Continued</vt:lpstr>
      <vt:lpstr>Reactant Dataset - Continued </vt:lpstr>
      <vt:lpstr>Problem Dataset</vt:lpstr>
      <vt:lpstr>Problem Dataset</vt:lpstr>
      <vt:lpstr>Problem Dataset</vt:lpstr>
      <vt:lpstr>Problem Dataset</vt:lpstr>
      <vt:lpstr>Problem Dataset</vt:lpstr>
      <vt:lpstr>Problem Dataset</vt:lpstr>
      <vt:lpstr>Problem Dataset</vt:lpstr>
      <vt:lpstr>Problem Dataset</vt:lpstr>
      <vt:lpstr>Problem Dataset</vt:lpstr>
      <vt:lpstr>Problem Dataset</vt:lpstr>
      <vt:lpstr>Problem Dataset</vt:lpstr>
      <vt:lpstr>Problem Dataset</vt:lpstr>
      <vt:lpstr>Problem Dataset</vt:lpstr>
      <vt:lpstr>Problem Dataset</vt:lpstr>
      <vt:lpstr>Problem Dataset</vt:lpstr>
      <vt:lpstr>Problem Dataset - Continued </vt:lpstr>
      <vt:lpstr>Output Dataset</vt:lpstr>
      <vt:lpstr>Output Dataset</vt:lpstr>
      <vt:lpstr>Output Dataset</vt:lpstr>
      <vt:lpstr>Output Dataset - Continued </vt:lpstr>
      <vt:lpstr>End Dataset</vt:lpstr>
      <vt:lpstr>Accessing Outputs</vt:lpstr>
      <vt:lpstr>Accessing the Structure Outputs</vt:lpstr>
      <vt:lpstr>Accessing the Structure Outputs-Continued</vt:lpstr>
      <vt:lpstr>Accessing the Structure Outputs-Continued</vt:lpstr>
      <vt:lpstr>Accessing Output- Continued </vt:lpstr>
      <vt:lpstr>Generic Problem construction</vt:lpstr>
      <vt:lpstr>HP Problems</vt:lpstr>
      <vt:lpstr>TP Problems</vt:lpstr>
      <vt:lpstr>SP Problems</vt:lpstr>
      <vt:lpstr>TV Problems</vt:lpstr>
      <vt:lpstr>UV Problems</vt:lpstr>
      <vt:lpstr>Rocket Problems</vt:lpstr>
    </vt:vector>
  </TitlesOfParts>
  <Company>NASA/ODIN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The Chipster</cp:lastModifiedBy>
  <cp:revision>954</cp:revision>
  <dcterms:created xsi:type="dcterms:W3CDTF">2012-06-20T14:30:40Z</dcterms:created>
  <dcterms:modified xsi:type="dcterms:W3CDTF">2017-02-15T04:55:37Z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0x010100947B64D213A9774F8B8962CD7FBBC267</vt:lpwstr>
  </property>
</Properties>
</file>