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11"/>
  </p:notesMasterIdLst>
  <p:handoutMasterIdLst>
    <p:handoutMasterId r:id="rId12"/>
  </p:handoutMasterIdLst>
  <p:sldIdLst>
    <p:sldId id="574" r:id="rId2"/>
    <p:sldId id="583" r:id="rId3"/>
    <p:sldId id="578" r:id="rId4"/>
    <p:sldId id="584" r:id="rId5"/>
    <p:sldId id="579" r:id="rId6"/>
    <p:sldId id="585" r:id="rId7"/>
    <p:sldId id="569" r:id="rId8"/>
    <p:sldId id="570" r:id="rId9"/>
    <p:sldId id="571" r:id="rId10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02CE"/>
    <a:srgbClr val="000099"/>
    <a:srgbClr val="CCECFF"/>
    <a:srgbClr val="FFFFC5"/>
    <a:srgbClr val="CCFF99"/>
    <a:srgbClr val="FFCCCC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45" autoAdjust="0"/>
    <p:restoredTop sz="94660"/>
  </p:normalViewPr>
  <p:slideViewPr>
    <p:cSldViewPr showGuides="1">
      <p:cViewPr varScale="1">
        <p:scale>
          <a:sx n="152" d="100"/>
          <a:sy n="152" d="100"/>
        </p:scale>
        <p:origin x="288" y="1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DC090608-ABAE-4E77-8AEC-4D98ADFD7F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9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538C7B06-487C-46C7-B257-1CEA00662C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83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3D29-F77C-46EA-961C-14EA91F07A35}" type="datetime1">
              <a:rPr lang="en-CA" smtClean="0"/>
              <a:t>25/01/15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C8E3-D91C-4E4A-BA19-DBB40BA59DC6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205574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0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9C9-865B-4EA2-8E91-85C54A266D43}" type="datetime1">
              <a:rPr lang="en-CA" smtClean="0"/>
              <a:t>25/01/15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C8E3-D91C-4E4A-BA19-DBB40BA59DC6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205574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4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66F2-0C72-4BE7-869E-06BE9F201B0B}" type="datetime1">
              <a:rPr lang="en-CA" smtClean="0"/>
              <a:t>25/01/15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C8E3-D91C-4E4A-BA19-DBB40BA59DC6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205574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4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9EB6-3B34-4155-AB7B-31B3D42E00F4}" type="datetime1">
              <a:rPr lang="en-CA" smtClean="0"/>
              <a:t>25/01/15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C8E3-D91C-4E4A-BA19-DBB40BA59DC6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205574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1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2FF8-1B9C-46A5-9322-10BB1F0F922D}" type="datetime1">
              <a:rPr lang="en-CA" smtClean="0"/>
              <a:t>25/01/15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C8E3-D91C-4E4A-BA19-DBB40BA59DC6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205574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8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64F4-A74A-4986-983E-8EDE0345CE61}" type="datetime1">
              <a:rPr lang="en-CA" smtClean="0"/>
              <a:t>25/01/15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C8E3-D91C-4E4A-BA19-DBB40BA59DC6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205574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6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2735-8025-442F-9C73-F21F330627C0}" type="datetime1">
              <a:rPr lang="en-CA" smtClean="0"/>
              <a:t>25/01/15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C8E3-D91C-4E4A-BA19-DBB40BA59DC6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205574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2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2A27-970A-4EEF-B685-32AF7AAEED97}" type="datetime1">
              <a:rPr lang="en-CA" smtClean="0"/>
              <a:t>25/01/15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C8E3-D91C-4E4A-BA19-DBB40BA59DC6}" type="slidenum">
              <a:rPr lang="en-CA" smtClean="0"/>
              <a:t>‹#›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205574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E9F8-4A33-418E-B19A-4B365A7204E2}" type="datetime1">
              <a:rPr lang="en-CA" smtClean="0"/>
              <a:t>25/01/15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C8E3-D91C-4E4A-BA19-DBB40BA59DC6}" type="slidenum">
              <a:rPr lang="en-CA" smtClean="0"/>
              <a:t>‹#›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205574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7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309C-974B-4D44-BD5F-3A291CB9133B}" type="datetime1">
              <a:rPr lang="en-CA" smtClean="0"/>
              <a:t>25/01/15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C8E3-D91C-4E4A-BA19-DBB40BA59DC6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205574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3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B9F1-9015-40F1-854D-4C8136936FDB}" type="datetime1">
              <a:rPr lang="en-CA" smtClean="0"/>
              <a:t>25/01/15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C8E3-D91C-4E4A-BA19-DBB40BA59DC6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205574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2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14FEA-7E4D-4479-9C9C-C3E016DE9820}" type="datetime1">
              <a:rPr lang="en-CA" smtClean="0"/>
              <a:t>25/01/15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C8E3-D91C-4E4A-BA19-DBB40BA59DC6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205574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9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Term Project – Supplementary Slides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C8E3-D91C-4E4A-BA19-DBB40BA59DC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20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Scenario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TPS-type data available to database analysts and data scientists </a:t>
            </a:r>
          </a:p>
          <a:p>
            <a:pPr lvl="1"/>
            <a:r>
              <a:rPr lang="en-CA" dirty="0" smtClean="0"/>
              <a:t>Examples: List of employees, their joining dates, salaries, training given, department responsibilities, locations, bosses, performance evaluations</a:t>
            </a:r>
          </a:p>
          <a:p>
            <a:pPr lvl="1"/>
            <a:r>
              <a:rPr lang="en-CA" dirty="0" smtClean="0"/>
              <a:t>Web searches on Expedia – date/time, details of search, outcome, username, 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Analysts understands this data in detail and models it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Analysts merges this data with other data (SQL) </a:t>
            </a:r>
          </a:p>
          <a:p>
            <a:pPr lvl="1"/>
            <a:r>
              <a:rPr lang="en-CA" dirty="0" smtClean="0"/>
              <a:t>create initial queries to check quality of data, answer business questions</a:t>
            </a:r>
          </a:p>
          <a:p>
            <a:pPr lvl="1"/>
            <a:r>
              <a:rPr lang="en-CA" dirty="0" smtClean="0"/>
              <a:t>Data is still normalized and TPS-like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Analysts interview users of the reporting applications needed by executives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Analysts write SQL code to set up the data-warehouse</a:t>
            </a:r>
            <a:endParaRPr lang="en-CA" dirty="0"/>
          </a:p>
          <a:p>
            <a:pPr lvl="1"/>
            <a:r>
              <a:rPr lang="en-CA" dirty="0" smtClean="0"/>
              <a:t>And populate it with fresh data regularly</a:t>
            </a:r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C8E3-D91C-4E4A-BA19-DBB40BA59DC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662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Part 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9" y="1556792"/>
            <a:ext cx="5157787" cy="4632871"/>
          </a:xfrm>
        </p:spPr>
        <p:txBody>
          <a:bodyPr>
            <a:noAutofit/>
          </a:bodyPr>
          <a:lstStyle/>
          <a:p>
            <a:r>
              <a:rPr lang="en-CA" sz="2800" dirty="0" smtClean="0">
                <a:latin typeface="+mj-lt"/>
              </a:rPr>
              <a:t>Finalize the data model (ERD)</a:t>
            </a:r>
            <a:endParaRPr lang="en-CA" sz="2800" dirty="0" smtClean="0">
              <a:solidFill>
                <a:srgbClr val="000099"/>
              </a:solidFill>
              <a:latin typeface="+mj-lt"/>
            </a:endParaRPr>
          </a:p>
          <a:p>
            <a:r>
              <a:rPr lang="en-CA" sz="2800" dirty="0" smtClean="0">
                <a:latin typeface="+mj-lt"/>
              </a:rPr>
              <a:t>Create the empty database (CREATE TABLE, ALTER TABLE)</a:t>
            </a:r>
          </a:p>
          <a:p>
            <a:r>
              <a:rPr lang="en-CA" sz="2800" dirty="0" smtClean="0">
                <a:solidFill>
                  <a:srgbClr val="000099"/>
                </a:solidFill>
                <a:latin typeface="+mj-lt"/>
              </a:rPr>
              <a:t>Populate the database</a:t>
            </a:r>
          </a:p>
          <a:p>
            <a:pPr lvl="1"/>
            <a:r>
              <a:rPr lang="en-CA" sz="2400" b="1" dirty="0" smtClean="0">
                <a:latin typeface="+mj-lt"/>
              </a:rPr>
              <a:t>Extract</a:t>
            </a:r>
            <a:r>
              <a:rPr lang="en-CA" sz="2400" dirty="0" smtClean="0">
                <a:latin typeface="+mj-lt"/>
              </a:rPr>
              <a:t>: Identify the </a:t>
            </a:r>
            <a:r>
              <a:rPr lang="en-CA" sz="2400" u="sng" dirty="0" smtClean="0">
                <a:latin typeface="+mj-lt"/>
              </a:rPr>
              <a:t>raw data </a:t>
            </a:r>
            <a:r>
              <a:rPr lang="en-CA" sz="2400" dirty="0" smtClean="0">
                <a:latin typeface="+mj-lt"/>
              </a:rPr>
              <a:t>sources and extract the data into the ‘</a:t>
            </a:r>
            <a:r>
              <a:rPr lang="en-CA" sz="2400" u="sng" dirty="0" smtClean="0">
                <a:latin typeface="+mj-lt"/>
              </a:rPr>
              <a:t>staging’ area </a:t>
            </a:r>
            <a:r>
              <a:rPr lang="en-CA" sz="2400" dirty="0" smtClean="0">
                <a:latin typeface="+mj-lt"/>
              </a:rPr>
              <a:t>(SELECT, CREATE VIEW, LOAD DATA INFILE)</a:t>
            </a:r>
          </a:p>
          <a:p>
            <a:pPr lvl="1"/>
            <a:r>
              <a:rPr lang="en-CA" sz="2400" b="1" dirty="0" smtClean="0">
                <a:latin typeface="+mj-lt"/>
              </a:rPr>
              <a:t>Transform</a:t>
            </a:r>
            <a:r>
              <a:rPr lang="en-CA" sz="2400" dirty="0" smtClean="0">
                <a:latin typeface="+mj-lt"/>
              </a:rPr>
              <a:t>: Match data types, clean/insert NULLs (UPDATE, ALTER TABLE)</a:t>
            </a:r>
          </a:p>
          <a:p>
            <a:pPr lvl="1"/>
            <a:r>
              <a:rPr lang="en-CA" sz="2400" b="1" dirty="0" smtClean="0">
                <a:latin typeface="+mj-lt"/>
              </a:rPr>
              <a:t>Load</a:t>
            </a:r>
            <a:r>
              <a:rPr lang="en-CA" sz="2400" dirty="0" smtClean="0">
                <a:latin typeface="+mj-lt"/>
              </a:rPr>
              <a:t>: Populate the empty database (LOAD DATA INFILE, INSERT/UPDATE)</a:t>
            </a:r>
          </a:p>
        </p:txBody>
      </p:sp>
      <p:pic>
        <p:nvPicPr>
          <p:cNvPr id="1026" name="Picture 2" descr="http://help.mydbsync.com/docs/download/attachments/360452/Extract,+Transform,+Load.jpg?version=1&amp;modificationDate=1275351079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149" y="2469392"/>
            <a:ext cx="4395292" cy="280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040216" y="2175247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+mj-lt"/>
              </a:rPr>
              <a:t>Raw data</a:t>
            </a:r>
            <a:endParaRPr lang="en-CA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70640" y="3183359"/>
            <a:ext cx="163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+mj-lt"/>
              </a:rPr>
              <a:t>Staged data</a:t>
            </a:r>
            <a:endParaRPr lang="en-CA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36160" y="5212917"/>
            <a:ext cx="2350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+mj-lt"/>
              </a:rPr>
              <a:t>Transactional DB</a:t>
            </a:r>
          </a:p>
          <a:p>
            <a:pPr algn="ctr"/>
            <a:r>
              <a:rPr lang="en-CA" dirty="0" smtClean="0">
                <a:solidFill>
                  <a:srgbClr val="000099"/>
                </a:solidFill>
                <a:latin typeface="+mj-lt"/>
              </a:rPr>
              <a:t>----Part A over---</a:t>
            </a:r>
            <a:endParaRPr lang="en-CA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37480" y="4133626"/>
            <a:ext cx="2350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+mj-lt"/>
              </a:rPr>
              <a:t>Transformed data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315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..cont’d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900" dirty="0">
                <a:latin typeface="+mj-lt"/>
              </a:rPr>
              <a:t>For the ETL, the input data is that which is:</a:t>
            </a:r>
          </a:p>
          <a:p>
            <a:pPr lvl="1"/>
            <a:r>
              <a:rPr lang="en-CA" sz="2900" dirty="0">
                <a:latin typeface="+mj-lt"/>
              </a:rPr>
              <a:t>Provided by me</a:t>
            </a:r>
          </a:p>
          <a:p>
            <a:pPr lvl="1"/>
            <a:r>
              <a:rPr lang="en-CA" sz="2900" dirty="0">
                <a:latin typeface="+mj-lt"/>
              </a:rPr>
              <a:t>Downloaded by you from the Internet (e.g., zip codes, airport destination, etc</a:t>
            </a:r>
            <a:r>
              <a:rPr lang="en-CA" sz="2900" dirty="0" smtClean="0">
                <a:latin typeface="+mj-lt"/>
              </a:rPr>
              <a:t>.)</a:t>
            </a:r>
          </a:p>
          <a:p>
            <a:pPr lvl="1"/>
            <a:r>
              <a:rPr lang="en-CA" sz="2900" dirty="0" smtClean="0">
                <a:latin typeface="+mj-lt"/>
              </a:rPr>
              <a:t>Popular databases (see </a:t>
            </a:r>
            <a:r>
              <a:rPr lang="en-CA" sz="2900" dirty="0" err="1" smtClean="0">
                <a:latin typeface="+mj-lt"/>
              </a:rPr>
              <a:t>SimplyMap</a:t>
            </a:r>
            <a:r>
              <a:rPr lang="en-CA" sz="2900" dirty="0" smtClean="0">
                <a:latin typeface="+mj-lt"/>
              </a:rPr>
              <a:t> in the SFU library) </a:t>
            </a:r>
            <a:endParaRPr lang="en-CA" sz="2900" dirty="0">
              <a:latin typeface="+mj-lt"/>
            </a:endParaRPr>
          </a:p>
          <a:p>
            <a:pPr lvl="1"/>
            <a:r>
              <a:rPr lang="en-CA" sz="2900" dirty="0">
                <a:latin typeface="+mj-lt"/>
              </a:rPr>
              <a:t>Generated by you using the Random function within MySQL/Excel</a:t>
            </a:r>
          </a:p>
          <a:p>
            <a:r>
              <a:rPr lang="en-CA" sz="2900" dirty="0">
                <a:latin typeface="+mj-lt"/>
              </a:rPr>
              <a:t>The outcome of this ETL process is the Transactional DB corresponding to the </a:t>
            </a:r>
            <a:r>
              <a:rPr lang="en-CA" sz="2900" dirty="0" smtClean="0">
                <a:latin typeface="+mj-lt"/>
              </a:rPr>
              <a:t>ERD</a:t>
            </a:r>
            <a:endParaRPr lang="en-CA" sz="29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C8E3-D91C-4E4A-BA19-DBB40BA59DC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8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000099"/>
                </a:solidFill>
              </a:rPr>
              <a:t>Part B:</a:t>
            </a:r>
            <a:r>
              <a:rPr lang="en-CA" dirty="0" smtClean="0"/>
              <a:t> Apply the same ETL to Transactional DB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>
                <a:latin typeface="+mj-lt"/>
              </a:rPr>
              <a:t>Decide on the </a:t>
            </a:r>
            <a:r>
              <a:rPr lang="en-CA" sz="2400" dirty="0" smtClean="0">
                <a:latin typeface="+mj-lt"/>
              </a:rPr>
              <a:t>strategic/research questions that </a:t>
            </a:r>
            <a:r>
              <a:rPr lang="en-CA" sz="2400" dirty="0" smtClean="0">
                <a:latin typeface="+mj-lt"/>
              </a:rPr>
              <a:t>can be </a:t>
            </a:r>
            <a:r>
              <a:rPr lang="en-CA" sz="2400" dirty="0" smtClean="0">
                <a:latin typeface="+mj-lt"/>
              </a:rPr>
              <a:t>asked for executive decision-making by </a:t>
            </a:r>
            <a:r>
              <a:rPr lang="en-CA" sz="2400" dirty="0" smtClean="0">
                <a:latin typeface="+mj-lt"/>
              </a:rPr>
              <a:t>creating a Data Mart from the Transaction DB</a:t>
            </a:r>
          </a:p>
          <a:p>
            <a:r>
              <a:rPr lang="en-CA" sz="2400" dirty="0" smtClean="0">
                <a:latin typeface="+mj-lt"/>
              </a:rPr>
              <a:t>Apply the ETL process as before</a:t>
            </a:r>
            <a:endParaRPr lang="en-CA" sz="2400" dirty="0">
              <a:latin typeface="+mj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1" name="Picture 2" descr="http://help.mydbsync.com/docs/download/attachments/360452/Extract,+Transform,+Load.jpg?version=1&amp;modificationDate=1275351079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149" y="2469392"/>
            <a:ext cx="4395292" cy="280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47046" y="2105980"/>
            <a:ext cx="2233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+mj-lt"/>
              </a:rPr>
              <a:t>Transactional DB</a:t>
            </a:r>
            <a:endParaRPr lang="en-CA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70640" y="3183359"/>
            <a:ext cx="1773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+mj-lt"/>
              </a:rPr>
              <a:t>Staged data?</a:t>
            </a:r>
            <a:endParaRPr lang="en-CA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9935" y="5212917"/>
            <a:ext cx="2199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>
                <a:latin typeface="+mj-lt"/>
              </a:rPr>
              <a:t>Data Mart</a:t>
            </a:r>
          </a:p>
          <a:p>
            <a:pPr algn="ctr"/>
            <a:r>
              <a:rPr lang="en-CA" dirty="0" smtClean="0">
                <a:solidFill>
                  <a:srgbClr val="000099"/>
                </a:solidFill>
                <a:latin typeface="+mj-lt"/>
              </a:rPr>
              <a:t>----Part B over---</a:t>
            </a:r>
            <a:endParaRPr lang="en-CA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37480" y="4133626"/>
            <a:ext cx="249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+mj-lt"/>
              </a:rPr>
              <a:t>Transformed data?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249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Cont’d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900" dirty="0">
                <a:latin typeface="+mj-lt"/>
              </a:rPr>
              <a:t>For </a:t>
            </a:r>
            <a:r>
              <a:rPr lang="en-CA" sz="2900" dirty="0" smtClean="0">
                <a:latin typeface="+mj-lt"/>
              </a:rPr>
              <a:t>ETL in Part B, </a:t>
            </a:r>
            <a:r>
              <a:rPr lang="en-CA" sz="2900" dirty="0">
                <a:latin typeface="+mj-lt"/>
              </a:rPr>
              <a:t>the input data is the transactional DB you will have at the end of Part A </a:t>
            </a:r>
          </a:p>
          <a:p>
            <a:r>
              <a:rPr lang="en-CA" sz="2900" dirty="0">
                <a:latin typeface="+mj-lt"/>
              </a:rPr>
              <a:t>The outcome of this ETL process is the (Analytical DB/Data Mart) that answers the strategic questions you have identified</a:t>
            </a:r>
            <a:r>
              <a:rPr lang="en-CA" sz="2900" dirty="0" smtClean="0">
                <a:latin typeface="+mj-lt"/>
              </a:rPr>
              <a:t>.</a:t>
            </a:r>
            <a:endParaRPr lang="en-CA" sz="2900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C8E3-D91C-4E4A-BA19-DBB40BA59DC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3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Illustrating the ETL </a:t>
            </a:r>
            <a:r>
              <a:rPr lang="en-CA" dirty="0" smtClean="0"/>
              <a:t>for Part </a:t>
            </a:r>
            <a:r>
              <a:rPr lang="en-CA" dirty="0" smtClean="0"/>
              <a:t>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C8E3-D91C-4E4A-BA19-DBB40BA59DC6}" type="slidenum">
              <a:rPr lang="en-CA" smtClean="0">
                <a:latin typeface="+mj-lt"/>
              </a:rPr>
              <a:t>7</a:t>
            </a:fld>
            <a:endParaRPr lang="en-CA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610600" y="1916832"/>
            <a:ext cx="129912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latin typeface="+mj-lt"/>
              </a:rPr>
              <a:t>Customer</a:t>
            </a:r>
            <a:endParaRPr lang="en-CA" sz="20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13304" y="3825954"/>
            <a:ext cx="129912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latin typeface="+mj-lt"/>
              </a:rPr>
              <a:t>Order</a:t>
            </a:r>
            <a:endParaRPr lang="en-CA" sz="20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34178" y="2348880"/>
            <a:ext cx="1383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 smtClean="0">
                <a:latin typeface="+mj-lt"/>
              </a:rPr>
              <a:t>CustID</a:t>
            </a:r>
            <a:r>
              <a:rPr lang="en-CA" sz="1400" dirty="0" smtClean="0">
                <a:latin typeface="+mj-lt"/>
              </a:rPr>
              <a:t> (PK) INT</a:t>
            </a:r>
          </a:p>
          <a:p>
            <a:r>
              <a:rPr lang="en-CA" sz="1400" dirty="0" smtClean="0">
                <a:latin typeface="+mj-lt"/>
              </a:rPr>
              <a:t>, </a:t>
            </a:r>
            <a:r>
              <a:rPr lang="en-CA" sz="1400" dirty="0" err="1" smtClean="0">
                <a:latin typeface="+mj-lt"/>
              </a:rPr>
              <a:t>Zipcode</a:t>
            </a:r>
            <a:r>
              <a:rPr lang="en-CA" sz="1400" dirty="0" smtClean="0">
                <a:latin typeface="+mj-lt"/>
              </a:rPr>
              <a:t> (CHAR)</a:t>
            </a:r>
            <a:endParaRPr lang="en-CA" sz="1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34178" y="4091006"/>
            <a:ext cx="1506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 smtClean="0">
                <a:latin typeface="+mj-lt"/>
              </a:rPr>
              <a:t>Prod_ID</a:t>
            </a:r>
            <a:r>
              <a:rPr lang="en-CA" sz="1400" dirty="0" smtClean="0">
                <a:latin typeface="+mj-lt"/>
              </a:rPr>
              <a:t> (PK</a:t>
            </a:r>
            <a:r>
              <a:rPr lang="en-CA" sz="1400" dirty="0" smtClean="0">
                <a:latin typeface="+mj-lt"/>
              </a:rPr>
              <a:t>) INT</a:t>
            </a:r>
          </a:p>
          <a:p>
            <a:r>
              <a:rPr lang="en-CA" sz="1400" dirty="0" smtClean="0">
                <a:latin typeface="+mj-lt"/>
              </a:rPr>
              <a:t>, </a:t>
            </a:r>
            <a:r>
              <a:rPr lang="en-CA" sz="1400" dirty="0" err="1" smtClean="0">
                <a:latin typeface="+mj-lt"/>
              </a:rPr>
              <a:t>custid</a:t>
            </a:r>
            <a:r>
              <a:rPr lang="en-CA" sz="1400" dirty="0" smtClean="0">
                <a:latin typeface="+mj-lt"/>
              </a:rPr>
              <a:t> (FK), </a:t>
            </a:r>
            <a:r>
              <a:rPr lang="en-CA" sz="1400" dirty="0" err="1" smtClean="0">
                <a:latin typeface="+mj-lt"/>
              </a:rPr>
              <a:t>siteID</a:t>
            </a:r>
            <a:endParaRPr lang="en-CA" sz="14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7368" y="1988840"/>
            <a:ext cx="1872208" cy="517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 smtClean="0">
                <a:latin typeface="+mj-lt"/>
              </a:rPr>
              <a:t>Main dataset assigned to you (RAW)</a:t>
            </a:r>
            <a:endParaRPr lang="en-CA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7368" y="2627543"/>
            <a:ext cx="1872208" cy="517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dirty="0" err="1" smtClean="0">
                <a:latin typeface="+mj-lt"/>
              </a:rPr>
              <a:t>Zipcodes</a:t>
            </a:r>
            <a:r>
              <a:rPr lang="en-CA" sz="1600" dirty="0" smtClean="0">
                <a:latin typeface="+mj-lt"/>
              </a:rPr>
              <a:t> (Internet)</a:t>
            </a:r>
            <a:endParaRPr lang="en-CA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5136" y="3265820"/>
            <a:ext cx="1872208" cy="517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dirty="0" smtClean="0">
                <a:latin typeface="+mj-lt"/>
              </a:rPr>
              <a:t>Random generation</a:t>
            </a:r>
            <a:endParaRPr lang="en-CA" sz="1600" dirty="0">
              <a:latin typeface="+mj-lt"/>
            </a:endParaRPr>
          </a:p>
        </p:txBody>
      </p:sp>
      <p:cxnSp>
        <p:nvCxnSpPr>
          <p:cNvPr id="16" name="Straight Arrow Connector 15"/>
          <p:cNvCxnSpPr>
            <a:stCxn id="12" idx="3"/>
            <a:endCxn id="19" idx="1"/>
          </p:cNvCxnSpPr>
          <p:nvPr/>
        </p:nvCxnSpPr>
        <p:spPr>
          <a:xfrm flipV="1">
            <a:off x="2279576" y="2193000"/>
            <a:ext cx="1368152" cy="5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2837" y="2071881"/>
            <a:ext cx="1159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err="1" smtClean="0">
                <a:latin typeface="+mj-lt"/>
              </a:rPr>
              <a:t>Prod_id</a:t>
            </a:r>
            <a:r>
              <a:rPr lang="en-CA" sz="1200" dirty="0" smtClean="0">
                <a:latin typeface="+mj-lt"/>
              </a:rPr>
              <a:t>, </a:t>
            </a:r>
            <a:r>
              <a:rPr lang="en-CA" sz="1200" dirty="0" err="1" smtClean="0">
                <a:latin typeface="+mj-lt"/>
              </a:rPr>
              <a:t>siteID</a:t>
            </a:r>
            <a:r>
              <a:rPr lang="en-CA" sz="1200" dirty="0">
                <a:latin typeface="+mj-lt"/>
              </a:rPr>
              <a:t>*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47728" y="1916832"/>
            <a:ext cx="1113284" cy="552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 smtClean="0">
                <a:latin typeface="+mj-lt"/>
              </a:rPr>
              <a:t>Order</a:t>
            </a:r>
            <a:endParaRPr lang="en-CA" sz="1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43923" y="1604286"/>
            <a:ext cx="920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 err="1" smtClean="0">
                <a:latin typeface="+mj-lt"/>
              </a:rPr>
              <a:t>Tablenames</a:t>
            </a:r>
            <a:endParaRPr lang="en-CA" sz="1200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56137" y="2610490"/>
            <a:ext cx="1113284" cy="552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 smtClean="0">
                <a:latin typeface="+mj-lt"/>
              </a:rPr>
              <a:t>Zip</a:t>
            </a:r>
            <a:endParaRPr lang="en-CA" sz="1800" dirty="0">
              <a:latin typeface="+mj-lt"/>
            </a:endParaRPr>
          </a:p>
        </p:txBody>
      </p:sp>
      <p:cxnSp>
        <p:nvCxnSpPr>
          <p:cNvPr id="23" name="Straight Arrow Connector 22"/>
          <p:cNvCxnSpPr>
            <a:stCxn id="13" idx="3"/>
            <a:endCxn id="21" idx="1"/>
          </p:cNvCxnSpPr>
          <p:nvPr/>
        </p:nvCxnSpPr>
        <p:spPr>
          <a:xfrm>
            <a:off x="2279576" y="2886538"/>
            <a:ext cx="1376561" cy="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53170" y="287210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latin typeface="+mj-lt"/>
              </a:rPr>
              <a:t>Zip**</a:t>
            </a:r>
            <a:endParaRPr lang="en-CA" sz="1200" dirty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56137" y="3330030"/>
            <a:ext cx="1113284" cy="552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 smtClean="0">
                <a:latin typeface="+mj-lt"/>
              </a:rPr>
              <a:t>Customer</a:t>
            </a:r>
            <a:endParaRPr lang="en-CA" sz="18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72611" y="4760060"/>
            <a:ext cx="107112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dirty="0" smtClean="0">
                <a:latin typeface="+mj-lt"/>
              </a:rPr>
              <a:t>Extract</a:t>
            </a:r>
            <a:endParaRPr lang="en-CA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50467" y="4704784"/>
            <a:ext cx="1472263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dirty="0" smtClean="0">
                <a:latin typeface="+mj-lt"/>
              </a:rPr>
              <a:t>Merge &amp;</a:t>
            </a:r>
          </a:p>
          <a:p>
            <a:r>
              <a:rPr lang="en-CA" dirty="0" smtClean="0">
                <a:latin typeface="+mj-lt"/>
              </a:rPr>
              <a:t>Transform</a:t>
            </a:r>
            <a:endParaRPr lang="en-CA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17031" y="4704784"/>
            <a:ext cx="77777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dirty="0" smtClean="0">
                <a:latin typeface="+mj-lt"/>
              </a:rPr>
              <a:t>Load</a:t>
            </a:r>
            <a:endParaRPr lang="en-CA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65842" y="3248293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+mj-lt"/>
              </a:rPr>
              <a:t>1:M</a:t>
            </a:r>
            <a:endParaRPr lang="en-CA" dirty="0">
              <a:latin typeface="+mj-lt"/>
            </a:endParaRPr>
          </a:p>
        </p:txBody>
      </p:sp>
      <p:cxnSp>
        <p:nvCxnSpPr>
          <p:cNvPr id="33" name="Straight Arrow Connector 32"/>
          <p:cNvCxnSpPr>
            <a:stCxn id="14" idx="3"/>
            <a:endCxn id="27" idx="1"/>
          </p:cNvCxnSpPr>
          <p:nvPr/>
        </p:nvCxnSpPr>
        <p:spPr>
          <a:xfrm>
            <a:off x="2277344" y="3524815"/>
            <a:ext cx="1378793" cy="81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31312" y="3640745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latin typeface="+mj-lt"/>
              </a:rPr>
              <a:t>@*</a:t>
            </a:r>
            <a:endParaRPr lang="en-CA" sz="1200" dirty="0"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29957" y="3362112"/>
            <a:ext cx="1113284" cy="552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 smtClean="0">
                <a:latin typeface="+mj-lt"/>
              </a:rPr>
              <a:t>Customer</a:t>
            </a:r>
            <a:endParaRPr lang="en-CA" sz="18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59995" y="3353861"/>
            <a:ext cx="1113284" cy="552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 smtClean="0">
                <a:latin typeface="+mj-lt"/>
              </a:rPr>
              <a:t>Customer</a:t>
            </a:r>
            <a:endParaRPr lang="en-CA" sz="1800" dirty="0">
              <a:latin typeface="+mj-lt"/>
            </a:endParaRPr>
          </a:p>
        </p:txBody>
      </p:sp>
      <p:cxnSp>
        <p:nvCxnSpPr>
          <p:cNvPr id="38" name="Straight Arrow Connector 37"/>
          <p:cNvCxnSpPr>
            <a:stCxn id="21" idx="3"/>
            <a:endCxn id="35" idx="1"/>
          </p:cNvCxnSpPr>
          <p:nvPr/>
        </p:nvCxnSpPr>
        <p:spPr>
          <a:xfrm>
            <a:off x="4769421" y="2886658"/>
            <a:ext cx="460536" cy="75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3"/>
            <a:endCxn id="35" idx="1"/>
          </p:cNvCxnSpPr>
          <p:nvPr/>
        </p:nvCxnSpPr>
        <p:spPr>
          <a:xfrm>
            <a:off x="4769421" y="3606198"/>
            <a:ext cx="460536" cy="3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3"/>
            <a:endCxn id="36" idx="1"/>
          </p:cNvCxnSpPr>
          <p:nvPr/>
        </p:nvCxnSpPr>
        <p:spPr>
          <a:xfrm flipV="1">
            <a:off x="6343241" y="3630029"/>
            <a:ext cx="516754" cy="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3"/>
            <a:endCxn id="6" idx="1"/>
          </p:cNvCxnSpPr>
          <p:nvPr/>
        </p:nvCxnSpPr>
        <p:spPr>
          <a:xfrm flipV="1">
            <a:off x="7973279" y="2528900"/>
            <a:ext cx="637321" cy="1101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05136" y="3916091"/>
            <a:ext cx="1872208" cy="83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dirty="0" err="1" smtClean="0">
                <a:latin typeface="+mj-lt"/>
              </a:rPr>
              <a:t>Geodata</a:t>
            </a:r>
            <a:r>
              <a:rPr lang="en-CA" sz="1600" dirty="0" smtClean="0">
                <a:latin typeface="+mj-lt"/>
              </a:rPr>
              <a:t>?</a:t>
            </a:r>
            <a:endParaRPr lang="en-CA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49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ETL Demo – Ensuring referential integrity when merging customer data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>
                <a:latin typeface="+mj-lt"/>
              </a:rPr>
              <a:t>When all given data is real, </a:t>
            </a:r>
            <a:r>
              <a:rPr lang="en-CA" dirty="0" smtClean="0">
                <a:latin typeface="+mj-lt"/>
              </a:rPr>
              <a:t>you would be given </a:t>
            </a:r>
            <a:r>
              <a:rPr lang="en-CA" dirty="0" err="1" smtClean="0">
                <a:latin typeface="+mj-lt"/>
              </a:rPr>
              <a:t>CustomerIDs</a:t>
            </a:r>
            <a:r>
              <a:rPr lang="en-CA" dirty="0" smtClean="0">
                <a:latin typeface="+mj-lt"/>
              </a:rPr>
              <a:t> and you have to make sure that </a:t>
            </a:r>
            <a:r>
              <a:rPr lang="en-CA" u="sng" dirty="0" smtClean="0">
                <a:latin typeface="+mj-lt"/>
              </a:rPr>
              <a:t>every </a:t>
            </a:r>
            <a:r>
              <a:rPr lang="en-CA" u="sng" dirty="0" err="1" smtClean="0">
                <a:latin typeface="+mj-lt"/>
              </a:rPr>
              <a:t>CustomerID</a:t>
            </a:r>
            <a:r>
              <a:rPr lang="en-CA" u="sng" dirty="0" smtClean="0">
                <a:latin typeface="+mj-lt"/>
              </a:rPr>
              <a:t> in </a:t>
            </a:r>
            <a:r>
              <a:rPr lang="en-CA" u="sng" dirty="0" smtClean="0">
                <a:latin typeface="+mj-lt"/>
              </a:rPr>
              <a:t>Product Table </a:t>
            </a:r>
            <a:r>
              <a:rPr lang="en-CA" u="sng" dirty="0" smtClean="0">
                <a:latin typeface="+mj-lt"/>
              </a:rPr>
              <a:t>exists in Customer Table.</a:t>
            </a:r>
            <a:r>
              <a:rPr lang="en-CA" dirty="0" smtClean="0">
                <a:latin typeface="+mj-lt"/>
              </a:rPr>
              <a:t>  If not, the data is not clean because you cannot trace who </a:t>
            </a:r>
            <a:r>
              <a:rPr lang="en-CA" dirty="0" smtClean="0">
                <a:latin typeface="+mj-lt"/>
              </a:rPr>
              <a:t>bought a </a:t>
            </a:r>
            <a:r>
              <a:rPr lang="en-CA" dirty="0" smtClean="0">
                <a:latin typeface="+mj-lt"/>
              </a:rPr>
              <a:t>particular </a:t>
            </a:r>
            <a:r>
              <a:rPr lang="en-CA" dirty="0" smtClean="0">
                <a:latin typeface="+mj-lt"/>
              </a:rPr>
              <a:t>product for </a:t>
            </a:r>
            <a:r>
              <a:rPr lang="en-CA" dirty="0" smtClean="0">
                <a:latin typeface="+mj-lt"/>
              </a:rPr>
              <a:t>which you do not have a corresponding record in Customer Table.</a:t>
            </a:r>
          </a:p>
          <a:p>
            <a:pPr lvl="1"/>
            <a:r>
              <a:rPr lang="en-CA" dirty="0" smtClean="0">
                <a:latin typeface="+mj-lt"/>
              </a:rPr>
              <a:t>If so, MySQL won’t let you define Customer ID as a FK in Search when </a:t>
            </a:r>
            <a:r>
              <a:rPr lang="en-CA" dirty="0" smtClean="0">
                <a:latin typeface="+mj-lt"/>
              </a:rPr>
              <a:t>creating the Product table</a:t>
            </a:r>
            <a:r>
              <a:rPr lang="en-CA" dirty="0" smtClean="0">
                <a:latin typeface="+mj-lt"/>
              </a:rPr>
              <a:t>.</a:t>
            </a:r>
          </a:p>
          <a:p>
            <a:r>
              <a:rPr lang="en-CA" b="1" dirty="0" smtClean="0">
                <a:latin typeface="+mj-lt"/>
              </a:rPr>
              <a:t>For generating some of the raw data,</a:t>
            </a:r>
            <a:r>
              <a:rPr lang="en-CA" dirty="0" smtClean="0">
                <a:latin typeface="+mj-lt"/>
              </a:rPr>
              <a:t> </a:t>
            </a:r>
            <a:r>
              <a:rPr lang="en-CA" dirty="0" smtClean="0">
                <a:latin typeface="+mj-lt"/>
              </a:rPr>
              <a:t>ensure </a:t>
            </a:r>
            <a:r>
              <a:rPr lang="en-CA" dirty="0" smtClean="0">
                <a:latin typeface="+mj-lt"/>
              </a:rPr>
              <a:t>this is the case by</a:t>
            </a:r>
          </a:p>
          <a:p>
            <a:pPr lvl="1"/>
            <a:r>
              <a:rPr lang="en-CA" dirty="0" smtClean="0">
                <a:latin typeface="+mj-lt"/>
              </a:rPr>
              <a:t>Finding all unique </a:t>
            </a:r>
            <a:r>
              <a:rPr lang="en-CA" dirty="0" err="1" smtClean="0">
                <a:latin typeface="+mj-lt"/>
              </a:rPr>
              <a:t>order_ids</a:t>
            </a:r>
            <a:r>
              <a:rPr lang="en-CA" dirty="0" smtClean="0">
                <a:latin typeface="+mj-lt"/>
              </a:rPr>
              <a:t> </a:t>
            </a:r>
            <a:r>
              <a:rPr lang="en-CA" dirty="0" smtClean="0">
                <a:latin typeface="+mj-lt"/>
              </a:rPr>
              <a:t>from </a:t>
            </a:r>
            <a:r>
              <a:rPr lang="en-CA" dirty="0" smtClean="0">
                <a:latin typeface="+mj-lt"/>
              </a:rPr>
              <a:t>data assuming </a:t>
            </a:r>
            <a:r>
              <a:rPr lang="en-CA" dirty="0" smtClean="0">
                <a:latin typeface="+mj-lt"/>
              </a:rPr>
              <a:t>every </a:t>
            </a:r>
            <a:r>
              <a:rPr lang="en-CA" dirty="0" smtClean="0">
                <a:latin typeface="+mj-lt"/>
              </a:rPr>
              <a:t>order is placed </a:t>
            </a:r>
            <a:r>
              <a:rPr lang="en-CA" dirty="0" smtClean="0">
                <a:latin typeface="+mj-lt"/>
              </a:rPr>
              <a:t>by </a:t>
            </a:r>
            <a:r>
              <a:rPr lang="en-CA" dirty="0" smtClean="0">
                <a:latin typeface="+mj-lt"/>
              </a:rPr>
              <a:t>a single Customer (see ERD)</a:t>
            </a:r>
          </a:p>
          <a:p>
            <a:pPr marL="342900" lvl="1" indent="0">
              <a:buNone/>
            </a:pPr>
            <a:r>
              <a:rPr lang="en-CA" dirty="0" smtClean="0">
                <a:solidFill>
                  <a:srgbClr val="3702CE"/>
                </a:solidFill>
                <a:latin typeface="+mj-lt"/>
              </a:rPr>
              <a:t>		create </a:t>
            </a:r>
            <a:r>
              <a:rPr lang="en-CA" dirty="0">
                <a:solidFill>
                  <a:srgbClr val="3702CE"/>
                </a:solidFill>
                <a:latin typeface="+mj-lt"/>
              </a:rPr>
              <a:t>table </a:t>
            </a:r>
            <a:r>
              <a:rPr lang="en-CA" dirty="0" err="1" smtClean="0">
                <a:solidFill>
                  <a:srgbClr val="3702CE"/>
                </a:solidFill>
                <a:latin typeface="+mj-lt"/>
              </a:rPr>
              <a:t>tmpOrder</a:t>
            </a:r>
            <a:r>
              <a:rPr lang="en-CA" dirty="0" smtClean="0">
                <a:solidFill>
                  <a:srgbClr val="3702CE"/>
                </a:solidFill>
                <a:latin typeface="+mj-lt"/>
              </a:rPr>
              <a:t> as </a:t>
            </a:r>
            <a:r>
              <a:rPr lang="en-CA" dirty="0">
                <a:solidFill>
                  <a:srgbClr val="3702CE"/>
                </a:solidFill>
                <a:latin typeface="+mj-lt"/>
              </a:rPr>
              <a:t>select </a:t>
            </a:r>
            <a:r>
              <a:rPr lang="en-CA" dirty="0" smtClean="0">
                <a:solidFill>
                  <a:srgbClr val="3702CE"/>
                </a:solidFill>
                <a:latin typeface="+mj-lt"/>
              </a:rPr>
              <a:t>distinct(</a:t>
            </a:r>
            <a:r>
              <a:rPr lang="en-CA" dirty="0" err="1" smtClean="0">
                <a:solidFill>
                  <a:srgbClr val="3702CE"/>
                </a:solidFill>
                <a:latin typeface="+mj-lt"/>
              </a:rPr>
              <a:t>orderID</a:t>
            </a:r>
            <a:r>
              <a:rPr lang="en-CA" dirty="0" smtClean="0">
                <a:solidFill>
                  <a:srgbClr val="3702CE"/>
                </a:solidFill>
                <a:latin typeface="+mj-lt"/>
              </a:rPr>
              <a:t>, date) </a:t>
            </a:r>
            <a:r>
              <a:rPr lang="en-CA" dirty="0">
                <a:solidFill>
                  <a:srgbClr val="3702CE"/>
                </a:solidFill>
                <a:latin typeface="+mj-lt"/>
              </a:rPr>
              <a:t>from </a:t>
            </a:r>
            <a:r>
              <a:rPr lang="en-CA" dirty="0" smtClean="0">
                <a:solidFill>
                  <a:srgbClr val="3702CE"/>
                </a:solidFill>
                <a:latin typeface="+mj-lt"/>
              </a:rPr>
              <a:t>raw; </a:t>
            </a:r>
            <a:endParaRPr lang="en-CA" dirty="0" smtClean="0">
              <a:solidFill>
                <a:srgbClr val="3702CE"/>
              </a:solidFill>
              <a:latin typeface="+mj-lt"/>
            </a:endParaRPr>
          </a:p>
          <a:p>
            <a:pPr lvl="1"/>
            <a:r>
              <a:rPr lang="en-CA" dirty="0" smtClean="0">
                <a:latin typeface="+mj-lt"/>
              </a:rPr>
              <a:t>Then randomly generating </a:t>
            </a:r>
            <a:r>
              <a:rPr lang="en-CA" dirty="0" err="1" smtClean="0">
                <a:latin typeface="+mj-lt"/>
              </a:rPr>
              <a:t>CustomerID</a:t>
            </a:r>
            <a:r>
              <a:rPr lang="en-CA" dirty="0" smtClean="0">
                <a:latin typeface="+mj-lt"/>
              </a:rPr>
              <a:t> for inserting into Order</a:t>
            </a:r>
            <a:endParaRPr lang="en-CA" dirty="0" smtClean="0">
              <a:latin typeface="+mj-lt"/>
            </a:endParaRPr>
          </a:p>
          <a:p>
            <a:pPr marL="342900" lvl="1" indent="0">
              <a:buNone/>
            </a:pPr>
            <a:r>
              <a:rPr lang="en-CA" dirty="0" smtClean="0">
                <a:solidFill>
                  <a:srgbClr val="3702CE"/>
                </a:solidFill>
                <a:latin typeface="+mj-lt"/>
              </a:rPr>
              <a:t>create </a:t>
            </a:r>
            <a:r>
              <a:rPr lang="en-CA" dirty="0">
                <a:solidFill>
                  <a:srgbClr val="3702CE"/>
                </a:solidFill>
                <a:latin typeface="+mj-lt"/>
              </a:rPr>
              <a:t>table </a:t>
            </a:r>
            <a:r>
              <a:rPr lang="en-CA" dirty="0" smtClean="0">
                <a:solidFill>
                  <a:srgbClr val="3702CE"/>
                </a:solidFill>
                <a:latin typeface="+mj-lt"/>
              </a:rPr>
              <a:t>tmpOrder_1 </a:t>
            </a:r>
            <a:r>
              <a:rPr lang="en-CA" dirty="0" smtClean="0">
                <a:solidFill>
                  <a:srgbClr val="3702CE"/>
                </a:solidFill>
                <a:latin typeface="+mj-lt"/>
              </a:rPr>
              <a:t>as </a:t>
            </a:r>
            <a:r>
              <a:rPr lang="en-CA" dirty="0">
                <a:solidFill>
                  <a:srgbClr val="3702CE"/>
                </a:solidFill>
                <a:latin typeface="+mj-lt"/>
              </a:rPr>
              <a:t>select </a:t>
            </a:r>
            <a:r>
              <a:rPr lang="en-CA" dirty="0" err="1" smtClean="0">
                <a:solidFill>
                  <a:srgbClr val="3702CE"/>
                </a:solidFill>
                <a:latin typeface="+mj-lt"/>
              </a:rPr>
              <a:t>orderId</a:t>
            </a:r>
            <a:r>
              <a:rPr lang="en-CA" dirty="0" smtClean="0">
                <a:solidFill>
                  <a:srgbClr val="3702CE"/>
                </a:solidFill>
                <a:latin typeface="+mj-lt"/>
              </a:rPr>
              <a:t>, </a:t>
            </a:r>
            <a:r>
              <a:rPr lang="en-CA" dirty="0">
                <a:solidFill>
                  <a:srgbClr val="3702CE"/>
                </a:solidFill>
                <a:latin typeface="+mj-lt"/>
              </a:rPr>
              <a:t>(FLOOR(1 + RAND() * (20000 - 0) )) as </a:t>
            </a:r>
            <a:r>
              <a:rPr lang="en-CA" dirty="0" err="1">
                <a:solidFill>
                  <a:srgbClr val="3702CE"/>
                </a:solidFill>
                <a:latin typeface="+mj-lt"/>
              </a:rPr>
              <a:t>custID</a:t>
            </a:r>
            <a:r>
              <a:rPr lang="en-CA" dirty="0">
                <a:solidFill>
                  <a:srgbClr val="3702CE"/>
                </a:solidFill>
                <a:latin typeface="+mj-lt"/>
              </a:rPr>
              <a:t> from </a:t>
            </a:r>
            <a:r>
              <a:rPr lang="en-CA" dirty="0" err="1" smtClean="0">
                <a:solidFill>
                  <a:srgbClr val="3702CE"/>
                </a:solidFill>
                <a:latin typeface="+mj-lt"/>
              </a:rPr>
              <a:t>tmpOrder</a:t>
            </a:r>
            <a:r>
              <a:rPr lang="en-CA" dirty="0" smtClean="0">
                <a:solidFill>
                  <a:srgbClr val="3702CE"/>
                </a:solidFill>
                <a:latin typeface="+mj-lt"/>
              </a:rPr>
              <a:t>;</a:t>
            </a:r>
            <a:endParaRPr lang="en-CA" dirty="0">
              <a:solidFill>
                <a:srgbClr val="3702CE"/>
              </a:solidFill>
              <a:latin typeface="+mj-lt"/>
            </a:endParaRPr>
          </a:p>
          <a:p>
            <a:pPr lvl="1"/>
            <a:r>
              <a:rPr lang="en-CA" dirty="0" smtClean="0">
                <a:latin typeface="+mj-lt"/>
              </a:rPr>
              <a:t>Then </a:t>
            </a:r>
            <a:r>
              <a:rPr lang="en-CA" dirty="0" smtClean="0">
                <a:latin typeface="+mj-lt"/>
              </a:rPr>
              <a:t>loading </a:t>
            </a:r>
            <a:r>
              <a:rPr lang="en-CA" dirty="0" smtClean="0">
                <a:latin typeface="+mj-lt"/>
              </a:rPr>
              <a:t>all </a:t>
            </a:r>
            <a:r>
              <a:rPr lang="en-CA" dirty="0" smtClean="0">
                <a:latin typeface="+mj-lt"/>
              </a:rPr>
              <a:t>unique </a:t>
            </a:r>
            <a:r>
              <a:rPr lang="en-CA" dirty="0" err="1" smtClean="0">
                <a:latin typeface="+mj-lt"/>
              </a:rPr>
              <a:t>CustomerIDs</a:t>
            </a:r>
            <a:r>
              <a:rPr lang="en-CA" dirty="0" smtClean="0">
                <a:latin typeface="+mj-lt"/>
              </a:rPr>
              <a:t> </a:t>
            </a:r>
            <a:r>
              <a:rPr lang="en-CA" dirty="0" smtClean="0">
                <a:latin typeface="+mj-lt"/>
              </a:rPr>
              <a:t>from Order into </a:t>
            </a:r>
            <a:r>
              <a:rPr lang="en-CA" dirty="0" smtClean="0">
                <a:latin typeface="+mj-lt"/>
              </a:rPr>
              <a:t>Customer </a:t>
            </a:r>
            <a:r>
              <a:rPr lang="en-CA" dirty="0" smtClean="0">
                <a:latin typeface="+mj-lt"/>
              </a:rPr>
              <a:t>table</a:t>
            </a:r>
            <a:endParaRPr lang="en-CA" dirty="0" smtClean="0">
              <a:latin typeface="+mj-lt"/>
            </a:endParaRPr>
          </a:p>
          <a:p>
            <a:pPr marL="342900" lvl="1" indent="0">
              <a:buNone/>
            </a:pPr>
            <a:r>
              <a:rPr lang="en-CA" dirty="0" smtClean="0">
                <a:solidFill>
                  <a:srgbClr val="3702CE"/>
                </a:solidFill>
                <a:latin typeface="+mj-lt"/>
              </a:rPr>
              <a:t>		create </a:t>
            </a:r>
            <a:r>
              <a:rPr lang="en-CA" dirty="0">
                <a:solidFill>
                  <a:srgbClr val="3702CE"/>
                </a:solidFill>
                <a:latin typeface="+mj-lt"/>
              </a:rPr>
              <a:t>table </a:t>
            </a:r>
            <a:r>
              <a:rPr lang="en-CA" dirty="0" smtClean="0">
                <a:solidFill>
                  <a:srgbClr val="3702CE"/>
                </a:solidFill>
                <a:latin typeface="+mj-lt"/>
              </a:rPr>
              <a:t>customer_1 </a:t>
            </a:r>
            <a:r>
              <a:rPr lang="en-CA" dirty="0">
                <a:solidFill>
                  <a:srgbClr val="3702CE"/>
                </a:solidFill>
                <a:latin typeface="+mj-lt"/>
              </a:rPr>
              <a:t>as select distinct(</a:t>
            </a:r>
            <a:r>
              <a:rPr lang="en-CA" dirty="0" err="1">
                <a:solidFill>
                  <a:srgbClr val="3702CE"/>
                </a:solidFill>
                <a:latin typeface="+mj-lt"/>
              </a:rPr>
              <a:t>custid</a:t>
            </a:r>
            <a:r>
              <a:rPr lang="en-CA" dirty="0">
                <a:solidFill>
                  <a:srgbClr val="3702CE"/>
                </a:solidFill>
                <a:latin typeface="+mj-lt"/>
              </a:rPr>
              <a:t>) from </a:t>
            </a:r>
            <a:r>
              <a:rPr lang="en-CA" dirty="0" smtClean="0">
                <a:solidFill>
                  <a:srgbClr val="3702CE"/>
                </a:solidFill>
                <a:latin typeface="+mj-lt"/>
              </a:rPr>
              <a:t>tmpOrder_1</a:t>
            </a:r>
            <a:r>
              <a:rPr lang="en-CA" dirty="0" smtClean="0">
                <a:solidFill>
                  <a:srgbClr val="3702CE"/>
                </a:solidFill>
                <a:latin typeface="+mj-lt"/>
              </a:rPr>
              <a:t>;</a:t>
            </a:r>
          </a:p>
          <a:p>
            <a:pPr marL="342900" lvl="1" indent="0">
              <a:buNone/>
            </a:pPr>
            <a:r>
              <a:rPr lang="en-CA" dirty="0" smtClean="0">
                <a:solidFill>
                  <a:srgbClr val="3702CE"/>
                </a:solidFill>
                <a:latin typeface="+mj-lt"/>
              </a:rPr>
              <a:t>		ALTER </a:t>
            </a:r>
            <a:r>
              <a:rPr lang="en-CA" dirty="0">
                <a:solidFill>
                  <a:srgbClr val="3702CE"/>
                </a:solidFill>
                <a:latin typeface="+mj-lt"/>
              </a:rPr>
              <a:t>TABLE customer ADD PRIMARY KEY (`</a:t>
            </a:r>
            <a:r>
              <a:rPr lang="en-CA" dirty="0" err="1">
                <a:solidFill>
                  <a:srgbClr val="3702CE"/>
                </a:solidFill>
                <a:latin typeface="+mj-lt"/>
              </a:rPr>
              <a:t>custid</a:t>
            </a:r>
            <a:r>
              <a:rPr lang="en-CA" dirty="0" smtClean="0">
                <a:solidFill>
                  <a:srgbClr val="3702CE"/>
                </a:solidFill>
                <a:latin typeface="+mj-lt"/>
              </a:rPr>
              <a:t>`);</a:t>
            </a:r>
          </a:p>
          <a:p>
            <a:pPr lvl="1"/>
            <a:r>
              <a:rPr lang="en-CA" dirty="0">
                <a:latin typeface="+mj-lt"/>
              </a:rPr>
              <a:t>Outcome: </a:t>
            </a:r>
            <a:r>
              <a:rPr lang="en-CA" dirty="0" smtClean="0">
                <a:latin typeface="+mj-lt"/>
              </a:rPr>
              <a:t>Each </a:t>
            </a:r>
            <a:r>
              <a:rPr lang="en-CA" dirty="0" smtClean="0">
                <a:latin typeface="+mj-lt"/>
              </a:rPr>
              <a:t>Order in Order table </a:t>
            </a:r>
            <a:r>
              <a:rPr lang="en-CA" dirty="0" smtClean="0">
                <a:latin typeface="+mj-lt"/>
              </a:rPr>
              <a:t>has a </a:t>
            </a:r>
            <a:r>
              <a:rPr lang="en-CA" dirty="0" err="1" smtClean="0">
                <a:latin typeface="+mj-lt"/>
              </a:rPr>
              <a:t>CustID</a:t>
            </a:r>
            <a:r>
              <a:rPr lang="en-CA" dirty="0" smtClean="0">
                <a:latin typeface="+mj-lt"/>
              </a:rPr>
              <a:t> and all such </a:t>
            </a:r>
            <a:r>
              <a:rPr lang="en-CA" dirty="0" err="1" smtClean="0">
                <a:latin typeface="+mj-lt"/>
              </a:rPr>
              <a:t>CustIDs</a:t>
            </a:r>
            <a:r>
              <a:rPr lang="en-CA" dirty="0" smtClean="0">
                <a:latin typeface="+mj-lt"/>
              </a:rPr>
              <a:t> are present in the Customer table</a:t>
            </a:r>
            <a:endParaRPr lang="en-CA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C8E3-D91C-4E4A-BA19-DBB40BA59DC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36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ETL </a:t>
            </a:r>
            <a:r>
              <a:rPr lang="en-CA" dirty="0" smtClean="0"/>
              <a:t>Demo – Ensuring referential integrity when importing Zip code (or any text data)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>
                <a:latin typeface="+mj-lt"/>
              </a:rPr>
              <a:t>Adding </a:t>
            </a:r>
            <a:r>
              <a:rPr lang="en-CA" dirty="0" err="1" smtClean="0">
                <a:latin typeface="+mj-lt"/>
              </a:rPr>
              <a:t>Zipcode</a:t>
            </a:r>
            <a:r>
              <a:rPr lang="en-CA" dirty="0" smtClean="0">
                <a:latin typeface="+mj-lt"/>
              </a:rPr>
              <a:t> as an additional column to Customer_1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3702CE"/>
                </a:solidFill>
                <a:latin typeface="+mj-lt"/>
              </a:rPr>
              <a:t>ALTER TABLE customer_1 modify COLUMN </a:t>
            </a:r>
            <a:r>
              <a:rPr lang="en-CA" sz="1800" dirty="0" err="1">
                <a:solidFill>
                  <a:srgbClr val="3702CE"/>
                </a:solidFill>
                <a:latin typeface="+mj-lt"/>
              </a:rPr>
              <a:t>zipcode</a:t>
            </a:r>
            <a:r>
              <a:rPr lang="en-CA" sz="1800" dirty="0">
                <a:solidFill>
                  <a:srgbClr val="3702CE"/>
                </a:solidFill>
                <a:latin typeface="+mj-lt"/>
              </a:rPr>
              <a:t> VARCHAR(5) NULL AFTER </a:t>
            </a:r>
            <a:r>
              <a:rPr lang="en-CA" sz="1800" dirty="0" err="1">
                <a:solidFill>
                  <a:srgbClr val="3702CE"/>
                </a:solidFill>
                <a:latin typeface="+mj-lt"/>
              </a:rPr>
              <a:t>custid</a:t>
            </a:r>
            <a:r>
              <a:rPr lang="en-CA" sz="1800" dirty="0">
                <a:solidFill>
                  <a:srgbClr val="3702CE"/>
                </a:solidFill>
                <a:latin typeface="+mj-lt"/>
              </a:rPr>
              <a:t>;</a:t>
            </a:r>
          </a:p>
          <a:p>
            <a:r>
              <a:rPr lang="en-CA" dirty="0" smtClean="0">
                <a:latin typeface="+mj-lt"/>
              </a:rPr>
              <a:t>Prepare another table to receive raw data from .csv file. Note the PK here.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3702CE"/>
                </a:solidFill>
                <a:latin typeface="+mj-lt"/>
              </a:rPr>
              <a:t>create table zip(</a:t>
            </a:r>
            <a:r>
              <a:rPr lang="en-CA" sz="1800" dirty="0" err="1">
                <a:solidFill>
                  <a:srgbClr val="3702CE"/>
                </a:solidFill>
                <a:latin typeface="+mj-lt"/>
              </a:rPr>
              <a:t>zipid</a:t>
            </a:r>
            <a:r>
              <a:rPr lang="en-CA" sz="1800" dirty="0">
                <a:solidFill>
                  <a:srgbClr val="3702CE"/>
                </a:solidFill>
                <a:latin typeface="+mj-lt"/>
              </a:rPr>
              <a:t> </a:t>
            </a:r>
            <a:r>
              <a:rPr lang="en-CA" sz="1800" dirty="0" err="1">
                <a:solidFill>
                  <a:srgbClr val="3702CE"/>
                </a:solidFill>
                <a:latin typeface="+mj-lt"/>
              </a:rPr>
              <a:t>int</a:t>
            </a:r>
            <a:r>
              <a:rPr lang="en-CA" sz="1800" dirty="0">
                <a:solidFill>
                  <a:srgbClr val="3702CE"/>
                </a:solidFill>
                <a:latin typeface="+mj-lt"/>
              </a:rPr>
              <a:t> </a:t>
            </a:r>
            <a:r>
              <a:rPr lang="en-CA" sz="1800" dirty="0" err="1">
                <a:solidFill>
                  <a:srgbClr val="3702CE"/>
                </a:solidFill>
                <a:latin typeface="+mj-lt"/>
              </a:rPr>
              <a:t>auto_increment</a:t>
            </a:r>
            <a:r>
              <a:rPr lang="en-CA" sz="1800" dirty="0">
                <a:solidFill>
                  <a:srgbClr val="3702CE"/>
                </a:solidFill>
                <a:latin typeface="+mj-lt"/>
              </a:rPr>
              <a:t> primary key, </a:t>
            </a:r>
            <a:r>
              <a:rPr lang="en-CA" sz="1800" dirty="0" err="1">
                <a:solidFill>
                  <a:srgbClr val="3702CE"/>
                </a:solidFill>
                <a:latin typeface="+mj-lt"/>
              </a:rPr>
              <a:t>zipcode</a:t>
            </a:r>
            <a:r>
              <a:rPr lang="en-CA" sz="1800" dirty="0">
                <a:solidFill>
                  <a:srgbClr val="3702CE"/>
                </a:solidFill>
                <a:latin typeface="+mj-lt"/>
              </a:rPr>
              <a:t> char(5));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3702CE"/>
                </a:solidFill>
                <a:latin typeface="+mj-lt"/>
              </a:rPr>
              <a:t>LOAD DATA LOCAL INFILE 'C:/Temp/ziptmp.txt' INTO TABLE zip fields terminated by ',' enclosed by '"' lines terminated by '\n'(`</a:t>
            </a:r>
            <a:r>
              <a:rPr lang="en-CA" sz="1800" dirty="0" err="1">
                <a:solidFill>
                  <a:srgbClr val="3702CE"/>
                </a:solidFill>
                <a:latin typeface="+mj-lt"/>
              </a:rPr>
              <a:t>zipcode</a:t>
            </a:r>
            <a:r>
              <a:rPr lang="en-CA" sz="1800" dirty="0" smtClean="0">
                <a:solidFill>
                  <a:srgbClr val="3702CE"/>
                </a:solidFill>
                <a:latin typeface="+mj-lt"/>
              </a:rPr>
              <a:t>`);</a:t>
            </a:r>
          </a:p>
          <a:p>
            <a:r>
              <a:rPr lang="en-CA" dirty="0">
                <a:latin typeface="+mj-lt"/>
              </a:rPr>
              <a:t>Note how the PK gets filled up automatically and </a:t>
            </a:r>
            <a:r>
              <a:rPr lang="en-CA" dirty="0" smtClean="0">
                <a:latin typeface="+mj-lt"/>
              </a:rPr>
              <a:t>serially --- we will use this key to join Zip and Customer_1</a:t>
            </a:r>
            <a:endParaRPr lang="en-CA" dirty="0">
              <a:latin typeface="+mj-lt"/>
            </a:endParaRPr>
          </a:p>
          <a:p>
            <a:r>
              <a:rPr lang="en-CA" dirty="0" smtClean="0">
                <a:latin typeface="+mj-lt"/>
              </a:rPr>
              <a:t>Now we link each </a:t>
            </a:r>
            <a:r>
              <a:rPr lang="en-CA" dirty="0" err="1" smtClean="0">
                <a:latin typeface="+mj-lt"/>
              </a:rPr>
              <a:t>zipcode</a:t>
            </a:r>
            <a:r>
              <a:rPr lang="en-CA" dirty="0" smtClean="0">
                <a:latin typeface="+mj-lt"/>
              </a:rPr>
              <a:t> randomly to various customers in Customer_1 Table. Since there </a:t>
            </a:r>
            <a:r>
              <a:rPr lang="en-CA" dirty="0">
                <a:latin typeface="+mj-lt"/>
              </a:rPr>
              <a:t>are 42741 zip codes , add a column to customer and assign it a random number 1, </a:t>
            </a:r>
            <a:r>
              <a:rPr lang="en-CA" dirty="0" smtClean="0">
                <a:latin typeface="+mj-lt"/>
              </a:rPr>
              <a:t>42741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3702CE"/>
                </a:solidFill>
                <a:latin typeface="+mj-lt"/>
              </a:rPr>
              <a:t>create table </a:t>
            </a:r>
            <a:r>
              <a:rPr lang="en-CA" sz="1800" dirty="0" smtClean="0">
                <a:solidFill>
                  <a:srgbClr val="3702CE"/>
                </a:solidFill>
                <a:latin typeface="+mj-lt"/>
              </a:rPr>
              <a:t>Customer_2 as </a:t>
            </a:r>
            <a:r>
              <a:rPr lang="en-CA" sz="1800" dirty="0">
                <a:solidFill>
                  <a:srgbClr val="3702CE"/>
                </a:solidFill>
                <a:latin typeface="+mj-lt"/>
              </a:rPr>
              <a:t>select </a:t>
            </a:r>
            <a:r>
              <a:rPr lang="en-CA" sz="1800" dirty="0" err="1">
                <a:solidFill>
                  <a:srgbClr val="3702CE"/>
                </a:solidFill>
                <a:latin typeface="+mj-lt"/>
              </a:rPr>
              <a:t>custid</a:t>
            </a:r>
            <a:r>
              <a:rPr lang="en-CA" sz="1800" dirty="0">
                <a:solidFill>
                  <a:srgbClr val="3702CE"/>
                </a:solidFill>
                <a:latin typeface="+mj-lt"/>
              </a:rPr>
              <a:t>, (FLOOR(1 + RAND() * (20000 - 0) )) as </a:t>
            </a:r>
            <a:r>
              <a:rPr lang="en-CA" sz="1800" dirty="0" err="1">
                <a:solidFill>
                  <a:srgbClr val="3702CE"/>
                </a:solidFill>
                <a:latin typeface="+mj-lt"/>
              </a:rPr>
              <a:t>zipID</a:t>
            </a:r>
            <a:r>
              <a:rPr lang="en-CA" sz="1800" dirty="0">
                <a:solidFill>
                  <a:srgbClr val="3702CE"/>
                </a:solidFill>
                <a:latin typeface="+mj-lt"/>
              </a:rPr>
              <a:t> from </a:t>
            </a:r>
            <a:r>
              <a:rPr lang="en-CA" sz="1800" dirty="0" smtClean="0">
                <a:solidFill>
                  <a:srgbClr val="3702CE"/>
                </a:solidFill>
                <a:latin typeface="+mj-lt"/>
              </a:rPr>
              <a:t>customer_1;</a:t>
            </a:r>
          </a:p>
          <a:p>
            <a:r>
              <a:rPr lang="en-CA" dirty="0">
                <a:latin typeface="+mj-lt"/>
              </a:rPr>
              <a:t>Customer_2 and Zip – both have </a:t>
            </a:r>
            <a:r>
              <a:rPr lang="en-CA" dirty="0" err="1">
                <a:latin typeface="+mj-lt"/>
              </a:rPr>
              <a:t>zipid</a:t>
            </a:r>
            <a:r>
              <a:rPr lang="en-CA" dirty="0">
                <a:latin typeface="+mj-lt"/>
              </a:rPr>
              <a:t> as a column. We use a </a:t>
            </a:r>
            <a:r>
              <a:rPr lang="en-CA" dirty="0" smtClean="0">
                <a:latin typeface="+mj-lt"/>
              </a:rPr>
              <a:t>join, keep </a:t>
            </a:r>
            <a:r>
              <a:rPr lang="en-CA" dirty="0" err="1" smtClean="0">
                <a:latin typeface="+mj-lt"/>
              </a:rPr>
              <a:t>zipcode</a:t>
            </a:r>
            <a:r>
              <a:rPr lang="en-CA" dirty="0" smtClean="0">
                <a:latin typeface="+mj-lt"/>
              </a:rPr>
              <a:t> (and NOT </a:t>
            </a:r>
            <a:r>
              <a:rPr lang="en-CA" dirty="0" err="1" smtClean="0">
                <a:latin typeface="+mj-lt"/>
              </a:rPr>
              <a:t>zipid</a:t>
            </a:r>
            <a:r>
              <a:rPr lang="en-CA" dirty="0" smtClean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3702CE"/>
                </a:solidFill>
                <a:latin typeface="+mj-lt"/>
              </a:rPr>
              <a:t>create table </a:t>
            </a:r>
            <a:r>
              <a:rPr lang="en-CA" sz="1800" dirty="0" smtClean="0">
                <a:solidFill>
                  <a:srgbClr val="3702CE"/>
                </a:solidFill>
                <a:latin typeface="+mj-lt"/>
              </a:rPr>
              <a:t>customer_3 as </a:t>
            </a:r>
            <a:r>
              <a:rPr lang="en-CA" sz="1800" dirty="0">
                <a:solidFill>
                  <a:srgbClr val="3702CE"/>
                </a:solidFill>
                <a:latin typeface="+mj-lt"/>
              </a:rPr>
              <a:t>select </a:t>
            </a:r>
            <a:r>
              <a:rPr lang="en-CA" sz="1800" dirty="0" err="1">
                <a:solidFill>
                  <a:srgbClr val="3702CE"/>
                </a:solidFill>
                <a:latin typeface="+mj-lt"/>
              </a:rPr>
              <a:t>custid</a:t>
            </a:r>
            <a:r>
              <a:rPr lang="en-CA" sz="1800" dirty="0">
                <a:solidFill>
                  <a:srgbClr val="3702CE"/>
                </a:solidFill>
                <a:latin typeface="+mj-lt"/>
              </a:rPr>
              <a:t>, </a:t>
            </a:r>
            <a:r>
              <a:rPr lang="en-CA" sz="1800" dirty="0" err="1">
                <a:solidFill>
                  <a:srgbClr val="3702CE"/>
                </a:solidFill>
                <a:latin typeface="+mj-lt"/>
              </a:rPr>
              <a:t>zipcode</a:t>
            </a:r>
            <a:r>
              <a:rPr lang="en-CA" sz="1800" dirty="0">
                <a:solidFill>
                  <a:srgbClr val="3702CE"/>
                </a:solidFill>
                <a:latin typeface="+mj-lt"/>
              </a:rPr>
              <a:t> from </a:t>
            </a:r>
            <a:r>
              <a:rPr lang="en-CA" sz="1800" dirty="0" smtClean="0">
                <a:solidFill>
                  <a:srgbClr val="3702CE"/>
                </a:solidFill>
                <a:latin typeface="+mj-lt"/>
              </a:rPr>
              <a:t>customer_2 c,  </a:t>
            </a:r>
            <a:r>
              <a:rPr lang="en-CA" sz="1800" dirty="0">
                <a:solidFill>
                  <a:srgbClr val="3702CE"/>
                </a:solidFill>
                <a:latin typeface="+mj-lt"/>
              </a:rPr>
              <a:t>zip </a:t>
            </a:r>
            <a:r>
              <a:rPr lang="en-CA" sz="1800" dirty="0" smtClean="0">
                <a:solidFill>
                  <a:srgbClr val="3702CE"/>
                </a:solidFill>
                <a:latin typeface="+mj-lt"/>
              </a:rPr>
              <a:t>z where </a:t>
            </a:r>
            <a:r>
              <a:rPr lang="en-CA" sz="1800" dirty="0" err="1" smtClean="0">
                <a:solidFill>
                  <a:srgbClr val="3702CE"/>
                </a:solidFill>
                <a:latin typeface="+mj-lt"/>
              </a:rPr>
              <a:t>c.zipid</a:t>
            </a:r>
            <a:r>
              <a:rPr lang="en-CA" sz="1800" dirty="0" smtClean="0">
                <a:solidFill>
                  <a:srgbClr val="3702CE"/>
                </a:solidFill>
                <a:latin typeface="+mj-lt"/>
              </a:rPr>
              <a:t> </a:t>
            </a:r>
            <a:r>
              <a:rPr lang="en-CA" sz="1800" dirty="0">
                <a:solidFill>
                  <a:srgbClr val="3702CE"/>
                </a:solidFill>
                <a:latin typeface="+mj-lt"/>
              </a:rPr>
              <a:t>= </a:t>
            </a:r>
            <a:r>
              <a:rPr lang="en-CA" sz="1800" dirty="0" err="1" smtClean="0">
                <a:solidFill>
                  <a:srgbClr val="3702CE"/>
                </a:solidFill>
                <a:latin typeface="+mj-lt"/>
              </a:rPr>
              <a:t>z.zipid</a:t>
            </a:r>
            <a:r>
              <a:rPr lang="en-CA" sz="1800" dirty="0" smtClean="0">
                <a:solidFill>
                  <a:srgbClr val="3702CE"/>
                </a:solidFill>
                <a:latin typeface="+mj-lt"/>
              </a:rPr>
              <a:t>;</a:t>
            </a:r>
          </a:p>
          <a:p>
            <a:r>
              <a:rPr lang="en-CA" dirty="0">
                <a:latin typeface="+mj-lt"/>
              </a:rPr>
              <a:t>EXTRACT and MERGE is complete. Now TRANSFORM the </a:t>
            </a:r>
            <a:r>
              <a:rPr lang="en-CA" dirty="0" err="1">
                <a:latin typeface="+mj-lt"/>
              </a:rPr>
              <a:t>CustID</a:t>
            </a:r>
            <a:r>
              <a:rPr lang="en-CA" dirty="0">
                <a:latin typeface="+mj-lt"/>
              </a:rPr>
              <a:t> to a FK. Then LOAD as follows: </a:t>
            </a:r>
          </a:p>
          <a:p>
            <a:pPr marL="0" indent="0">
              <a:buNone/>
            </a:pPr>
            <a:r>
              <a:rPr lang="en-CA" sz="1800" dirty="0" smtClean="0">
                <a:solidFill>
                  <a:srgbClr val="3702CE"/>
                </a:solidFill>
                <a:latin typeface="+mj-lt"/>
              </a:rPr>
              <a:t>drop </a:t>
            </a:r>
            <a:r>
              <a:rPr lang="en-CA" sz="1800" dirty="0">
                <a:solidFill>
                  <a:srgbClr val="3702CE"/>
                </a:solidFill>
                <a:latin typeface="+mj-lt"/>
              </a:rPr>
              <a:t>table </a:t>
            </a:r>
            <a:r>
              <a:rPr lang="en-CA" sz="1800" dirty="0" smtClean="0">
                <a:solidFill>
                  <a:srgbClr val="3702CE"/>
                </a:solidFill>
                <a:latin typeface="+mj-lt"/>
              </a:rPr>
              <a:t>customer_2, zip;    ALTER </a:t>
            </a:r>
            <a:r>
              <a:rPr lang="en-CA" sz="1800" dirty="0">
                <a:solidFill>
                  <a:srgbClr val="3702CE"/>
                </a:solidFill>
                <a:latin typeface="+mj-lt"/>
              </a:rPr>
              <a:t>TABLE </a:t>
            </a:r>
            <a:r>
              <a:rPr lang="en-CA" sz="1800" dirty="0" smtClean="0">
                <a:solidFill>
                  <a:srgbClr val="3702CE"/>
                </a:solidFill>
                <a:latin typeface="+mj-lt"/>
              </a:rPr>
              <a:t>customer_3 RENAME </a:t>
            </a:r>
            <a:r>
              <a:rPr lang="en-CA" sz="1800" dirty="0">
                <a:solidFill>
                  <a:srgbClr val="3702CE"/>
                </a:solidFill>
                <a:latin typeface="+mj-lt"/>
              </a:rPr>
              <a:t>TO customer</a:t>
            </a:r>
            <a:r>
              <a:rPr lang="en-CA" sz="1800" dirty="0" smtClean="0">
                <a:solidFill>
                  <a:srgbClr val="3702CE"/>
                </a:solidFill>
                <a:latin typeface="+mj-lt"/>
              </a:rPr>
              <a:t>; </a:t>
            </a:r>
            <a:endParaRPr lang="en-CA" sz="1800" dirty="0">
              <a:solidFill>
                <a:srgbClr val="3702CE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C8E3-D91C-4E4A-BA19-DBB40BA59DC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17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756649-21E4-4FB4-9F4C-62F1BD1AB52D}" vid="{DE3B054A-AF8F-42D4-926B-966409E3A75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8918</TotalTime>
  <Words>809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blackLogo</vt:lpstr>
      <vt:lpstr>Term Project – Supplementary Slides</vt:lpstr>
      <vt:lpstr>Scenario</vt:lpstr>
      <vt:lpstr>Part A</vt:lpstr>
      <vt:lpstr>..cont’d</vt:lpstr>
      <vt:lpstr>Part B: Apply the same ETL to Transactional DB</vt:lpstr>
      <vt:lpstr>Cont’d</vt:lpstr>
      <vt:lpstr>Illustrating the ETL for Part A</vt:lpstr>
      <vt:lpstr>ETL Demo – Ensuring referential integrity when merging customer data</vt:lpstr>
      <vt:lpstr>ETL Demo – Ensuring referential integrity when importing Zip code (or any text data)</vt:lpstr>
    </vt:vector>
  </TitlesOfParts>
  <Company>SFU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nsaraf</dc:creator>
  <cp:lastModifiedBy>nilesh saraf</cp:lastModifiedBy>
  <cp:revision>610</cp:revision>
  <dcterms:created xsi:type="dcterms:W3CDTF">2004-12-10T18:14:13Z</dcterms:created>
  <dcterms:modified xsi:type="dcterms:W3CDTF">2015-01-26T03:33:24Z</dcterms:modified>
</cp:coreProperties>
</file>