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Lst>
  <p:notesMasterIdLst>
    <p:notesMasterId r:id="rId36"/>
  </p:notesMasterIdLst>
  <p:sldIdLst>
    <p:sldId id="257" r:id="rId2"/>
    <p:sldId id="258" r:id="rId3"/>
    <p:sldId id="288" r:id="rId4"/>
    <p:sldId id="290" r:id="rId5"/>
    <p:sldId id="261" r:id="rId6"/>
    <p:sldId id="260" r:id="rId7"/>
    <p:sldId id="285" r:id="rId8"/>
    <p:sldId id="286"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91" r:id="rId22"/>
    <p:sldId id="274" r:id="rId23"/>
    <p:sldId id="275" r:id="rId24"/>
    <p:sldId id="276" r:id="rId25"/>
    <p:sldId id="277" r:id="rId26"/>
    <p:sldId id="278" r:id="rId27"/>
    <p:sldId id="279" r:id="rId28"/>
    <p:sldId id="289" r:id="rId29"/>
    <p:sldId id="280" r:id="rId30"/>
    <p:sldId id="281" r:id="rId31"/>
    <p:sldId id="282" r:id="rId32"/>
    <p:sldId id="283" r:id="rId33"/>
    <p:sldId id="284" r:id="rId34"/>
    <p:sldId id="287"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09"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9"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9"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9"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9" charset="0"/>
        <a:ea typeface="+mn-ea"/>
        <a:cs typeface="+mn-cs"/>
      </a:defRPr>
    </a:lvl5pPr>
    <a:lvl6pPr marL="2286000" algn="l" defTabSz="457200" rtl="0" eaLnBrk="1" latinLnBrk="0" hangingPunct="1">
      <a:defRPr sz="2400" kern="1200">
        <a:solidFill>
          <a:schemeClr val="tx1"/>
        </a:solidFill>
        <a:latin typeface="Times" pitchFamily="-109" charset="0"/>
        <a:ea typeface="+mn-ea"/>
        <a:cs typeface="+mn-cs"/>
      </a:defRPr>
    </a:lvl6pPr>
    <a:lvl7pPr marL="2743200" algn="l" defTabSz="457200" rtl="0" eaLnBrk="1" latinLnBrk="0" hangingPunct="1">
      <a:defRPr sz="2400" kern="1200">
        <a:solidFill>
          <a:schemeClr val="tx1"/>
        </a:solidFill>
        <a:latin typeface="Times" pitchFamily="-109" charset="0"/>
        <a:ea typeface="+mn-ea"/>
        <a:cs typeface="+mn-cs"/>
      </a:defRPr>
    </a:lvl7pPr>
    <a:lvl8pPr marL="3200400" algn="l" defTabSz="457200" rtl="0" eaLnBrk="1" latinLnBrk="0" hangingPunct="1">
      <a:defRPr sz="2400" kern="1200">
        <a:solidFill>
          <a:schemeClr val="tx1"/>
        </a:solidFill>
        <a:latin typeface="Times" pitchFamily="-109" charset="0"/>
        <a:ea typeface="+mn-ea"/>
        <a:cs typeface="+mn-cs"/>
      </a:defRPr>
    </a:lvl8pPr>
    <a:lvl9pPr marL="3657600" algn="l" defTabSz="457200" rtl="0" eaLnBrk="1" latinLnBrk="0" hangingPunct="1">
      <a:defRPr sz="2400" kern="1200">
        <a:solidFill>
          <a:schemeClr val="tx1"/>
        </a:solidFill>
        <a:latin typeface="Times" pitchFamily="-109" charset="0"/>
        <a:ea typeface="+mn-ea"/>
        <a:cs typeface="+mn-cs"/>
      </a:defRPr>
    </a:lvl9pPr>
  </p:defaultTextStyle>
  <p:extLst>
    <p:ext uri="{EFAFB233-063F-42B5-8137-9DF3F51BA10A}">
      <p15:sldGuideLst xmlns:p15="http://schemas.microsoft.com/office/powerpoint/2012/main">
        <p15:guide id="1" orient="horz" pos="2784">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784"/>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37A6BAA9-D687-994F-AE9F-52CB1F601D21}" type="slidenum">
              <a:rPr lang="en-US"/>
              <a:pPr>
                <a:defRPr/>
              </a:pPr>
              <a:t>‹#›</a:t>
            </a:fld>
            <a:endParaRPr lang="en-US"/>
          </a:p>
        </p:txBody>
      </p:sp>
    </p:spTree>
    <p:extLst>
      <p:ext uri="{BB962C8B-B14F-4D97-AF65-F5344CB8AC3E}">
        <p14:creationId xmlns:p14="http://schemas.microsoft.com/office/powerpoint/2010/main" val="716618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EDAB39D3-F8E0-8F4C-A2BE-68E5748B257C}" type="slidenum">
              <a:rPr lang="en-US">
                <a:latin typeface="Times" pitchFamily="-109" charset="0"/>
              </a:rPr>
              <a:pPr/>
              <a:t>1</a:t>
            </a:fld>
            <a:endParaRPr lang="en-US">
              <a:latin typeface="Times" pitchFamily="-109" charset="0"/>
            </a:endParaRPr>
          </a:p>
        </p:txBody>
      </p:sp>
      <p:sp>
        <p:nvSpPr>
          <p:cNvPr id="16387" name="Rectangle 2"/>
          <p:cNvSpPr>
            <a:spLocks noGrp="1" noRot="1" noChangeAspect="1" noChangeArrowheads="1" noTextEdit="1"/>
          </p:cNvSpPr>
          <p:nvPr>
            <p:ph type="sldImg"/>
          </p:nvPr>
        </p:nvSpPr>
        <p:spPr>
          <a:ln w="12700" cap="flat">
            <a:solidFill>
              <a:schemeClr val="tx1"/>
            </a:solidFill>
          </a:ln>
        </p:spPr>
      </p:sp>
      <p:sp>
        <p:nvSpPr>
          <p:cNvPr id="16388"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2278387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EA8165-1D93-A149-A55A-111EA438B4EF}" type="slidenum">
              <a:rPr lang="en-US">
                <a:latin typeface="Times" pitchFamily="-109" charset="0"/>
              </a:rPr>
              <a:pPr/>
              <a:t>22</a:t>
            </a:fld>
            <a:endParaRPr lang="en-US">
              <a:latin typeface="Times" pitchFamily="-109" charset="0"/>
            </a:endParaRPr>
          </a:p>
        </p:txBody>
      </p:sp>
      <p:sp>
        <p:nvSpPr>
          <p:cNvPr id="46083" name="Rectangle 2"/>
          <p:cNvSpPr>
            <a:spLocks noGrp="1" noRot="1" noChangeAspect="1" noChangeArrowheads="1" noTextEdit="1"/>
          </p:cNvSpPr>
          <p:nvPr>
            <p:ph type="sldImg"/>
          </p:nvPr>
        </p:nvSpPr>
        <p:spPr>
          <a:ln w="12700" cap="flat">
            <a:solidFill>
              <a:schemeClr val="tx1"/>
            </a:solidFill>
          </a:ln>
        </p:spPr>
      </p:sp>
      <p:sp>
        <p:nvSpPr>
          <p:cNvPr id="46084"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186488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06BA788-68AA-3B4F-96D5-4EAF2E1F3B97}" type="slidenum">
              <a:rPr lang="en-US">
                <a:latin typeface="Times" pitchFamily="-109" charset="0"/>
              </a:rPr>
              <a:pPr/>
              <a:t>23</a:t>
            </a:fld>
            <a:endParaRPr lang="en-US">
              <a:latin typeface="Times" pitchFamily="-109" charset="0"/>
            </a:endParaRPr>
          </a:p>
        </p:txBody>
      </p:sp>
      <p:sp>
        <p:nvSpPr>
          <p:cNvPr id="48131" name="Rectangle 2"/>
          <p:cNvSpPr>
            <a:spLocks noGrp="1" noRot="1" noChangeAspect="1" noChangeArrowheads="1" noTextEdit="1"/>
          </p:cNvSpPr>
          <p:nvPr>
            <p:ph type="sldImg"/>
          </p:nvPr>
        </p:nvSpPr>
        <p:spPr>
          <a:ln w="12700" cap="flat">
            <a:solidFill>
              <a:schemeClr val="tx1"/>
            </a:solidFill>
          </a:ln>
        </p:spPr>
      </p:sp>
      <p:sp>
        <p:nvSpPr>
          <p:cNvPr id="48132"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416266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FB64C65-27AF-2841-92E5-CED45B8A70B9}" type="slidenum">
              <a:rPr lang="en-US">
                <a:latin typeface="Times" pitchFamily="-109" charset="0"/>
              </a:rPr>
              <a:pPr/>
              <a:t>26</a:t>
            </a:fld>
            <a:endParaRPr lang="en-US">
              <a:latin typeface="Times" pitchFamily="-109" charset="0"/>
            </a:endParaRPr>
          </a:p>
        </p:txBody>
      </p:sp>
      <p:sp>
        <p:nvSpPr>
          <p:cNvPr id="52227" name="Rectangle 2"/>
          <p:cNvSpPr>
            <a:spLocks noGrp="1" noRot="1" noChangeAspect="1" noChangeArrowheads="1" noTextEdit="1"/>
          </p:cNvSpPr>
          <p:nvPr>
            <p:ph type="sldImg"/>
          </p:nvPr>
        </p:nvSpPr>
        <p:spPr>
          <a:ln w="12700" cap="flat">
            <a:solidFill>
              <a:schemeClr val="tx1"/>
            </a:solidFill>
          </a:ln>
        </p:spPr>
      </p:sp>
      <p:sp>
        <p:nvSpPr>
          <p:cNvPr id="52228"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501977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charset="0"/>
                <a:ea typeface="ＭＳ Ｐゴシック" pitchFamily="-109" charset="-128"/>
                <a:cs typeface="ＭＳ Ｐゴシック" pitchFamily="-109" charset="-128"/>
              </a:rPr>
              <a:t>Junglas</a:t>
            </a:r>
            <a:r>
              <a:rPr lang="en-US" sz="1200" kern="1200" dirty="0" smtClean="0">
                <a:solidFill>
                  <a:schemeClr val="tx1"/>
                </a:solidFill>
                <a:latin typeface="Times" charset="0"/>
                <a:ea typeface="ＭＳ Ｐゴシック" pitchFamily="-109" charset="-128"/>
                <a:cs typeface="ＭＳ Ｐゴシック" pitchFamily="-109" charset="-128"/>
              </a:rPr>
              <a:t>, I. A., &amp; Watson, R. T. (2006). The U-constructs: Four information drives. </a:t>
            </a:r>
            <a:r>
              <a:rPr lang="en-US" sz="1200" i="1" kern="1200" smtClean="0">
                <a:solidFill>
                  <a:schemeClr val="tx1"/>
                </a:solidFill>
                <a:latin typeface="Times" charset="0"/>
                <a:ea typeface="ＭＳ Ｐゴシック" pitchFamily="-109" charset="-128"/>
                <a:cs typeface="ＭＳ Ｐゴシック" pitchFamily="-109" charset="-128"/>
              </a:rPr>
              <a:t>Communications of AIS, 17</a:t>
            </a:r>
            <a:r>
              <a:rPr lang="en-US" sz="1200" i="0" kern="1200" smtClean="0">
                <a:solidFill>
                  <a:schemeClr val="tx1"/>
                </a:solidFill>
                <a:latin typeface="Times" charset="0"/>
                <a:ea typeface="ＭＳ Ｐゴシック" pitchFamily="-109" charset="-128"/>
                <a:cs typeface="ＭＳ Ｐゴシック" pitchFamily="-109" charset="-128"/>
              </a:rPr>
              <a:t>, 569-592. </a:t>
            </a:r>
          </a:p>
          <a:p>
            <a:endParaRPr lang="en-US" dirty="0"/>
          </a:p>
        </p:txBody>
      </p:sp>
      <p:sp>
        <p:nvSpPr>
          <p:cNvPr id="4" name="Slide Number Placeholder 3"/>
          <p:cNvSpPr>
            <a:spLocks noGrp="1"/>
          </p:cNvSpPr>
          <p:nvPr>
            <p:ph type="sldNum" sz="quarter" idx="10"/>
          </p:nvPr>
        </p:nvSpPr>
        <p:spPr/>
        <p:txBody>
          <a:bodyPr/>
          <a:lstStyle/>
          <a:p>
            <a:pPr>
              <a:defRPr/>
            </a:pPr>
            <a:fld id="{37A6BAA9-D687-994F-AE9F-52CB1F601D21}" type="slidenum">
              <a:rPr lang="en-US" smtClean="0"/>
              <a:pPr>
                <a:defRPr/>
              </a:pPr>
              <a:t>28</a:t>
            </a:fld>
            <a:endParaRPr lang="en-US"/>
          </a:p>
        </p:txBody>
      </p:sp>
    </p:spTree>
    <p:extLst>
      <p:ext uri="{BB962C8B-B14F-4D97-AF65-F5344CB8AC3E}">
        <p14:creationId xmlns:p14="http://schemas.microsoft.com/office/powerpoint/2010/main" val="229022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55EC480-6E6D-7044-BB18-99DEE8998AC6}" type="slidenum">
              <a:rPr lang="en-US">
                <a:latin typeface="Times" pitchFamily="-109" charset="0"/>
              </a:rPr>
              <a:pPr/>
              <a:t>2</a:t>
            </a:fld>
            <a:endParaRPr lang="en-US">
              <a:latin typeface="Times" pitchFamily="-109" charset="0"/>
            </a:endParaRPr>
          </a:p>
        </p:txBody>
      </p:sp>
      <p:sp>
        <p:nvSpPr>
          <p:cNvPr id="18435" name="Rectangle 2"/>
          <p:cNvSpPr>
            <a:spLocks noGrp="1" noRot="1" noChangeAspect="1" noChangeArrowheads="1" noTextEdit="1"/>
          </p:cNvSpPr>
          <p:nvPr>
            <p:ph type="sldImg"/>
          </p:nvPr>
        </p:nvSpPr>
        <p:spPr>
          <a:ln w="12700" cap="flat">
            <a:solidFill>
              <a:schemeClr val="tx1"/>
            </a:solidFill>
          </a:ln>
        </p:spPr>
      </p:sp>
      <p:sp>
        <p:nvSpPr>
          <p:cNvPr id="18436"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55155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AA071B2-3E34-6A45-B1C6-1809A0D7EFE0}" type="slidenum">
              <a:rPr lang="en-US">
                <a:latin typeface="Times" pitchFamily="-109" charset="0"/>
              </a:rPr>
              <a:pPr/>
              <a:t>9</a:t>
            </a:fld>
            <a:endParaRPr lang="en-US">
              <a:latin typeface="Times" pitchFamily="-109" charset="0"/>
            </a:endParaRPr>
          </a:p>
        </p:txBody>
      </p:sp>
      <p:sp>
        <p:nvSpPr>
          <p:cNvPr id="26627" name="Rectangle 2"/>
          <p:cNvSpPr>
            <a:spLocks noGrp="1" noRot="1" noChangeAspect="1" noChangeArrowheads="1" noTextEdit="1"/>
          </p:cNvSpPr>
          <p:nvPr>
            <p:ph type="sldImg"/>
          </p:nvPr>
        </p:nvSpPr>
        <p:spPr>
          <a:ln w="12700" cap="flat">
            <a:solidFill>
              <a:schemeClr val="tx1"/>
            </a:solidFill>
          </a:ln>
        </p:spPr>
      </p:sp>
      <p:sp>
        <p:nvSpPr>
          <p:cNvPr id="26628"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320177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3E26868-3EB3-6F45-AD11-5A2B046B19AF}" type="slidenum">
              <a:rPr lang="en-US">
                <a:latin typeface="Times" pitchFamily="-109" charset="0"/>
              </a:rPr>
              <a:pPr/>
              <a:t>14</a:t>
            </a:fld>
            <a:endParaRPr lang="en-US">
              <a:latin typeface="Times" pitchFamily="-109" charset="0"/>
            </a:endParaRPr>
          </a:p>
        </p:txBody>
      </p:sp>
      <p:sp>
        <p:nvSpPr>
          <p:cNvPr id="32771" name="Rectangle 2"/>
          <p:cNvSpPr>
            <a:spLocks noGrp="1" noRot="1" noChangeAspect="1" noChangeArrowheads="1" noTextEdit="1"/>
          </p:cNvSpPr>
          <p:nvPr>
            <p:ph type="sldImg"/>
          </p:nvPr>
        </p:nvSpPr>
        <p:spPr>
          <a:ln w="12700" cap="flat">
            <a:solidFill>
              <a:schemeClr val="tx1"/>
            </a:solidFill>
          </a:ln>
        </p:spPr>
      </p:sp>
      <p:sp>
        <p:nvSpPr>
          <p:cNvPr id="32772"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4253631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EA2525F-E7D4-F644-9AAE-0F4EA0607878}" type="slidenum">
              <a:rPr lang="en-US">
                <a:latin typeface="Times" pitchFamily="-109" charset="0"/>
              </a:rPr>
              <a:pPr/>
              <a:t>15</a:t>
            </a:fld>
            <a:endParaRPr lang="en-US">
              <a:latin typeface="Times" pitchFamily="-109" charset="0"/>
            </a:endParaRPr>
          </a:p>
        </p:txBody>
      </p:sp>
      <p:sp>
        <p:nvSpPr>
          <p:cNvPr id="34819" name="Rectangle 2"/>
          <p:cNvSpPr>
            <a:spLocks noGrp="1" noRot="1" noChangeAspect="1" noChangeArrowheads="1" noTextEdit="1"/>
          </p:cNvSpPr>
          <p:nvPr>
            <p:ph type="sldImg"/>
          </p:nvPr>
        </p:nvSpPr>
        <p:spPr>
          <a:ln w="12700" cap="flat">
            <a:solidFill>
              <a:schemeClr val="tx1"/>
            </a:solidFill>
          </a:ln>
        </p:spPr>
      </p:sp>
      <p:sp>
        <p:nvSpPr>
          <p:cNvPr id="34820"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320048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922A651-967F-794D-83E0-DA0B56DC250C}" type="slidenum">
              <a:rPr lang="en-US">
                <a:latin typeface="Times" pitchFamily="-109" charset="0"/>
              </a:rPr>
              <a:pPr/>
              <a:t>16</a:t>
            </a:fld>
            <a:endParaRPr lang="en-US">
              <a:latin typeface="Times" pitchFamily="-109" charset="0"/>
            </a:endParaRPr>
          </a:p>
        </p:txBody>
      </p:sp>
      <p:sp>
        <p:nvSpPr>
          <p:cNvPr id="36867" name="Rectangle 2"/>
          <p:cNvSpPr>
            <a:spLocks noGrp="1" noRot="1" noChangeAspect="1" noChangeArrowheads="1" noTextEdit="1"/>
          </p:cNvSpPr>
          <p:nvPr>
            <p:ph type="sldImg"/>
          </p:nvPr>
        </p:nvSpPr>
        <p:spPr>
          <a:ln w="12700" cap="flat">
            <a:solidFill>
              <a:schemeClr val="tx1"/>
            </a:solidFill>
          </a:ln>
        </p:spPr>
      </p:sp>
      <p:sp>
        <p:nvSpPr>
          <p:cNvPr id="36868"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3330580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7549009-C194-AF47-A669-1DABE7069D36}" type="slidenum">
              <a:rPr lang="en-US">
                <a:latin typeface="Times" pitchFamily="-109" charset="0"/>
              </a:rPr>
              <a:pPr/>
              <a:t>18</a:t>
            </a:fld>
            <a:endParaRPr lang="en-US">
              <a:latin typeface="Times" pitchFamily="-109" charset="0"/>
            </a:endParaRPr>
          </a:p>
        </p:txBody>
      </p:sp>
      <p:sp>
        <p:nvSpPr>
          <p:cNvPr id="39939" name="Rectangle 2"/>
          <p:cNvSpPr>
            <a:spLocks noGrp="1" noRot="1" noChangeAspect="1" noChangeArrowheads="1" noTextEdit="1"/>
          </p:cNvSpPr>
          <p:nvPr>
            <p:ph type="sldImg"/>
          </p:nvPr>
        </p:nvSpPr>
        <p:spPr>
          <a:ln w="12700" cap="flat">
            <a:solidFill>
              <a:schemeClr val="tx1"/>
            </a:solidFill>
          </a:ln>
        </p:spPr>
      </p:sp>
      <p:sp>
        <p:nvSpPr>
          <p:cNvPr id="39940"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228649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1405DE2-1BB3-6544-A7CE-5FF8B22B7BA9}" type="slidenum">
              <a:rPr lang="en-US">
                <a:latin typeface="Times" pitchFamily="-109" charset="0"/>
              </a:rPr>
              <a:pPr/>
              <a:t>19</a:t>
            </a:fld>
            <a:endParaRPr lang="en-US">
              <a:latin typeface="Times" pitchFamily="-109" charset="0"/>
            </a:endParaRPr>
          </a:p>
        </p:txBody>
      </p:sp>
      <p:sp>
        <p:nvSpPr>
          <p:cNvPr id="41987" name="Rectangle 2"/>
          <p:cNvSpPr>
            <a:spLocks noGrp="1" noRot="1" noChangeAspect="1" noChangeArrowheads="1" noTextEdit="1"/>
          </p:cNvSpPr>
          <p:nvPr>
            <p:ph type="sldImg"/>
          </p:nvPr>
        </p:nvSpPr>
        <p:spPr>
          <a:ln w="12700" cap="flat">
            <a:solidFill>
              <a:schemeClr val="tx1"/>
            </a:solidFill>
          </a:ln>
        </p:spPr>
      </p:sp>
      <p:sp>
        <p:nvSpPr>
          <p:cNvPr id="41988"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62433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58551E7-54D8-6B4E-B1EE-73B214FE16F3}" type="slidenum">
              <a:rPr lang="en-US">
                <a:latin typeface="Times" pitchFamily="-109" charset="0"/>
              </a:rPr>
              <a:pPr/>
              <a:t>20</a:t>
            </a:fld>
            <a:endParaRPr lang="en-US">
              <a:latin typeface="Times" pitchFamily="-109" charset="0"/>
            </a:endParaRPr>
          </a:p>
        </p:txBody>
      </p:sp>
      <p:sp>
        <p:nvSpPr>
          <p:cNvPr id="44035" name="Rectangle 2"/>
          <p:cNvSpPr>
            <a:spLocks noGrp="1" noRot="1" noChangeAspect="1" noChangeArrowheads="1" noTextEdit="1"/>
          </p:cNvSpPr>
          <p:nvPr>
            <p:ph type="sldImg"/>
          </p:nvPr>
        </p:nvSpPr>
        <p:spPr>
          <a:ln w="12700" cap="flat">
            <a:solidFill>
              <a:schemeClr val="tx1"/>
            </a:solidFill>
          </a:ln>
        </p:spPr>
      </p:sp>
      <p:sp>
        <p:nvSpPr>
          <p:cNvPr id="44036" name="Rectangle 3"/>
          <p:cNvSpPr>
            <a:spLocks noGrp="1" noChangeArrowheads="1"/>
          </p:cNvSpPr>
          <p:nvPr>
            <p:ph type="body" idx="1"/>
          </p:nvPr>
        </p:nvSpPr>
        <p:spPr>
          <a:noFill/>
          <a:ln/>
        </p:spPr>
        <p:txBody>
          <a:bodyPr lIns="92075" tIns="46038" rIns="92075" bIns="46038"/>
          <a:lstStyle/>
          <a:p>
            <a:endParaRPr lang="en-US">
              <a:latin typeface="Times" pitchFamily="-109" charset="0"/>
            </a:endParaRPr>
          </a:p>
        </p:txBody>
      </p:sp>
    </p:spTree>
    <p:extLst>
      <p:ext uri="{BB962C8B-B14F-4D97-AF65-F5344CB8AC3E}">
        <p14:creationId xmlns:p14="http://schemas.microsoft.com/office/powerpoint/2010/main" val="3841549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6362700" cy="6858000"/>
            <a:chOff x="0" y="0"/>
            <a:chExt cx="4008" cy="4320"/>
          </a:xfrm>
        </p:grpSpPr>
        <p:pic>
          <p:nvPicPr>
            <p:cNvPr id="5" name="Picture 8" descr="Expbanna"/>
            <p:cNvPicPr>
              <a:picLocks noChangeAspect="1" noChangeArrowheads="1"/>
            </p:cNvPicPr>
            <p:nvPr/>
          </p:nvPicPr>
          <p:blipFill>
            <a:blip r:embed="rId2"/>
            <a:srcRect/>
            <a:stretch>
              <a:fillRect/>
            </a:stretch>
          </p:blipFill>
          <p:spPr bwMode="invGray">
            <a:xfrm>
              <a:off x="0" y="0"/>
              <a:ext cx="432" cy="4320"/>
            </a:xfrm>
            <a:prstGeom prst="rect">
              <a:avLst/>
            </a:prstGeom>
            <a:noFill/>
            <a:ln w="9525">
              <a:noFill/>
              <a:miter lim="800000"/>
              <a:headEnd/>
              <a:tailEnd/>
            </a:ln>
          </p:spPr>
        </p:pic>
        <p:pic>
          <p:nvPicPr>
            <p:cNvPr id="6" name="Picture 9" descr="EXPHORSA"/>
            <p:cNvPicPr>
              <a:picLocks noChangeAspect="1" noChangeArrowheads="1"/>
            </p:cNvPicPr>
            <p:nvPr/>
          </p:nvPicPr>
          <p:blipFill>
            <a:blip r:embed="rId3"/>
            <a:srcRect/>
            <a:stretch>
              <a:fillRect/>
            </a:stretch>
          </p:blipFill>
          <p:spPr bwMode="auto">
            <a:xfrm>
              <a:off x="2208" y="3600"/>
              <a:ext cx="1800" cy="60"/>
            </a:xfrm>
            <a:prstGeom prst="rect">
              <a:avLst/>
            </a:prstGeom>
            <a:noFill/>
            <a:ln w="9525">
              <a:noFill/>
              <a:miter lim="800000"/>
              <a:headEnd/>
              <a:tailEnd/>
            </a:ln>
          </p:spPr>
        </p:pic>
      </p:grpSp>
      <p:pic>
        <p:nvPicPr>
          <p:cNvPr id="7" name="Picture 10" descr="EXPHORSA"/>
          <p:cNvPicPr>
            <a:picLocks noChangeAspect="1" noChangeArrowheads="1"/>
          </p:cNvPicPr>
          <p:nvPr/>
        </p:nvPicPr>
        <p:blipFill>
          <a:blip r:embed="rId4"/>
          <a:srcRect/>
          <a:stretch>
            <a:fillRect/>
          </a:stretch>
        </p:blipFill>
        <p:spPr bwMode="auto">
          <a:xfrm>
            <a:off x="1981200" y="3657600"/>
            <a:ext cx="5715000" cy="95250"/>
          </a:xfrm>
          <a:prstGeom prst="rect">
            <a:avLst/>
          </a:prstGeom>
          <a:noFill/>
          <a:ln w="9525">
            <a:noFill/>
            <a:miter lim="800000"/>
            <a:headEnd/>
            <a:tailEnd/>
          </a:ln>
        </p:spPr>
      </p:pic>
      <p:sp>
        <p:nvSpPr>
          <p:cNvPr id="49154" name="Rectangle 2"/>
          <p:cNvSpPr>
            <a:spLocks noGrp="1" noChangeArrowheads="1"/>
          </p:cNvSpPr>
          <p:nvPr>
            <p:ph type="ctrTitle"/>
          </p:nvPr>
        </p:nvSpPr>
        <p:spPr>
          <a:xfrm>
            <a:off x="1752600" y="990600"/>
            <a:ext cx="6400800" cy="2514600"/>
          </a:xfrm>
          <a:ln w="76200" cmpd="tri"/>
        </p:spPr>
        <p:txBody>
          <a:bodyPr/>
          <a:lstStyle>
            <a:lvl1pPr>
              <a:defRPr/>
            </a:lvl1pPr>
          </a:lstStyle>
          <a:p>
            <a:r>
              <a:rPr lang="en-US"/>
              <a:t>Click to edit Master title style</a:t>
            </a:r>
          </a:p>
        </p:txBody>
      </p:sp>
      <p:sp>
        <p:nvSpPr>
          <p:cNvPr id="49155"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atin typeface="Trebuchet MS" charset="0"/>
              </a:defRPr>
            </a:lvl1pPr>
          </a:lstStyle>
          <a:p>
            <a:r>
              <a:rPr lang="en-US"/>
              <a:t>Click to edit Master subtitle style</a:t>
            </a:r>
          </a:p>
        </p:txBody>
      </p:sp>
      <p:sp>
        <p:nvSpPr>
          <p:cNvPr id="8" name="Rectangle 4"/>
          <p:cNvSpPr>
            <a:spLocks noGrp="1" noChangeArrowheads="1"/>
          </p:cNvSpPr>
          <p:nvPr>
            <p:ph type="dt" sz="half" idx="10"/>
          </p:nvPr>
        </p:nvSpPr>
        <p:spPr>
          <a:xfrm>
            <a:off x="914400" y="6400800"/>
            <a:ext cx="1905000" cy="457200"/>
          </a:xfrm>
        </p:spPr>
        <p:txBody>
          <a:bodyPr anchorCtr="0"/>
          <a:lstStyle>
            <a:lvl1pPr>
              <a:defRPr>
                <a:latin typeface="+mj-lt"/>
              </a:defRPr>
            </a:lvl1pPr>
          </a:lstStyle>
          <a:p>
            <a:pPr>
              <a:defRPr/>
            </a:pPr>
            <a:endParaRPr lang="en-US"/>
          </a:p>
        </p:txBody>
      </p:sp>
      <p:sp>
        <p:nvSpPr>
          <p:cNvPr id="9" name="Rectangle 5"/>
          <p:cNvSpPr>
            <a:spLocks noGrp="1" noChangeArrowheads="1"/>
          </p:cNvSpPr>
          <p:nvPr>
            <p:ph type="ftr" sz="quarter" idx="11"/>
          </p:nvPr>
        </p:nvSpPr>
        <p:spPr>
          <a:xfrm>
            <a:off x="3505200" y="6400800"/>
            <a:ext cx="2895600" cy="457200"/>
          </a:xfrm>
        </p:spPr>
        <p:txBody>
          <a:bodyPr anchorCtr="0"/>
          <a:lstStyle>
            <a:lvl1pPr>
              <a:defRPr>
                <a:latin typeface="+mj-lt"/>
              </a:defRPr>
            </a:lvl1pPr>
          </a:lstStyle>
          <a:p>
            <a:pPr>
              <a:defRPr/>
            </a:pPr>
            <a:endParaRPr lang="en-US"/>
          </a:p>
        </p:txBody>
      </p:sp>
      <p:sp>
        <p:nvSpPr>
          <p:cNvPr id="10" name="Rectangle 6"/>
          <p:cNvSpPr>
            <a:spLocks noGrp="1" noChangeArrowheads="1"/>
          </p:cNvSpPr>
          <p:nvPr>
            <p:ph type="sldNum" sz="quarter" idx="12"/>
          </p:nvPr>
        </p:nvSpPr>
        <p:spPr>
          <a:xfrm>
            <a:off x="7010400" y="6400800"/>
            <a:ext cx="1905000" cy="457200"/>
          </a:xfrm>
        </p:spPr>
        <p:txBody>
          <a:bodyPr anchorCtr="0"/>
          <a:lstStyle>
            <a:lvl1pPr>
              <a:defRPr>
                <a:latin typeface="+mj-lt"/>
              </a:defRPr>
            </a:lvl1pPr>
          </a:lstStyle>
          <a:p>
            <a:pPr>
              <a:defRPr/>
            </a:pPr>
            <a:fld id="{0497CF96-DCC0-3A46-9A33-4F58A4ED0A2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4D54A4-13FC-484E-8995-19843742EF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9431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2038" y="381000"/>
            <a:ext cx="5681662"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89593B-FD8F-2C41-A716-AC5943D37EB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2038" y="1766888"/>
            <a:ext cx="7769225" cy="4113212"/>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D5C2F8-28E7-E44A-9EEC-D5B2DF74DE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BA618D-CF74-754B-BC6D-97B5510C4E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64D7CF-E0E6-8741-892A-796702A987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8"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285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96978C-BD43-7F49-988A-D281705481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196CDF-66BE-634D-94B9-CF451B53D6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43FA8DD-A713-6143-9C80-784824EFB4C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99B4A6-A0EE-3F40-9D74-CAEEFDEB09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B94132-2BFE-E341-9728-3BA9B982089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ED5F3B-A39B-794A-BEFC-D285884370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Expbanna"/>
          <p:cNvPicPr>
            <a:picLocks noChangeAspect="1" noChangeArrowheads="1"/>
          </p:cNvPicPr>
          <p:nvPr/>
        </p:nvPicPr>
        <p:blipFill>
          <a:blip r:embed="rId15"/>
          <a:srcRect/>
          <a:stretch>
            <a:fillRect/>
          </a:stretch>
        </p:blipFill>
        <p:spPr bwMode="invGray">
          <a:xfrm>
            <a:off x="0" y="0"/>
            <a:ext cx="6858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1066800" y="3810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8132" name="Rectangle 4"/>
          <p:cNvSpPr>
            <a:spLocks noGrp="1" noChangeArrowheads="1"/>
          </p:cNvSpPr>
          <p:nvPr>
            <p:ph type="dt" sz="half" idx="2"/>
          </p:nvPr>
        </p:nvSpPr>
        <p:spPr bwMode="auto">
          <a:xfrm>
            <a:off x="8382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1400">
                <a:solidFill>
                  <a:schemeClr val="tx2"/>
                </a:solidFill>
                <a:latin typeface="Arial" charset="0"/>
              </a:defRPr>
            </a:lvl1pPr>
          </a:lstStyle>
          <a:p>
            <a:pPr>
              <a:defRPr/>
            </a:pPr>
            <a:endParaRPr lang="en-US"/>
          </a:p>
        </p:txBody>
      </p:sp>
      <p:sp>
        <p:nvSpPr>
          <p:cNvPr id="48133" name="Rectangle 5"/>
          <p:cNvSpPr>
            <a:spLocks noGrp="1" noChangeArrowheads="1"/>
          </p:cNvSpPr>
          <p:nvPr>
            <p:ph type="ftr" sz="quarter" idx="3"/>
          </p:nvPr>
        </p:nvSpPr>
        <p:spPr bwMode="auto">
          <a:xfrm>
            <a:off x="3429000" y="6400800"/>
            <a:ext cx="28956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eaLnBrk="1" hangingPunct="1">
              <a:defRPr sz="1400">
                <a:solidFill>
                  <a:schemeClr val="tx2"/>
                </a:solidFill>
                <a:latin typeface="Arial" charset="0"/>
              </a:defRPr>
            </a:lvl1pPr>
          </a:lstStyle>
          <a:p>
            <a:pPr>
              <a:defRPr/>
            </a:pPr>
            <a:endParaRPr lang="en-US"/>
          </a:p>
        </p:txBody>
      </p:sp>
      <p:sp>
        <p:nvSpPr>
          <p:cNvPr id="48134" name="Rectangle 6"/>
          <p:cNvSpPr>
            <a:spLocks noGrp="1" noChangeArrowheads="1"/>
          </p:cNvSpPr>
          <p:nvPr>
            <p:ph type="sldNum" sz="quarter" idx="4"/>
          </p:nvPr>
        </p:nvSpPr>
        <p:spPr bwMode="auto">
          <a:xfrm>
            <a:off x="8229600" y="6400800"/>
            <a:ext cx="9144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eaLnBrk="1" hangingPunct="1">
              <a:defRPr sz="1400">
                <a:solidFill>
                  <a:schemeClr val="tx2"/>
                </a:solidFill>
                <a:latin typeface="Arial" charset="0"/>
              </a:defRPr>
            </a:lvl1pPr>
          </a:lstStyle>
          <a:p>
            <a:pPr>
              <a:defRPr/>
            </a:pPr>
            <a:fld id="{C8904E18-7D28-4842-A036-76805E4FEDEF}" type="slidenum">
              <a:rPr lang="en-US"/>
              <a:pPr>
                <a:defRPr/>
              </a:pPr>
              <a:t>‹#›</a:t>
            </a:fld>
            <a:endParaRPr lang="en-US"/>
          </a:p>
        </p:txBody>
      </p:sp>
      <p:pic>
        <p:nvPicPr>
          <p:cNvPr id="1031" name="Picture 7" descr="EXPHORSA"/>
          <p:cNvPicPr>
            <a:picLocks noChangeAspect="1" noChangeArrowheads="1"/>
          </p:cNvPicPr>
          <p:nvPr/>
        </p:nvPicPr>
        <p:blipFill>
          <a:blip r:embed="rId16"/>
          <a:srcRect/>
          <a:stretch>
            <a:fillRect/>
          </a:stretch>
        </p:blipFill>
        <p:spPr bwMode="auto">
          <a:xfrm>
            <a:off x="1066800" y="1574800"/>
            <a:ext cx="7772400" cy="130175"/>
          </a:xfrm>
          <a:prstGeom prst="rect">
            <a:avLst/>
          </a:prstGeom>
          <a:noFill/>
          <a:ln w="9525">
            <a:noFill/>
            <a:miter lim="800000"/>
            <a:headEnd/>
            <a:tailEnd/>
          </a:ln>
        </p:spPr>
      </p:pic>
      <p:sp>
        <p:nvSpPr>
          <p:cNvPr id="1032" name="Rectangle 8"/>
          <p:cNvSpPr>
            <a:spLocks noGrp="1" noChangeArrowheads="1"/>
          </p:cNvSpPr>
          <p:nvPr>
            <p:ph type="body" idx="1"/>
          </p:nvPr>
        </p:nvSpPr>
        <p:spPr bwMode="auto">
          <a:xfrm>
            <a:off x="1062038" y="1766888"/>
            <a:ext cx="7769225" cy="411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Trebuchet MS" charset="0"/>
          <a:ea typeface="ＭＳ Ｐゴシック" pitchFamily="-109" charset="-128"/>
          <a:cs typeface="ＭＳ Ｐゴシック" pitchFamily="-109" charset="-128"/>
        </a:defRPr>
      </a:lvl5pPr>
      <a:lvl6pPr marL="457200" algn="ctr" rtl="0" fontAlgn="base">
        <a:spcBef>
          <a:spcPct val="0"/>
        </a:spcBef>
        <a:spcAft>
          <a:spcPct val="0"/>
        </a:spcAft>
        <a:defRPr sz="4400">
          <a:solidFill>
            <a:schemeClr val="tx2"/>
          </a:solidFill>
          <a:latin typeface="Trebuchet MS" charset="0"/>
        </a:defRPr>
      </a:lvl6pPr>
      <a:lvl7pPr marL="914400" algn="ctr" rtl="0" fontAlgn="base">
        <a:spcBef>
          <a:spcPct val="0"/>
        </a:spcBef>
        <a:spcAft>
          <a:spcPct val="0"/>
        </a:spcAft>
        <a:defRPr sz="4400">
          <a:solidFill>
            <a:schemeClr val="tx2"/>
          </a:solidFill>
          <a:latin typeface="Trebuchet MS" charset="0"/>
        </a:defRPr>
      </a:lvl7pPr>
      <a:lvl8pPr marL="1371600" algn="ctr" rtl="0" fontAlgn="base">
        <a:spcBef>
          <a:spcPct val="0"/>
        </a:spcBef>
        <a:spcAft>
          <a:spcPct val="0"/>
        </a:spcAft>
        <a:defRPr sz="4400">
          <a:solidFill>
            <a:schemeClr val="tx2"/>
          </a:solidFill>
          <a:latin typeface="Trebuchet MS" charset="0"/>
        </a:defRPr>
      </a:lvl8pPr>
      <a:lvl9pPr marL="1828800" algn="ctr" rtl="0" fontAlgn="base">
        <a:spcBef>
          <a:spcPct val="0"/>
        </a:spcBef>
        <a:spcAft>
          <a:spcPct val="0"/>
        </a:spcAft>
        <a:defRPr sz="4400">
          <a:solidFill>
            <a:schemeClr val="tx2"/>
          </a:solidFill>
          <a:latin typeface="Trebuchet MS" charset="0"/>
        </a:defRPr>
      </a:lvl9pPr>
    </p:titleStyle>
    <p:bodyStyle>
      <a:lvl1pPr marL="342900" indent="-342900" algn="l" rtl="0" eaLnBrk="0" fontAlgn="base" hangingPunct="0">
        <a:spcBef>
          <a:spcPct val="20000"/>
        </a:spcBef>
        <a:spcAft>
          <a:spcPct val="0"/>
        </a:spcAft>
        <a:buBlip>
          <a:blip r:embed="rId17"/>
        </a:buBlip>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lr>
          <a:schemeClr val="accent2"/>
        </a:buClr>
        <a:buFont typeface="Wingdings" pitchFamily="-109" charset="2"/>
        <a:buBlip>
          <a:blip r:embed="rId18"/>
        </a:buBlip>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Font typeface="Wingdings" pitchFamily="-109" charset="2"/>
        <a:buChar char="s"/>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Font typeface="Wingdings" pitchFamily="-109" charset="2"/>
        <a:buChar char="s"/>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Word_97_-_2003_Document1.doc"/></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noFill/>
          <a:ln w="9525" cmpd="sng"/>
        </p:spPr>
        <p:txBody>
          <a:bodyPr lIns="92075" tIns="46038" rIns="92075" bIns="46038" anchor="ctr"/>
          <a:lstStyle/>
          <a:p>
            <a:pPr eaLnBrk="1" hangingPunct="1"/>
            <a:r>
              <a:rPr lang="en-US"/>
              <a:t>Information</a:t>
            </a:r>
          </a:p>
        </p:txBody>
      </p:sp>
      <p:sp>
        <p:nvSpPr>
          <p:cNvPr id="15363" name="Rectangle 3"/>
          <p:cNvSpPr>
            <a:spLocks noGrp="1" noChangeArrowheads="1"/>
          </p:cNvSpPr>
          <p:nvPr>
            <p:ph type="subTitle" idx="1"/>
          </p:nvPr>
        </p:nvSpPr>
        <p:spPr>
          <a:xfrm>
            <a:off x="914400" y="3886200"/>
            <a:ext cx="7315200" cy="1752600"/>
          </a:xfrm>
          <a:noFill/>
          <a:ln w="9525"/>
        </p:spPr>
        <p:txBody>
          <a:bodyPr lIns="92075" tIns="46038" rIns="92075" bIns="46038"/>
          <a:lstStyle/>
          <a:p>
            <a:pPr marL="342900" indent="-342900" eaLnBrk="1" hangingPunct="1"/>
            <a:r>
              <a:rPr lang="en-US" sz="2800" i="1" dirty="0">
                <a:latin typeface="Trebuchet MS" pitchFamily="-109" charset="0"/>
              </a:rPr>
              <a:t>Effective information management must begin by thinking about how people use information—not with  how people use machines.  </a:t>
            </a:r>
          </a:p>
          <a:p>
            <a:pPr marL="342900" indent="-342900" eaLnBrk="1" hangingPunct="1"/>
            <a:r>
              <a:rPr lang="en-US" sz="2800" dirty="0">
                <a:latin typeface="Trebuchet MS" pitchFamily="-109" charset="0"/>
              </a:rPr>
              <a:t>Thomas Davenport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lIns="92075" tIns="46038" rIns="92075" bIns="46038" anchor="ctr"/>
          <a:lstStyle/>
          <a:p>
            <a:pPr eaLnBrk="1" hangingPunct="1"/>
            <a:r>
              <a:rPr lang="en-US"/>
              <a:t>Information hardness</a:t>
            </a:r>
          </a:p>
        </p:txBody>
      </p:sp>
      <p:sp>
        <p:nvSpPr>
          <p:cNvPr id="27650" name="Slide Number Placeholder 5"/>
          <p:cNvSpPr>
            <a:spLocks noGrp="1"/>
          </p:cNvSpPr>
          <p:nvPr>
            <p:ph type="sldNum" sz="quarter" idx="12"/>
          </p:nvPr>
        </p:nvSpPr>
        <p:spPr>
          <a:noFill/>
        </p:spPr>
        <p:txBody>
          <a:bodyPr/>
          <a:lstStyle/>
          <a:p>
            <a:fld id="{DEE63211-5767-9E46-8293-2FF6A43218F6}" type="slidenum">
              <a:rPr lang="en-US" smtClean="0">
                <a:latin typeface="Arial" pitchFamily="-109" charset="0"/>
              </a:rPr>
              <a:pPr/>
              <a:t>10</a:t>
            </a:fld>
            <a:endParaRPr lang="en-US" smtClean="0">
              <a:latin typeface="Arial" pitchFamily="-109" charset="0"/>
            </a:endParaRPr>
          </a:p>
        </p:txBody>
      </p:sp>
      <p:graphicFrame>
        <p:nvGraphicFramePr>
          <p:cNvPr id="15432" name="Group 72"/>
          <p:cNvGraphicFramePr>
            <a:graphicFrameLocks noGrp="1"/>
          </p:cNvGraphicFramePr>
          <p:nvPr/>
        </p:nvGraphicFramePr>
        <p:xfrm>
          <a:off x="914400" y="1981200"/>
          <a:ext cx="8001000" cy="4663440"/>
        </p:xfrm>
        <a:graphic>
          <a:graphicData uri="http://schemas.openxmlformats.org/drawingml/2006/table">
            <a:tbl>
              <a:tblPr/>
              <a:tblGrid>
                <a:gridCol w="1219200"/>
                <a:gridCol w="762000"/>
                <a:gridCol w="6019800"/>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Minerals</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Scale</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Data</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Talc</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1</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Unidentified source-rumors, gossip, and hearsay</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Gypsum</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2</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Identified nonexpert source - opinions, feelings, ideas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Calcite</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3</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Identified expert source - predictions, speculations, forecasts, estimates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Fluorite</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4</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Unsworn testimony - explanations, justifications, assessments, interpretations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Apatite</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5</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Sworn testimony - explanations, justifications, assessments, interpretations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Orthoclase</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6</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Budgets, formal plans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Quartz</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7</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News reports, non-financial data, industry statistics, survey data </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Topaz</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8</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Unaudited financial statements, government statistics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Corundum</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9</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Audited financial statements, government statistics</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Diamond</a:t>
                      </a:r>
                      <a:endParaRPr kumimoji="0" lang="en-US" sz="16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10</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Stock exchange and commodity market data</a:t>
                      </a:r>
                      <a:endParaRPr kumimoji="0" lang="en-US" sz="16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2075" tIns="46038" rIns="92075" bIns="46038" anchor="ctr"/>
          <a:lstStyle/>
          <a:p>
            <a:pPr eaLnBrk="1" hangingPunct="1"/>
            <a:r>
              <a:rPr lang="en-US"/>
              <a:t>Information richness</a:t>
            </a:r>
          </a:p>
        </p:txBody>
      </p:sp>
      <p:sp>
        <p:nvSpPr>
          <p:cNvPr id="28676" name="Rectangle 3"/>
          <p:cNvSpPr>
            <a:spLocks noGrp="1" noChangeArrowheads="1"/>
          </p:cNvSpPr>
          <p:nvPr>
            <p:ph idx="1"/>
          </p:nvPr>
        </p:nvSpPr>
        <p:spPr>
          <a:xfrm>
            <a:off x="685800" y="3962400"/>
            <a:ext cx="7772400" cy="2286000"/>
          </a:xfrm>
          <a:noFill/>
        </p:spPr>
        <p:txBody>
          <a:bodyPr lIns="92075" tIns="46038" rIns="92075" bIns="46038"/>
          <a:lstStyle/>
          <a:p>
            <a:pPr eaLnBrk="1" hangingPunct="1"/>
            <a:r>
              <a:rPr lang="en-US"/>
              <a:t>Managers seek rich information to resolve equivocality</a:t>
            </a:r>
          </a:p>
          <a:p>
            <a:pPr eaLnBrk="1" hangingPunct="1"/>
            <a:r>
              <a:rPr lang="en-US"/>
              <a:t>Information systems typically deliver lean information</a:t>
            </a:r>
          </a:p>
        </p:txBody>
      </p:sp>
      <p:sp>
        <p:nvSpPr>
          <p:cNvPr id="28674" name="Slide Number Placeholder 5"/>
          <p:cNvSpPr>
            <a:spLocks noGrp="1"/>
          </p:cNvSpPr>
          <p:nvPr>
            <p:ph type="sldNum" sz="quarter" idx="12"/>
          </p:nvPr>
        </p:nvSpPr>
        <p:spPr>
          <a:noFill/>
        </p:spPr>
        <p:txBody>
          <a:bodyPr/>
          <a:lstStyle/>
          <a:p>
            <a:fld id="{F337F3A8-72F6-7340-85B1-15DC64625F0A}" type="slidenum">
              <a:rPr lang="en-US" smtClean="0">
                <a:latin typeface="Arial" pitchFamily="-109" charset="0"/>
              </a:rPr>
              <a:pPr/>
              <a:t>11</a:t>
            </a:fld>
            <a:endParaRPr lang="en-US" smtClean="0">
              <a:latin typeface="Arial" pitchFamily="-109" charset="0"/>
            </a:endParaRPr>
          </a:p>
        </p:txBody>
      </p:sp>
      <p:graphicFrame>
        <p:nvGraphicFramePr>
          <p:cNvPr id="16422" name="Group 38"/>
          <p:cNvGraphicFramePr>
            <a:graphicFrameLocks noGrp="1"/>
          </p:cNvGraphicFramePr>
          <p:nvPr/>
        </p:nvGraphicFramePr>
        <p:xfrm>
          <a:off x="990600" y="1905000"/>
          <a:ext cx="7696200" cy="1905000"/>
        </p:xfrm>
        <a:graphic>
          <a:graphicData uri="http://schemas.openxmlformats.org/drawingml/2006/table">
            <a:tbl>
              <a:tblPr/>
              <a:tblGrid>
                <a:gridCol w="1568450"/>
                <a:gridCol w="1422400"/>
                <a:gridCol w="1568450"/>
                <a:gridCol w="1568450"/>
                <a:gridCol w="1568450"/>
              </a:tblGrid>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rebuchet MS" charset="0"/>
                        </a:rPr>
                        <a:t>Richest</a:t>
                      </a:r>
                      <a:endParaRPr kumimoji="0" lang="en-US" sz="1800" b="1"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rebuchet MS" charset="0"/>
                        </a:rPr>
                        <a:t>Leanest</a:t>
                      </a:r>
                      <a:endParaRPr kumimoji="0" lang="en-US" sz="1800" b="1"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314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charset="0"/>
                        </a:rPr>
                        <a:t>Face-to-face</a:t>
                      </a:r>
                      <a:endParaRPr kumimoji="0" lang="en-US" sz="18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charset="0"/>
                        </a:rPr>
                        <a:t>Telephone</a:t>
                      </a:r>
                      <a:endParaRPr kumimoji="0" lang="en-US" sz="1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charset="0"/>
                        </a:rPr>
                        <a:t>Personal documents (letters and memos)</a:t>
                      </a:r>
                      <a:endParaRPr kumimoji="0" lang="en-US" sz="1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charset="0"/>
                        </a:rPr>
                        <a:t>Impersonal written documents</a:t>
                      </a:r>
                      <a:endParaRPr kumimoji="0" lang="en-US" sz="1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charset="0"/>
                        </a:rPr>
                        <a:t>Numeric documents</a:t>
                      </a:r>
                      <a:endParaRPr kumimoji="0" lang="en-US" sz="1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t>Information classes</a:t>
            </a:r>
          </a:p>
        </p:txBody>
      </p:sp>
      <p:sp>
        <p:nvSpPr>
          <p:cNvPr id="29698" name="Slide Number Placeholder 5"/>
          <p:cNvSpPr>
            <a:spLocks noGrp="1"/>
          </p:cNvSpPr>
          <p:nvPr>
            <p:ph type="sldNum" sz="quarter" idx="12"/>
          </p:nvPr>
        </p:nvSpPr>
        <p:spPr>
          <a:noFill/>
        </p:spPr>
        <p:txBody>
          <a:bodyPr/>
          <a:lstStyle/>
          <a:p>
            <a:fld id="{24112ECD-7323-754F-B0A3-B0C328EAED9F}" type="slidenum">
              <a:rPr lang="en-US" smtClean="0">
                <a:latin typeface="Arial" pitchFamily="-109" charset="0"/>
              </a:rPr>
              <a:pPr/>
              <a:t>12</a:t>
            </a:fld>
            <a:endParaRPr lang="en-US" smtClean="0">
              <a:latin typeface="Arial" pitchFamily="-109" charset="0"/>
            </a:endParaRPr>
          </a:p>
        </p:txBody>
      </p:sp>
      <p:graphicFrame>
        <p:nvGraphicFramePr>
          <p:cNvPr id="17446" name="Group 38"/>
          <p:cNvGraphicFramePr>
            <a:graphicFrameLocks noGrp="1"/>
          </p:cNvGraphicFramePr>
          <p:nvPr/>
        </p:nvGraphicFramePr>
        <p:xfrm>
          <a:off x="914400" y="2057400"/>
          <a:ext cx="7848600" cy="3444239"/>
        </p:xfrm>
        <a:graphic>
          <a:graphicData uri="http://schemas.openxmlformats.org/drawingml/2006/table">
            <a:tbl>
              <a:tblPr/>
              <a:tblGrid>
                <a:gridCol w="1698625"/>
                <a:gridCol w="6149975"/>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rebuchet MS"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rebuchet MS"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Content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Quantity, location, and types of 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Shape and composition of an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Behavior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Simulation of a physical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Creation of action (e.g., industrial robots)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noFill/>
        </p:spPr>
        <p:txBody>
          <a:bodyPr lIns="92075" tIns="46038" rIns="92075" bIns="46038" anchor="ctr"/>
          <a:lstStyle/>
          <a:p>
            <a:pPr eaLnBrk="1" hangingPunct="1"/>
            <a:r>
              <a:rPr lang="en-US"/>
              <a:t>Information and </a:t>
            </a:r>
            <a:br>
              <a:rPr lang="en-US"/>
            </a:br>
            <a:r>
              <a:rPr lang="en-US"/>
              <a:t>organizational change</a:t>
            </a:r>
          </a:p>
        </p:txBody>
      </p:sp>
      <p:sp>
        <p:nvSpPr>
          <p:cNvPr id="30724" name="Rectangle 3"/>
          <p:cNvSpPr>
            <a:spLocks noGrp="1" noChangeArrowheads="1"/>
          </p:cNvSpPr>
          <p:nvPr>
            <p:ph idx="1"/>
          </p:nvPr>
        </p:nvSpPr>
        <p:spPr>
          <a:xfrm>
            <a:off x="1062038" y="2071688"/>
            <a:ext cx="7769225" cy="3732212"/>
          </a:xfrm>
          <a:noFill/>
        </p:spPr>
        <p:txBody>
          <a:bodyPr lIns="92075" tIns="46038" rIns="92075" bIns="46038"/>
          <a:lstStyle/>
          <a:p>
            <a:pPr eaLnBrk="1" hangingPunct="1"/>
            <a:r>
              <a:rPr lang="en-US"/>
              <a:t>Organizations are goal seeking</a:t>
            </a:r>
          </a:p>
          <a:p>
            <a:pPr eaLnBrk="1" hangingPunct="1"/>
            <a:r>
              <a:rPr lang="en-US"/>
              <a:t>Information supports goal seeking</a:t>
            </a:r>
          </a:p>
        </p:txBody>
      </p:sp>
      <p:sp>
        <p:nvSpPr>
          <p:cNvPr id="30722" name="Slide Number Placeholder 5"/>
          <p:cNvSpPr>
            <a:spLocks noGrp="1"/>
          </p:cNvSpPr>
          <p:nvPr>
            <p:ph type="sldNum" sz="quarter" idx="12"/>
          </p:nvPr>
        </p:nvSpPr>
        <p:spPr>
          <a:noFill/>
        </p:spPr>
        <p:txBody>
          <a:bodyPr/>
          <a:lstStyle/>
          <a:p>
            <a:fld id="{3EBC1CFE-B4E2-C045-A602-A3C4FE50D7C5}" type="slidenum">
              <a:rPr lang="en-US" smtClean="0">
                <a:latin typeface="Arial" pitchFamily="-109" charset="0"/>
              </a:rPr>
              <a:pPr/>
              <a:t>13</a:t>
            </a:fld>
            <a:endParaRPr lang="en-US" smtClean="0">
              <a:latin typeface="Arial" pitchFamily="-109" charset="0"/>
            </a:endParaRPr>
          </a:p>
        </p:txBody>
      </p:sp>
      <p:sp>
        <p:nvSpPr>
          <p:cNvPr id="30725" name="Rectangle 4"/>
          <p:cNvSpPr>
            <a:spLocks noChangeArrowheads="1"/>
          </p:cNvSpPr>
          <p:nvPr/>
        </p:nvSpPr>
        <p:spPr bwMode="auto">
          <a:xfrm>
            <a:off x="2705100" y="3543300"/>
            <a:ext cx="0" cy="0"/>
          </a:xfrm>
          <a:prstGeom prst="rect">
            <a:avLst/>
          </a:prstGeom>
          <a:solidFill>
            <a:srgbClr val="FFFFFF"/>
          </a:solidFill>
          <a:ln w="9525">
            <a:noFill/>
            <a:miter lim="800000"/>
            <a:headEnd/>
            <a:tailEnd/>
          </a:ln>
        </p:spPr>
        <p:txBody>
          <a:bodyPr wrap="none" anchor="ctr">
            <a:prstTxWarp prst="textNoShape">
              <a:avLst/>
            </a:prstTxWarp>
          </a:bodyPr>
          <a:lstStyle/>
          <a:p>
            <a:endParaRPr lang="en-US"/>
          </a:p>
        </p:txBody>
      </p:sp>
      <p:sp>
        <p:nvSpPr>
          <p:cNvPr id="30726" name="Rectangle 5"/>
          <p:cNvSpPr>
            <a:spLocks noChangeArrowheads="1"/>
          </p:cNvSpPr>
          <p:nvPr/>
        </p:nvSpPr>
        <p:spPr bwMode="auto">
          <a:xfrm>
            <a:off x="2705100" y="3543300"/>
            <a:ext cx="0" cy="0"/>
          </a:xfrm>
          <a:prstGeom prst="rect">
            <a:avLst/>
          </a:prstGeom>
          <a:solidFill>
            <a:srgbClr val="FFFFFF"/>
          </a:solidFill>
          <a:ln w="9525">
            <a:noFill/>
            <a:miter lim="800000"/>
            <a:headEnd/>
            <a:tailEnd/>
          </a:ln>
        </p:spPr>
        <p:txBody>
          <a:bodyPr wrap="none" anchor="ctr">
            <a:prstTxWarp prst="textNoShape">
              <a:avLst/>
            </a:prstTxWarp>
          </a:bodyPr>
          <a:lstStyle/>
          <a:p>
            <a:endParaRPr lang="en-US"/>
          </a:p>
        </p:txBody>
      </p:sp>
      <p:sp>
        <p:nvSpPr>
          <p:cNvPr id="30727" name="Rectangle 6"/>
          <p:cNvSpPr>
            <a:spLocks noChangeArrowheads="1"/>
          </p:cNvSpPr>
          <p:nvPr/>
        </p:nvSpPr>
        <p:spPr bwMode="auto">
          <a:xfrm>
            <a:off x="2705100" y="3543300"/>
            <a:ext cx="0" cy="0"/>
          </a:xfrm>
          <a:prstGeom prst="rect">
            <a:avLst/>
          </a:prstGeom>
          <a:solidFill>
            <a:srgbClr val="FFFFFF"/>
          </a:solidFill>
          <a:ln w="9525">
            <a:noFill/>
            <a:miter lim="800000"/>
            <a:headEnd/>
            <a:tailEnd/>
          </a:ln>
        </p:spPr>
        <p:txBody>
          <a:bodyPr wrap="none" anchor="ctr">
            <a:prstTxWarp prst="textNoShape">
              <a:avLst/>
            </a:prstTxWarp>
          </a:bodyPr>
          <a:lstStyle/>
          <a:p>
            <a:endParaRPr lang="en-US"/>
          </a:p>
        </p:txBody>
      </p:sp>
      <p:sp>
        <p:nvSpPr>
          <p:cNvPr id="30728" name="Rectangle 7"/>
          <p:cNvSpPr>
            <a:spLocks noChangeArrowheads="1"/>
          </p:cNvSpPr>
          <p:nvPr/>
        </p:nvSpPr>
        <p:spPr bwMode="auto">
          <a:xfrm>
            <a:off x="2705100" y="3543300"/>
            <a:ext cx="0" cy="0"/>
          </a:xfrm>
          <a:prstGeom prst="rect">
            <a:avLst/>
          </a:prstGeom>
          <a:solidFill>
            <a:srgbClr val="FFFFFF"/>
          </a:solidFill>
          <a:ln w="9525">
            <a:noFill/>
            <a:miter lim="800000"/>
            <a:headEnd/>
            <a:tailEnd/>
          </a:ln>
        </p:spPr>
        <p:txBody>
          <a:bodyPr wrap="none" anchor="ctr">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229638" y="3810000"/>
            <a:ext cx="7228562" cy="190500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lIns="92075" tIns="46038" rIns="92075" bIns="46038" anchor="ctr"/>
          <a:lstStyle/>
          <a:p>
            <a:pPr eaLnBrk="1" hangingPunct="1"/>
            <a:r>
              <a:rPr lang="en-US"/>
              <a:t>Goal setting information</a:t>
            </a:r>
          </a:p>
        </p:txBody>
      </p:sp>
      <p:sp>
        <p:nvSpPr>
          <p:cNvPr id="31748" name="Rectangle 3"/>
          <p:cNvSpPr>
            <a:spLocks noGrp="1" noChangeArrowheads="1"/>
          </p:cNvSpPr>
          <p:nvPr>
            <p:ph idx="1"/>
          </p:nvPr>
        </p:nvSpPr>
        <p:spPr>
          <a:xfrm>
            <a:off x="1374775" y="2133600"/>
            <a:ext cx="7769225" cy="4113213"/>
          </a:xfrm>
          <a:noFill/>
        </p:spPr>
        <p:txBody>
          <a:bodyPr lIns="92075" tIns="46038" rIns="92075" bIns="46038"/>
          <a:lstStyle/>
          <a:p>
            <a:pPr eaLnBrk="1" hangingPunct="1"/>
            <a:r>
              <a:rPr lang="en-US"/>
              <a:t>Anchoring and adjusting</a:t>
            </a:r>
          </a:p>
          <a:p>
            <a:pPr eaLnBrk="1" hangingPunct="1"/>
            <a:r>
              <a:rPr lang="en-US"/>
              <a:t>Planning</a:t>
            </a:r>
          </a:p>
          <a:p>
            <a:pPr lvl="1" eaLnBrk="1" hangingPunct="1"/>
            <a:r>
              <a:rPr lang="en-US">
                <a:ea typeface="ＭＳ Ｐゴシック" pitchFamily="-109" charset="-128"/>
              </a:rPr>
              <a:t>Demographic trends</a:t>
            </a:r>
          </a:p>
          <a:p>
            <a:pPr lvl="1" eaLnBrk="1" hangingPunct="1"/>
            <a:r>
              <a:rPr lang="en-US">
                <a:ea typeface="ＭＳ Ｐゴシック" pitchFamily="-109" charset="-128"/>
              </a:rPr>
              <a:t>Economic forecasts</a:t>
            </a:r>
          </a:p>
          <a:p>
            <a:pPr eaLnBrk="1" hangingPunct="1"/>
            <a:r>
              <a:rPr lang="en-US"/>
              <a:t>Benchmarking</a:t>
            </a:r>
          </a:p>
          <a:p>
            <a:pPr lvl="1" eaLnBrk="1" hangingPunct="1"/>
            <a:r>
              <a:rPr lang="en-US">
                <a:ea typeface="ＭＳ Ｐゴシック" pitchFamily="-109" charset="-128"/>
              </a:rPr>
              <a:t>Competitors’actions</a:t>
            </a:r>
          </a:p>
        </p:txBody>
      </p:sp>
      <p:sp>
        <p:nvSpPr>
          <p:cNvPr id="31746" name="Slide Number Placeholder 5"/>
          <p:cNvSpPr>
            <a:spLocks noGrp="1"/>
          </p:cNvSpPr>
          <p:nvPr>
            <p:ph type="sldNum" sz="quarter" idx="12"/>
          </p:nvPr>
        </p:nvSpPr>
        <p:spPr>
          <a:noFill/>
        </p:spPr>
        <p:txBody>
          <a:bodyPr/>
          <a:lstStyle/>
          <a:p>
            <a:fld id="{80D8E0D9-A8AD-FB4F-B5BB-FE7ACDB7BC1B}" type="slidenum">
              <a:rPr lang="en-US" smtClean="0">
                <a:latin typeface="Arial" pitchFamily="-109" charset="0"/>
              </a:rPr>
              <a:pPr/>
              <a:t>14</a:t>
            </a:fld>
            <a:endParaRPr lang="en-US" smtClean="0">
              <a:latin typeface="Arial" pitchFamily="-10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noFill/>
        </p:spPr>
        <p:txBody>
          <a:bodyPr lIns="92075" tIns="46038" rIns="92075" bIns="46038" anchor="ctr"/>
          <a:lstStyle/>
          <a:p>
            <a:pPr eaLnBrk="1" hangingPunct="1"/>
            <a:r>
              <a:rPr lang="en-US"/>
              <a:t>Gap information</a:t>
            </a:r>
          </a:p>
        </p:txBody>
      </p:sp>
      <p:sp>
        <p:nvSpPr>
          <p:cNvPr id="33796" name="Rectangle 3"/>
          <p:cNvSpPr>
            <a:spLocks noGrp="1" noChangeArrowheads="1"/>
          </p:cNvSpPr>
          <p:nvPr>
            <p:ph idx="1"/>
          </p:nvPr>
        </p:nvSpPr>
        <p:spPr>
          <a:xfrm>
            <a:off x="1374775" y="2209800"/>
            <a:ext cx="7769225" cy="4113213"/>
          </a:xfrm>
          <a:noFill/>
        </p:spPr>
        <p:txBody>
          <a:bodyPr lIns="92075" tIns="46038" rIns="92075" bIns="46038"/>
          <a:lstStyle/>
          <a:p>
            <a:pPr eaLnBrk="1" hangingPunct="1"/>
            <a:r>
              <a:rPr lang="en-US"/>
              <a:t>Problem identification</a:t>
            </a:r>
          </a:p>
          <a:p>
            <a:pPr lvl="1" eaLnBrk="1" hangingPunct="1"/>
            <a:r>
              <a:rPr lang="en-US">
                <a:ea typeface="ＭＳ Ｐゴシック" pitchFamily="-109" charset="-128"/>
              </a:rPr>
              <a:t>A gap between expectations and performance</a:t>
            </a:r>
          </a:p>
          <a:p>
            <a:pPr eaLnBrk="1" hangingPunct="1"/>
            <a:r>
              <a:rPr lang="en-US"/>
              <a:t>Scorekeeping</a:t>
            </a:r>
          </a:p>
          <a:p>
            <a:pPr lvl="1" eaLnBrk="1" hangingPunct="1"/>
            <a:r>
              <a:rPr lang="en-US">
                <a:ea typeface="ＭＳ Ｐゴシック" pitchFamily="-109" charset="-128"/>
              </a:rPr>
              <a:t>Quantitative</a:t>
            </a:r>
          </a:p>
          <a:p>
            <a:pPr lvl="1" eaLnBrk="1" hangingPunct="1"/>
            <a:r>
              <a:rPr lang="en-US">
                <a:ea typeface="ＭＳ Ｐゴシック" pitchFamily="-109" charset="-128"/>
              </a:rPr>
              <a:t>Qualitative</a:t>
            </a:r>
          </a:p>
          <a:p>
            <a:pPr lvl="1" eaLnBrk="1" hangingPunct="1"/>
            <a:r>
              <a:rPr lang="en-US">
                <a:ea typeface="ＭＳ Ｐゴシック" pitchFamily="-109" charset="-128"/>
              </a:rPr>
              <a:t>Use of critical success factors to determine variables to measure</a:t>
            </a:r>
          </a:p>
        </p:txBody>
      </p:sp>
      <p:sp>
        <p:nvSpPr>
          <p:cNvPr id="33794" name="Slide Number Placeholder 5"/>
          <p:cNvSpPr>
            <a:spLocks noGrp="1"/>
          </p:cNvSpPr>
          <p:nvPr>
            <p:ph type="sldNum" sz="quarter" idx="12"/>
          </p:nvPr>
        </p:nvSpPr>
        <p:spPr>
          <a:noFill/>
        </p:spPr>
        <p:txBody>
          <a:bodyPr/>
          <a:lstStyle/>
          <a:p>
            <a:fld id="{B6E1BFF3-6BAC-574B-A776-30B7B6ED7C15}" type="slidenum">
              <a:rPr lang="en-US" smtClean="0">
                <a:latin typeface="Arial" pitchFamily="-109" charset="0"/>
              </a:rPr>
              <a:pPr/>
              <a:t>15</a:t>
            </a:fld>
            <a:endParaRPr lang="en-US" smtClean="0">
              <a:latin typeface="Arial" pitchFamily="-10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noFill/>
        </p:spPr>
        <p:txBody>
          <a:bodyPr lIns="92075" tIns="46038" rIns="92075" bIns="46038" anchor="ctr"/>
          <a:lstStyle/>
          <a:p>
            <a:pPr eaLnBrk="1" hangingPunct="1"/>
            <a:r>
              <a:rPr lang="en-US"/>
              <a:t>Gap information</a:t>
            </a:r>
          </a:p>
        </p:txBody>
      </p:sp>
      <p:sp>
        <p:nvSpPr>
          <p:cNvPr id="35844" name="Rectangle 3"/>
          <p:cNvSpPr>
            <a:spLocks noGrp="1" noChangeArrowheads="1"/>
          </p:cNvSpPr>
          <p:nvPr>
            <p:ph idx="1"/>
          </p:nvPr>
        </p:nvSpPr>
        <p:spPr>
          <a:xfrm>
            <a:off x="1374775" y="2133600"/>
            <a:ext cx="7769225" cy="4113213"/>
          </a:xfrm>
          <a:noFill/>
        </p:spPr>
        <p:txBody>
          <a:bodyPr lIns="92075" tIns="46038" rIns="92075" bIns="46038"/>
          <a:lstStyle/>
          <a:p>
            <a:pPr eaLnBrk="1" hangingPunct="1"/>
            <a:r>
              <a:rPr lang="en-US"/>
              <a:t>Detecting the gap</a:t>
            </a:r>
          </a:p>
          <a:p>
            <a:pPr eaLnBrk="1" hangingPunct="1"/>
            <a:r>
              <a:rPr lang="en-US"/>
              <a:t>Problem identification</a:t>
            </a:r>
          </a:p>
          <a:p>
            <a:pPr lvl="1" eaLnBrk="1" hangingPunct="1"/>
            <a:r>
              <a:rPr lang="en-US">
                <a:ea typeface="ＭＳ Ｐゴシック" pitchFamily="-109" charset="-128"/>
              </a:rPr>
              <a:t>Exception reports</a:t>
            </a:r>
          </a:p>
          <a:p>
            <a:pPr eaLnBrk="1" hangingPunct="1"/>
            <a:r>
              <a:rPr lang="en-US"/>
              <a:t>Scorekeeping</a:t>
            </a:r>
          </a:p>
          <a:p>
            <a:pPr lvl="1" eaLnBrk="1" hangingPunct="1"/>
            <a:r>
              <a:rPr lang="en-US">
                <a:ea typeface="ＭＳ Ｐゴシック" pitchFamily="-109" charset="-128"/>
              </a:rPr>
              <a:t>Routine reports</a:t>
            </a:r>
          </a:p>
        </p:txBody>
      </p:sp>
      <p:sp>
        <p:nvSpPr>
          <p:cNvPr id="35842" name="Slide Number Placeholder 5"/>
          <p:cNvSpPr>
            <a:spLocks noGrp="1"/>
          </p:cNvSpPr>
          <p:nvPr>
            <p:ph type="sldNum" sz="quarter" idx="12"/>
          </p:nvPr>
        </p:nvSpPr>
        <p:spPr>
          <a:noFill/>
        </p:spPr>
        <p:txBody>
          <a:bodyPr/>
          <a:lstStyle/>
          <a:p>
            <a:fld id="{E44E123E-300B-EB46-9103-8F40406BF935}" type="slidenum">
              <a:rPr lang="en-US" smtClean="0">
                <a:latin typeface="Arial" pitchFamily="-109" charset="0"/>
              </a:rPr>
              <a:pPr/>
              <a:t>16</a:t>
            </a:fld>
            <a:endParaRPr lang="en-US" smtClean="0">
              <a:latin typeface="Arial" pitchFamily="-109"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noFill/>
        </p:spPr>
        <p:txBody>
          <a:bodyPr lIns="92075" tIns="46038" rIns="92075" bIns="46038" anchor="ctr"/>
          <a:lstStyle/>
          <a:p>
            <a:pPr eaLnBrk="1" hangingPunct="1"/>
            <a:r>
              <a:rPr lang="en-US"/>
              <a:t>Scorekeeping</a:t>
            </a:r>
          </a:p>
        </p:txBody>
      </p:sp>
      <p:sp>
        <p:nvSpPr>
          <p:cNvPr id="37890" name="Slide Number Placeholder 5"/>
          <p:cNvSpPr>
            <a:spLocks noGrp="1"/>
          </p:cNvSpPr>
          <p:nvPr>
            <p:ph type="sldNum" sz="quarter" idx="12"/>
          </p:nvPr>
        </p:nvSpPr>
        <p:spPr>
          <a:noFill/>
        </p:spPr>
        <p:txBody>
          <a:bodyPr/>
          <a:lstStyle/>
          <a:p>
            <a:fld id="{C9DFF732-ED01-EB40-8733-E18E48872462}" type="slidenum">
              <a:rPr lang="en-US" smtClean="0">
                <a:latin typeface="Arial" pitchFamily="-109" charset="0"/>
              </a:rPr>
              <a:pPr/>
              <a:t>17</a:t>
            </a:fld>
            <a:endParaRPr lang="en-US" smtClean="0">
              <a:latin typeface="Arial" pitchFamily="-109" charset="0"/>
            </a:endParaRPr>
          </a:p>
        </p:txBody>
      </p:sp>
      <p:graphicFrame>
        <p:nvGraphicFramePr>
          <p:cNvPr id="25685" name="Group 85"/>
          <p:cNvGraphicFramePr>
            <a:graphicFrameLocks noGrp="1"/>
          </p:cNvGraphicFramePr>
          <p:nvPr/>
        </p:nvGraphicFramePr>
        <p:xfrm>
          <a:off x="2590800" y="1981200"/>
          <a:ext cx="3779838" cy="4632960"/>
        </p:xfrm>
        <a:graphic>
          <a:graphicData uri="http://schemas.openxmlformats.org/drawingml/2006/table">
            <a:tbl>
              <a:tblPr/>
              <a:tblGrid>
                <a:gridCol w="1279525"/>
                <a:gridCol w="2500313"/>
              </a:tblGrid>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Orders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Number of current 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Average order 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Batting average (orders to calls)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Sales volume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Dollar sales volume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Unit sales volume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By customer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By product 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Translated to market share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Quota achieved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Margins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Gross margin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Net profit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By customer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By 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Number of new accounts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Number of lost accounts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Percentage of accounts sold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Number of accounts overdue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Dollar value of receivables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Collection of receivables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lIns="92075" tIns="46038" rIns="92075" bIns="46038" anchor="ctr"/>
          <a:lstStyle/>
          <a:p>
            <a:pPr eaLnBrk="1" hangingPunct="1"/>
            <a:r>
              <a:rPr lang="en-US"/>
              <a:t>Change information</a:t>
            </a:r>
          </a:p>
        </p:txBody>
      </p:sp>
      <p:sp>
        <p:nvSpPr>
          <p:cNvPr id="38916" name="Rectangle 3"/>
          <p:cNvSpPr>
            <a:spLocks noGrp="1" noChangeArrowheads="1"/>
          </p:cNvSpPr>
          <p:nvPr>
            <p:ph idx="1"/>
          </p:nvPr>
        </p:nvSpPr>
        <p:spPr>
          <a:xfrm>
            <a:off x="1374775" y="2057400"/>
            <a:ext cx="7769225" cy="4113213"/>
          </a:xfrm>
          <a:noFill/>
        </p:spPr>
        <p:txBody>
          <a:bodyPr lIns="92075" tIns="46038" rIns="92075" bIns="46038"/>
          <a:lstStyle/>
          <a:p>
            <a:pPr eaLnBrk="1" hangingPunct="1"/>
            <a:r>
              <a:rPr lang="en-US"/>
              <a:t>Closing the gap</a:t>
            </a:r>
          </a:p>
          <a:p>
            <a:pPr eaLnBrk="1" hangingPunct="1"/>
            <a:r>
              <a:rPr lang="en-US"/>
              <a:t>Problem solution</a:t>
            </a:r>
          </a:p>
          <a:p>
            <a:pPr lvl="1" eaLnBrk="1" hangingPunct="1"/>
            <a:r>
              <a:rPr lang="en-US">
                <a:ea typeface="ＭＳ Ｐゴシック" pitchFamily="-109" charset="-128"/>
              </a:rPr>
              <a:t>Determining the cause(s)</a:t>
            </a:r>
          </a:p>
          <a:p>
            <a:pPr lvl="1" eaLnBrk="1" hangingPunct="1"/>
            <a:r>
              <a:rPr lang="en-US">
                <a:ea typeface="ＭＳ Ｐゴシック" pitchFamily="-109" charset="-128"/>
              </a:rPr>
              <a:t>Identifying alternatives</a:t>
            </a:r>
          </a:p>
          <a:p>
            <a:pPr lvl="1" eaLnBrk="1" hangingPunct="1"/>
            <a:r>
              <a:rPr lang="en-US">
                <a:ea typeface="ＭＳ Ｐゴシック" pitchFamily="-109" charset="-128"/>
              </a:rPr>
              <a:t>Analysis of alternatives</a:t>
            </a:r>
          </a:p>
        </p:txBody>
      </p:sp>
      <p:sp>
        <p:nvSpPr>
          <p:cNvPr id="38914" name="Slide Number Placeholder 5"/>
          <p:cNvSpPr>
            <a:spLocks noGrp="1"/>
          </p:cNvSpPr>
          <p:nvPr>
            <p:ph type="sldNum" sz="quarter" idx="12"/>
          </p:nvPr>
        </p:nvSpPr>
        <p:spPr>
          <a:noFill/>
        </p:spPr>
        <p:txBody>
          <a:bodyPr/>
          <a:lstStyle/>
          <a:p>
            <a:fld id="{45E37637-0C10-7F4C-8B2E-0F117D259EDE}" type="slidenum">
              <a:rPr lang="en-US" smtClean="0">
                <a:latin typeface="Arial" pitchFamily="-109" charset="0"/>
              </a:rPr>
              <a:pPr/>
              <a:t>18</a:t>
            </a:fld>
            <a:endParaRPr lang="en-US" smtClean="0">
              <a:latin typeface="Arial" pitchFamily="-109"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143000" y="381000"/>
            <a:ext cx="7543800" cy="1143000"/>
          </a:xfrm>
          <a:noFill/>
        </p:spPr>
        <p:txBody>
          <a:bodyPr lIns="92075" tIns="46038" rIns="92075" bIns="46038" anchor="ctr"/>
          <a:lstStyle/>
          <a:p>
            <a:pPr eaLnBrk="1" hangingPunct="1"/>
            <a:r>
              <a:rPr lang="en-US"/>
              <a:t>Information as a means of change</a:t>
            </a:r>
          </a:p>
        </p:txBody>
      </p:sp>
      <p:sp>
        <p:nvSpPr>
          <p:cNvPr id="40964" name="Rectangle 3"/>
          <p:cNvSpPr>
            <a:spLocks noGrp="1" noChangeArrowheads="1"/>
          </p:cNvSpPr>
          <p:nvPr>
            <p:ph idx="1"/>
          </p:nvPr>
        </p:nvSpPr>
        <p:spPr>
          <a:xfrm>
            <a:off x="1062038" y="1766888"/>
            <a:ext cx="7769225" cy="3960812"/>
          </a:xfrm>
          <a:noFill/>
        </p:spPr>
        <p:txBody>
          <a:bodyPr lIns="92075" tIns="46038" rIns="92075" bIns="46038"/>
          <a:lstStyle/>
          <a:p>
            <a:pPr eaLnBrk="1" hangingPunct="1">
              <a:lnSpc>
                <a:spcPct val="90000"/>
              </a:lnSpc>
            </a:pPr>
            <a:r>
              <a:rPr lang="en-US" sz="2800"/>
              <a:t>Information can be a source of competitive advantage</a:t>
            </a:r>
          </a:p>
          <a:p>
            <a:pPr eaLnBrk="1" hangingPunct="1">
              <a:lnSpc>
                <a:spcPct val="90000"/>
              </a:lnSpc>
            </a:pPr>
            <a:r>
              <a:rPr lang="en-US" sz="2800"/>
              <a:t>Information can be built into products and services</a:t>
            </a:r>
          </a:p>
          <a:p>
            <a:pPr eaLnBrk="1" hangingPunct="1">
              <a:lnSpc>
                <a:spcPct val="90000"/>
              </a:lnSpc>
            </a:pPr>
            <a:r>
              <a:rPr lang="en-US" sz="2800"/>
              <a:t>Marketing</a:t>
            </a:r>
          </a:p>
          <a:p>
            <a:pPr lvl="1" eaLnBrk="1" hangingPunct="1">
              <a:lnSpc>
                <a:spcPct val="90000"/>
              </a:lnSpc>
            </a:pPr>
            <a:r>
              <a:rPr lang="en-US" sz="2400">
                <a:ea typeface="ＭＳ Ｐゴシック" pitchFamily="-109" charset="-128"/>
              </a:rPr>
              <a:t>Frequent flyer programs</a:t>
            </a:r>
          </a:p>
          <a:p>
            <a:pPr eaLnBrk="1" hangingPunct="1">
              <a:lnSpc>
                <a:spcPct val="90000"/>
              </a:lnSpc>
            </a:pPr>
            <a:r>
              <a:rPr lang="en-US" sz="2800"/>
              <a:t>Customer service</a:t>
            </a:r>
          </a:p>
          <a:p>
            <a:pPr lvl="1" eaLnBrk="1" hangingPunct="1">
              <a:lnSpc>
                <a:spcPct val="90000"/>
              </a:lnSpc>
            </a:pPr>
            <a:r>
              <a:rPr lang="en-US" sz="2400">
                <a:ea typeface="ＭＳ Ｐゴシック" pitchFamily="-109" charset="-128"/>
              </a:rPr>
              <a:t>Information technology used to improve service</a:t>
            </a:r>
          </a:p>
          <a:p>
            <a:pPr eaLnBrk="1" hangingPunct="1">
              <a:lnSpc>
                <a:spcPct val="90000"/>
              </a:lnSpc>
            </a:pPr>
            <a:r>
              <a:rPr lang="en-US" sz="2800"/>
              <a:t>Empowerment</a:t>
            </a:r>
          </a:p>
          <a:p>
            <a:pPr lvl="1" eaLnBrk="1" hangingPunct="1">
              <a:lnSpc>
                <a:spcPct val="90000"/>
              </a:lnSpc>
            </a:pPr>
            <a:r>
              <a:rPr lang="en-US" sz="2400">
                <a:ea typeface="ＭＳ Ｐゴシック" pitchFamily="-109" charset="-128"/>
              </a:rPr>
              <a:t>Sharing information with employees</a:t>
            </a:r>
          </a:p>
          <a:p>
            <a:pPr lvl="1" eaLnBrk="1" hangingPunct="1">
              <a:lnSpc>
                <a:spcPct val="90000"/>
              </a:lnSpc>
            </a:pPr>
            <a:r>
              <a:rPr lang="en-US" sz="2400">
                <a:ea typeface="ＭＳ Ｐゴシック" pitchFamily="-109" charset="-128"/>
              </a:rPr>
              <a:t>Giving employees freedom to make decisions</a:t>
            </a:r>
          </a:p>
        </p:txBody>
      </p:sp>
      <p:sp>
        <p:nvSpPr>
          <p:cNvPr id="40962" name="Slide Number Placeholder 5"/>
          <p:cNvSpPr>
            <a:spLocks noGrp="1"/>
          </p:cNvSpPr>
          <p:nvPr>
            <p:ph type="sldNum" sz="quarter" idx="12"/>
          </p:nvPr>
        </p:nvSpPr>
        <p:spPr>
          <a:noFill/>
        </p:spPr>
        <p:txBody>
          <a:bodyPr/>
          <a:lstStyle/>
          <a:p>
            <a:fld id="{10BCC785-9E44-5947-A20A-A64646AE8513}" type="slidenum">
              <a:rPr lang="en-US" smtClean="0">
                <a:latin typeface="Arial" pitchFamily="-109" charset="0"/>
              </a:rPr>
              <a:pPr/>
              <a:t>19</a:t>
            </a:fld>
            <a:endParaRPr lang="en-US" smtClean="0">
              <a:latin typeface="Arial" pitchFamily="-10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Grp="1" noChangeArrowheads="1"/>
          </p:cNvSpPr>
          <p:nvPr>
            <p:ph type="title"/>
          </p:nvPr>
        </p:nvSpPr>
        <p:spPr/>
        <p:txBody>
          <a:bodyPr/>
          <a:lstStyle/>
          <a:p>
            <a:pPr eaLnBrk="1" hangingPunct="1"/>
            <a:r>
              <a:rPr lang="en-US"/>
              <a:t>Key characteristics of the early 21st century</a:t>
            </a:r>
          </a:p>
        </p:txBody>
      </p:sp>
      <p:sp>
        <p:nvSpPr>
          <p:cNvPr id="17412" name="Rectangle 7"/>
          <p:cNvSpPr>
            <a:spLocks noGrp="1" noChangeArrowheads="1"/>
          </p:cNvSpPr>
          <p:nvPr>
            <p:ph idx="1"/>
          </p:nvPr>
        </p:nvSpPr>
        <p:spPr/>
        <p:txBody>
          <a:bodyPr/>
          <a:lstStyle/>
          <a:p>
            <a:pPr eaLnBrk="1" hangingPunct="1">
              <a:lnSpc>
                <a:spcPct val="90000"/>
              </a:lnSpc>
            </a:pPr>
            <a:r>
              <a:rPr lang="en-US" sz="2000" dirty="0"/>
              <a:t>High velocity global change</a:t>
            </a:r>
          </a:p>
          <a:p>
            <a:pPr lvl="1" eaLnBrk="1" hangingPunct="1">
              <a:lnSpc>
                <a:spcPct val="90000"/>
              </a:lnSpc>
            </a:pPr>
            <a:r>
              <a:rPr lang="en-US" sz="2000" dirty="0">
                <a:ea typeface="ＭＳ Ｐゴシック" pitchFamily="-109" charset="-128"/>
              </a:rPr>
              <a:t>Changing international relationships</a:t>
            </a:r>
          </a:p>
          <a:p>
            <a:pPr lvl="1" eaLnBrk="1" hangingPunct="1">
              <a:lnSpc>
                <a:spcPct val="90000"/>
              </a:lnSpc>
            </a:pPr>
            <a:r>
              <a:rPr lang="en-US" sz="2000" dirty="0">
                <a:ea typeface="ＭＳ Ｐゴシック" pitchFamily="-109" charset="-128"/>
              </a:rPr>
              <a:t>Emergence of China as an economic power</a:t>
            </a:r>
          </a:p>
          <a:p>
            <a:pPr lvl="1" eaLnBrk="1" hangingPunct="1">
              <a:lnSpc>
                <a:spcPct val="90000"/>
              </a:lnSpc>
            </a:pPr>
            <a:r>
              <a:rPr lang="en-US" sz="2000" dirty="0">
                <a:ea typeface="ＭＳ Ｐゴシック" pitchFamily="-109" charset="-128"/>
              </a:rPr>
              <a:t>Trading blocs</a:t>
            </a:r>
          </a:p>
          <a:p>
            <a:pPr lvl="1" eaLnBrk="1" hangingPunct="1">
              <a:lnSpc>
                <a:spcPct val="90000"/>
              </a:lnSpc>
            </a:pPr>
            <a:r>
              <a:rPr lang="en-US" sz="2000" dirty="0">
                <a:ea typeface="ＭＳ Ｐゴシック" pitchFamily="-109" charset="-128"/>
              </a:rPr>
              <a:t>Globalization of business</a:t>
            </a:r>
          </a:p>
          <a:p>
            <a:pPr eaLnBrk="1" hangingPunct="1">
              <a:lnSpc>
                <a:spcPct val="90000"/>
              </a:lnSpc>
            </a:pPr>
            <a:r>
              <a:rPr lang="en-US" sz="2000" dirty="0"/>
              <a:t>Emergence of influential information-based organizations</a:t>
            </a:r>
          </a:p>
          <a:p>
            <a:pPr lvl="1" eaLnBrk="1" hangingPunct="1">
              <a:lnSpc>
                <a:spcPct val="90000"/>
              </a:lnSpc>
            </a:pPr>
            <a:r>
              <a:rPr lang="en-US" sz="2000" dirty="0">
                <a:ea typeface="ＭＳ Ｐゴシック" pitchFamily="-109" charset="-128"/>
              </a:rPr>
              <a:t>Apple - </a:t>
            </a:r>
            <a:r>
              <a:rPr lang="en-US" sz="2000" dirty="0" smtClean="0">
                <a:ea typeface="ＭＳ Ｐゴシック" pitchFamily="-109" charset="-128"/>
              </a:rPr>
              <a:t>iPhone </a:t>
            </a:r>
            <a:r>
              <a:rPr lang="en-US" sz="2000" dirty="0">
                <a:ea typeface="ＭＳ Ｐゴシック" pitchFamily="-109" charset="-128"/>
              </a:rPr>
              <a:t>and iTunes</a:t>
            </a:r>
          </a:p>
          <a:p>
            <a:pPr lvl="1" eaLnBrk="1" hangingPunct="1">
              <a:lnSpc>
                <a:spcPct val="90000"/>
              </a:lnSpc>
            </a:pPr>
            <a:r>
              <a:rPr lang="en-US" sz="2000" dirty="0">
                <a:ea typeface="ＭＳ Ｐゴシック" pitchFamily="-109" charset="-128"/>
              </a:rPr>
              <a:t>eBay - </a:t>
            </a:r>
            <a:r>
              <a:rPr lang="en-US" sz="2000" i="1" dirty="0">
                <a:ea typeface="ＭＳ Ｐゴシック" pitchFamily="-109" charset="-128"/>
              </a:rPr>
              <a:t>The World’s Online Marketplace®</a:t>
            </a:r>
            <a:endParaRPr lang="en-US" sz="2000" dirty="0">
              <a:ea typeface="ＭＳ Ｐゴシック" pitchFamily="-109" charset="-128"/>
            </a:endParaRPr>
          </a:p>
          <a:p>
            <a:pPr lvl="1" eaLnBrk="1" hangingPunct="1">
              <a:lnSpc>
                <a:spcPct val="90000"/>
              </a:lnSpc>
            </a:pPr>
            <a:r>
              <a:rPr lang="en-US" sz="2000" dirty="0">
                <a:ea typeface="ＭＳ Ｐゴシック" pitchFamily="-109" charset="-128"/>
              </a:rPr>
              <a:t>Google - </a:t>
            </a:r>
            <a:r>
              <a:rPr lang="en-US" sz="2000" i="1" dirty="0">
                <a:ea typeface="ＭＳ Ｐゴシック" pitchFamily="-109" charset="-128"/>
              </a:rPr>
              <a:t>to organize the world's information and make it universally accessible and </a:t>
            </a:r>
            <a:r>
              <a:rPr lang="en-US" sz="2000" i="1" dirty="0" smtClean="0">
                <a:ea typeface="ＭＳ Ｐゴシック" pitchFamily="-109" charset="-128"/>
              </a:rPr>
              <a:t>useful</a:t>
            </a:r>
          </a:p>
          <a:p>
            <a:pPr lvl="1" eaLnBrk="1" hangingPunct="1">
              <a:lnSpc>
                <a:spcPct val="90000"/>
              </a:lnSpc>
            </a:pPr>
            <a:r>
              <a:rPr lang="en-US" sz="2000" dirty="0" smtClean="0">
                <a:ea typeface="ＭＳ Ｐゴシック" pitchFamily="-109" charset="-128"/>
              </a:rPr>
              <a:t>Facebook – social media</a:t>
            </a:r>
          </a:p>
          <a:p>
            <a:pPr lvl="1" eaLnBrk="1" hangingPunct="1">
              <a:lnSpc>
                <a:spcPct val="90000"/>
              </a:lnSpc>
            </a:pPr>
            <a:r>
              <a:rPr lang="en-US" sz="2000" dirty="0">
                <a:ea typeface="ＭＳ Ｐゴシック" pitchFamily="-109" charset="-128"/>
              </a:rPr>
              <a:t>Microsoft - Windows and Office</a:t>
            </a:r>
          </a:p>
          <a:p>
            <a:pPr lvl="1" eaLnBrk="1" hangingPunct="1">
              <a:lnSpc>
                <a:spcPct val="90000"/>
              </a:lnSpc>
            </a:pPr>
            <a:r>
              <a:rPr lang="en-US" sz="2000" dirty="0">
                <a:ea typeface="ＭＳ Ｐゴシック" pitchFamily="-109" charset="-128"/>
              </a:rPr>
              <a:t>SAP - enterprise resource planning software</a:t>
            </a:r>
            <a:endParaRPr lang="en-US" sz="2400" dirty="0">
              <a:ea typeface="ＭＳ Ｐゴシック" pitchFamily="-109" charset="-128"/>
            </a:endParaRPr>
          </a:p>
          <a:p>
            <a:pPr lvl="1" eaLnBrk="1" hangingPunct="1">
              <a:lnSpc>
                <a:spcPct val="90000"/>
              </a:lnSpc>
            </a:pPr>
            <a:endParaRPr lang="en-US" sz="2400" dirty="0">
              <a:ea typeface="ＭＳ Ｐゴシック" pitchFamily="-109" charset="-128"/>
            </a:endParaRPr>
          </a:p>
        </p:txBody>
      </p:sp>
      <p:sp>
        <p:nvSpPr>
          <p:cNvPr id="17410" name="Slide Number Placeholder 5"/>
          <p:cNvSpPr>
            <a:spLocks noGrp="1"/>
          </p:cNvSpPr>
          <p:nvPr>
            <p:ph type="sldNum" sz="quarter" idx="12"/>
          </p:nvPr>
        </p:nvSpPr>
        <p:spPr>
          <a:noFill/>
        </p:spPr>
        <p:txBody>
          <a:bodyPr/>
          <a:lstStyle/>
          <a:p>
            <a:fld id="{0D83BE94-5503-584F-8C6D-CA0F6886283C}" type="slidenum">
              <a:rPr lang="en-US" smtClean="0">
                <a:latin typeface="Arial" pitchFamily="-109" charset="0"/>
              </a:rPr>
              <a:pPr/>
              <a:t>2</a:t>
            </a:fld>
            <a:endParaRPr lang="en-US" smtClean="0">
              <a:latin typeface="Arial" pitchFamily="-10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lIns="92075" tIns="46038" rIns="92075" bIns="46038" anchor="ctr"/>
          <a:lstStyle/>
          <a:p>
            <a:pPr eaLnBrk="1" hangingPunct="1"/>
            <a:r>
              <a:rPr lang="en-US"/>
              <a:t>Managerial work</a:t>
            </a:r>
          </a:p>
        </p:txBody>
      </p:sp>
      <p:sp>
        <p:nvSpPr>
          <p:cNvPr id="43012" name="Rectangle 3"/>
          <p:cNvSpPr>
            <a:spLocks noGrp="1" noChangeArrowheads="1"/>
          </p:cNvSpPr>
          <p:nvPr>
            <p:ph idx="1"/>
          </p:nvPr>
        </p:nvSpPr>
        <p:spPr>
          <a:noFill/>
        </p:spPr>
        <p:txBody>
          <a:bodyPr lIns="92075" tIns="46038" rIns="92075" bIns="46038"/>
          <a:lstStyle/>
          <a:p>
            <a:pPr eaLnBrk="1" hangingPunct="1">
              <a:lnSpc>
                <a:spcPct val="90000"/>
              </a:lnSpc>
            </a:pPr>
            <a:r>
              <a:rPr lang="en-US"/>
              <a:t>Managers implement organizational change</a:t>
            </a:r>
          </a:p>
          <a:p>
            <a:pPr eaLnBrk="1" hangingPunct="1">
              <a:lnSpc>
                <a:spcPct val="90000"/>
              </a:lnSpc>
            </a:pPr>
            <a:r>
              <a:rPr lang="en-US"/>
              <a:t>Managerial work is:</a:t>
            </a:r>
          </a:p>
          <a:p>
            <a:pPr lvl="1" eaLnBrk="1" hangingPunct="1">
              <a:lnSpc>
                <a:spcPct val="90000"/>
              </a:lnSpc>
            </a:pPr>
            <a:r>
              <a:rPr lang="en-US">
                <a:ea typeface="ＭＳ Ｐゴシック" pitchFamily="-109" charset="-128"/>
              </a:rPr>
              <a:t>Fragmented</a:t>
            </a:r>
          </a:p>
          <a:p>
            <a:pPr lvl="1" eaLnBrk="1" hangingPunct="1">
              <a:lnSpc>
                <a:spcPct val="90000"/>
              </a:lnSpc>
            </a:pPr>
            <a:r>
              <a:rPr lang="en-US">
                <a:ea typeface="ＭＳ Ｐゴシック" pitchFamily="-109" charset="-128"/>
              </a:rPr>
              <a:t>Brief</a:t>
            </a:r>
          </a:p>
          <a:p>
            <a:pPr lvl="1" eaLnBrk="1" hangingPunct="1">
              <a:lnSpc>
                <a:spcPct val="90000"/>
              </a:lnSpc>
            </a:pPr>
            <a:r>
              <a:rPr lang="en-US">
                <a:ea typeface="ＭＳ Ｐゴシック" pitchFamily="-109" charset="-128"/>
              </a:rPr>
              <a:t>Frequently disturbed</a:t>
            </a:r>
          </a:p>
          <a:p>
            <a:pPr lvl="1" eaLnBrk="1" hangingPunct="1">
              <a:lnSpc>
                <a:spcPct val="90000"/>
              </a:lnSpc>
            </a:pPr>
            <a:r>
              <a:rPr lang="en-US">
                <a:ea typeface="ＭＳ Ｐゴシック" pitchFamily="-109" charset="-128"/>
              </a:rPr>
              <a:t>High velocity</a:t>
            </a:r>
          </a:p>
          <a:p>
            <a:pPr lvl="1" eaLnBrk="1" hangingPunct="1">
              <a:lnSpc>
                <a:spcPct val="90000"/>
              </a:lnSpc>
            </a:pPr>
            <a:r>
              <a:rPr lang="en-US">
                <a:ea typeface="ＭＳ Ｐゴシック" pitchFamily="-109" charset="-128"/>
              </a:rPr>
              <a:t>Action oriented rather than contemplative</a:t>
            </a:r>
          </a:p>
        </p:txBody>
      </p:sp>
      <p:sp>
        <p:nvSpPr>
          <p:cNvPr id="43010" name="Slide Number Placeholder 5"/>
          <p:cNvSpPr>
            <a:spLocks noGrp="1"/>
          </p:cNvSpPr>
          <p:nvPr>
            <p:ph type="sldNum" sz="quarter" idx="12"/>
          </p:nvPr>
        </p:nvSpPr>
        <p:spPr>
          <a:noFill/>
        </p:spPr>
        <p:txBody>
          <a:bodyPr/>
          <a:lstStyle/>
          <a:p>
            <a:fld id="{13CD6FAF-E69D-7C4F-94BE-660D211D410E}" type="slidenum">
              <a:rPr lang="en-US" smtClean="0">
                <a:latin typeface="Arial" pitchFamily="-109" charset="0"/>
              </a:rPr>
              <a:pPr/>
              <a:t>20</a:t>
            </a:fld>
            <a:endParaRPr lang="en-US" smtClean="0">
              <a:latin typeface="Arial" pitchFamily="-109"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Identify some products that incorporate information as a </a:t>
            </a:r>
            <a:r>
              <a:rPr lang="en-US" smtClean="0"/>
              <a:t>differentiating feature</a:t>
            </a:r>
            <a:endParaRPr lang="en-US"/>
          </a:p>
        </p:txBody>
      </p:sp>
      <p:sp>
        <p:nvSpPr>
          <p:cNvPr id="4" name="Slide Number Placeholder 3"/>
          <p:cNvSpPr>
            <a:spLocks noGrp="1"/>
          </p:cNvSpPr>
          <p:nvPr>
            <p:ph type="sldNum" sz="quarter" idx="12"/>
          </p:nvPr>
        </p:nvSpPr>
        <p:spPr/>
        <p:txBody>
          <a:bodyPr/>
          <a:lstStyle/>
          <a:p>
            <a:pPr>
              <a:defRPr/>
            </a:pPr>
            <a:fld id="{DCBA618D-CF74-754B-BC6D-97B5510C4E5D}" type="slidenum">
              <a:rPr lang="en-US" smtClean="0"/>
              <a:pPr>
                <a:defRPr/>
              </a:pPr>
              <a:t>21</a:t>
            </a:fld>
            <a:endParaRPr lang="en-US"/>
          </a:p>
        </p:txBody>
      </p:sp>
    </p:spTree>
    <p:extLst>
      <p:ext uri="{BB962C8B-B14F-4D97-AF65-F5344CB8AC3E}">
        <p14:creationId xmlns:p14="http://schemas.microsoft.com/office/powerpoint/2010/main" val="86164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noFill/>
        </p:spPr>
        <p:txBody>
          <a:bodyPr lIns="92075" tIns="46038" rIns="92075" bIns="46038" anchor="ctr"/>
          <a:lstStyle/>
          <a:p>
            <a:pPr eaLnBrk="1" hangingPunct="1"/>
            <a:r>
              <a:rPr lang="en-US"/>
              <a:t>Managerial communication</a:t>
            </a:r>
          </a:p>
        </p:txBody>
      </p:sp>
      <p:sp>
        <p:nvSpPr>
          <p:cNvPr id="45060" name="Rectangle 3"/>
          <p:cNvSpPr>
            <a:spLocks noGrp="1" noChangeArrowheads="1"/>
          </p:cNvSpPr>
          <p:nvPr>
            <p:ph idx="1"/>
          </p:nvPr>
        </p:nvSpPr>
        <p:spPr>
          <a:noFill/>
        </p:spPr>
        <p:txBody>
          <a:bodyPr lIns="92075" tIns="46038" rIns="92075" bIns="46038"/>
          <a:lstStyle/>
          <a:p>
            <a:pPr eaLnBrk="1" hangingPunct="1"/>
            <a:r>
              <a:rPr lang="en-US"/>
              <a:t>Preference for oral communication</a:t>
            </a:r>
          </a:p>
          <a:p>
            <a:pPr eaLnBrk="1" hangingPunct="1"/>
            <a:r>
              <a:rPr lang="en-US"/>
              <a:t>Extensive use of networks</a:t>
            </a:r>
          </a:p>
          <a:p>
            <a:pPr lvl="1" eaLnBrk="1" hangingPunct="1"/>
            <a:r>
              <a:rPr lang="en-US">
                <a:ea typeface="ＭＳ Ｐゴシック" pitchFamily="-109" charset="-128"/>
              </a:rPr>
              <a:t>Information source</a:t>
            </a:r>
          </a:p>
          <a:p>
            <a:pPr lvl="1" eaLnBrk="1" hangingPunct="1"/>
            <a:r>
              <a:rPr lang="en-US">
                <a:ea typeface="ＭＳ Ｐゴシック" pitchFamily="-109" charset="-128"/>
              </a:rPr>
              <a:t>Way of getting things done</a:t>
            </a:r>
          </a:p>
          <a:p>
            <a:pPr eaLnBrk="1" hangingPunct="1"/>
            <a:r>
              <a:rPr lang="en-US"/>
              <a:t>Formal reporting systems</a:t>
            </a:r>
          </a:p>
          <a:p>
            <a:pPr lvl="1" eaLnBrk="1" hangingPunct="1"/>
            <a:r>
              <a:rPr lang="en-US">
                <a:ea typeface="ＭＳ Ｐゴシック" pitchFamily="-109" charset="-128"/>
              </a:rPr>
              <a:t>Infrequently used</a:t>
            </a:r>
          </a:p>
          <a:p>
            <a:pPr lvl="1" eaLnBrk="1" hangingPunct="1"/>
            <a:r>
              <a:rPr lang="en-US">
                <a:ea typeface="ＭＳ Ｐゴシック" pitchFamily="-109" charset="-128"/>
              </a:rPr>
              <a:t>Source of confirming information </a:t>
            </a:r>
          </a:p>
        </p:txBody>
      </p:sp>
      <p:sp>
        <p:nvSpPr>
          <p:cNvPr id="45058" name="Slide Number Placeholder 5"/>
          <p:cNvSpPr>
            <a:spLocks noGrp="1"/>
          </p:cNvSpPr>
          <p:nvPr>
            <p:ph type="sldNum" sz="quarter" idx="12"/>
          </p:nvPr>
        </p:nvSpPr>
        <p:spPr>
          <a:noFill/>
        </p:spPr>
        <p:txBody>
          <a:bodyPr/>
          <a:lstStyle/>
          <a:p>
            <a:fld id="{8B195665-EF57-5449-825C-0391447142BF}" type="slidenum">
              <a:rPr lang="en-US" smtClean="0">
                <a:latin typeface="Arial" pitchFamily="-109" charset="0"/>
              </a:rPr>
              <a:pPr/>
              <a:t>22</a:t>
            </a:fld>
            <a:endParaRPr lang="en-US" smtClean="0">
              <a:latin typeface="Arial" pitchFamily="-109"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p:cNvSpPr>
            <a:spLocks noGrp="1" noChangeArrowheads="1"/>
          </p:cNvSpPr>
          <p:nvPr>
            <p:ph type="title"/>
          </p:nvPr>
        </p:nvSpPr>
        <p:spPr/>
        <p:txBody>
          <a:bodyPr/>
          <a:lstStyle/>
          <a:p>
            <a:pPr eaLnBrk="1" hangingPunct="1"/>
            <a:r>
              <a:rPr lang="en-US"/>
              <a:t>Managerial information requirements</a:t>
            </a:r>
          </a:p>
        </p:txBody>
      </p:sp>
      <p:sp>
        <p:nvSpPr>
          <p:cNvPr id="47108" name="Rectangle 5"/>
          <p:cNvSpPr>
            <a:spLocks noGrp="1" noChangeArrowheads="1"/>
          </p:cNvSpPr>
          <p:nvPr>
            <p:ph idx="1"/>
          </p:nvPr>
        </p:nvSpPr>
        <p:spPr>
          <a:xfrm>
            <a:off x="1374775" y="2057400"/>
            <a:ext cx="7769225" cy="4113213"/>
          </a:xfrm>
        </p:spPr>
        <p:txBody>
          <a:bodyPr/>
          <a:lstStyle/>
          <a:p>
            <a:pPr eaLnBrk="1" hangingPunct="1"/>
            <a:r>
              <a:rPr lang="en-US"/>
              <a:t>Expect relevant information</a:t>
            </a:r>
          </a:p>
          <a:p>
            <a:pPr eaLnBrk="1" hangingPunct="1"/>
            <a:r>
              <a:rPr lang="en-US"/>
              <a:t>Expectations continually change</a:t>
            </a:r>
          </a:p>
        </p:txBody>
      </p:sp>
      <p:sp>
        <p:nvSpPr>
          <p:cNvPr id="47106" name="Slide Number Placeholder 5"/>
          <p:cNvSpPr>
            <a:spLocks noGrp="1"/>
          </p:cNvSpPr>
          <p:nvPr>
            <p:ph type="sldNum" sz="quarter" idx="12"/>
          </p:nvPr>
        </p:nvSpPr>
        <p:spPr>
          <a:noFill/>
        </p:spPr>
        <p:txBody>
          <a:bodyPr/>
          <a:lstStyle/>
          <a:p>
            <a:fld id="{8084A611-57E2-8E4E-BB76-D9AD127A2219}" type="slidenum">
              <a:rPr lang="en-US" smtClean="0">
                <a:latin typeface="Arial" pitchFamily="-109" charset="0"/>
              </a:rPr>
              <a:pPr/>
              <a:t>23</a:t>
            </a:fld>
            <a:endParaRPr lang="en-US" smtClean="0">
              <a:latin typeface="Arial" pitchFamily="-109"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4"/>
          <p:cNvSpPr>
            <a:spLocks noGrp="1" noChangeArrowheads="1"/>
          </p:cNvSpPr>
          <p:nvPr>
            <p:ph type="title"/>
          </p:nvPr>
        </p:nvSpPr>
        <p:spPr/>
        <p:txBody>
          <a:bodyPr/>
          <a:lstStyle/>
          <a:p>
            <a:pPr eaLnBrk="1" hangingPunct="1"/>
            <a:r>
              <a:rPr lang="en-US"/>
              <a:t>Demand varies with </a:t>
            </a:r>
            <a:br>
              <a:rPr lang="en-US"/>
            </a:br>
            <a:r>
              <a:rPr lang="en-US"/>
              <a:t>hardness of information</a:t>
            </a:r>
          </a:p>
        </p:txBody>
      </p:sp>
      <p:sp>
        <p:nvSpPr>
          <p:cNvPr id="49156" name="Rectangle 15"/>
          <p:cNvSpPr>
            <a:spLocks noGrp="1" noChangeArrowheads="1"/>
          </p:cNvSpPr>
          <p:nvPr>
            <p:ph idx="1"/>
          </p:nvPr>
        </p:nvSpPr>
        <p:spPr/>
        <p:txBody>
          <a:bodyPr/>
          <a:lstStyle/>
          <a:p>
            <a:pPr eaLnBrk="1" hangingPunct="1"/>
            <a:r>
              <a:rPr lang="en-US"/>
              <a:t>Use multiple sources in search of reliability</a:t>
            </a:r>
          </a:p>
        </p:txBody>
      </p:sp>
      <p:sp>
        <p:nvSpPr>
          <p:cNvPr id="49154" name="Slide Number Placeholder 5"/>
          <p:cNvSpPr>
            <a:spLocks noGrp="1"/>
          </p:cNvSpPr>
          <p:nvPr>
            <p:ph type="sldNum" sz="quarter" idx="12"/>
          </p:nvPr>
        </p:nvSpPr>
        <p:spPr>
          <a:noFill/>
        </p:spPr>
        <p:txBody>
          <a:bodyPr/>
          <a:lstStyle/>
          <a:p>
            <a:fld id="{3A225E20-983B-164C-B865-724FF468A536}" type="slidenum">
              <a:rPr lang="en-US" smtClean="0">
                <a:latin typeface="Arial" pitchFamily="-109" charset="0"/>
              </a:rPr>
              <a:pPr/>
              <a:t>24</a:t>
            </a:fld>
            <a:endParaRPr lang="en-US" smtClean="0">
              <a:latin typeface="Arial" pitchFamily="-109" charset="0"/>
            </a:endParaRPr>
          </a:p>
        </p:txBody>
      </p:sp>
      <p:pic>
        <p:nvPicPr>
          <p:cNvPr id="49157" name="Picture 16" descr="FireLite:Books:Data Management:6e:Art PNG:02-hardness-volume tradeoff.png"/>
          <p:cNvPicPr>
            <a:picLocks noChangeAspect="1" noChangeArrowheads="1"/>
          </p:cNvPicPr>
          <p:nvPr/>
        </p:nvPicPr>
        <p:blipFill>
          <a:blip r:embed="rId2"/>
          <a:srcRect/>
          <a:stretch>
            <a:fillRect/>
          </a:stretch>
        </p:blipFill>
        <p:spPr bwMode="auto">
          <a:xfrm>
            <a:off x="2438400" y="3200400"/>
            <a:ext cx="3900488" cy="3305175"/>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noFill/>
        </p:spPr>
        <p:txBody>
          <a:bodyPr lIns="92075" tIns="46038" rIns="92075" bIns="46038" anchor="ctr"/>
          <a:lstStyle/>
          <a:p>
            <a:pPr eaLnBrk="1" hangingPunct="1"/>
            <a:r>
              <a:rPr lang="en-US"/>
              <a:t>Demand varies with responsibilities</a:t>
            </a:r>
          </a:p>
        </p:txBody>
      </p:sp>
      <p:sp>
        <p:nvSpPr>
          <p:cNvPr id="50178" name="Slide Number Placeholder 5"/>
          <p:cNvSpPr>
            <a:spLocks noGrp="1"/>
          </p:cNvSpPr>
          <p:nvPr>
            <p:ph type="sldNum" sz="quarter" idx="12"/>
          </p:nvPr>
        </p:nvSpPr>
        <p:spPr>
          <a:noFill/>
        </p:spPr>
        <p:txBody>
          <a:bodyPr/>
          <a:lstStyle/>
          <a:p>
            <a:fld id="{30D670E5-F29B-A745-94E6-725C808BC1C6}" type="slidenum">
              <a:rPr lang="en-US" smtClean="0">
                <a:latin typeface="Arial" pitchFamily="-109" charset="0"/>
              </a:rPr>
              <a:pPr/>
              <a:t>25</a:t>
            </a:fld>
            <a:endParaRPr lang="en-US" smtClean="0">
              <a:latin typeface="Arial" pitchFamily="-109" charset="0"/>
            </a:endParaRPr>
          </a:p>
        </p:txBody>
      </p:sp>
      <p:sp>
        <p:nvSpPr>
          <p:cNvPr id="50179" name="AutoShape 121"/>
          <p:cNvSpPr>
            <a:spLocks noChangeArrowheads="1"/>
          </p:cNvSpPr>
          <p:nvPr/>
        </p:nvSpPr>
        <p:spPr bwMode="auto">
          <a:xfrm>
            <a:off x="4914900" y="3619500"/>
            <a:ext cx="1600200" cy="1600200"/>
          </a:xfrm>
          <a:prstGeom prst="flowChartConnector">
            <a:avLst/>
          </a:prstGeom>
          <a:solidFill>
            <a:schemeClr val="hlink"/>
          </a:solidFill>
          <a:ln w="12700">
            <a:solidFill>
              <a:schemeClr val="tx1"/>
            </a:solidFill>
            <a:round/>
            <a:headEnd/>
            <a:tailEnd/>
          </a:ln>
        </p:spPr>
        <p:txBody>
          <a:bodyPr wrap="none" anchor="ctr">
            <a:prstTxWarp prst="textNoShape">
              <a:avLst/>
            </a:prstTxWarp>
          </a:bodyPr>
          <a:lstStyle/>
          <a:p>
            <a:endParaRPr lang="en-US"/>
          </a:p>
        </p:txBody>
      </p:sp>
      <p:sp>
        <p:nvSpPr>
          <p:cNvPr id="50181" name="Rectangle 11"/>
          <p:cNvSpPr>
            <a:spLocks noChangeArrowheads="1"/>
          </p:cNvSpPr>
          <p:nvPr/>
        </p:nvSpPr>
        <p:spPr bwMode="auto">
          <a:xfrm>
            <a:off x="1916113" y="2508250"/>
            <a:ext cx="1285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S</a:t>
            </a:r>
            <a:endParaRPr lang="en-US">
              <a:latin typeface="Trebuchet MS" pitchFamily="-109" charset="0"/>
            </a:endParaRPr>
          </a:p>
        </p:txBody>
      </p:sp>
      <p:sp>
        <p:nvSpPr>
          <p:cNvPr id="50182" name="Rectangle 12"/>
          <p:cNvSpPr>
            <a:spLocks noChangeArrowheads="1"/>
          </p:cNvSpPr>
          <p:nvPr/>
        </p:nvSpPr>
        <p:spPr bwMode="auto">
          <a:xfrm>
            <a:off x="2049463"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h</a:t>
            </a:r>
            <a:endParaRPr lang="en-US">
              <a:latin typeface="Trebuchet MS" pitchFamily="-109" charset="0"/>
            </a:endParaRPr>
          </a:p>
        </p:txBody>
      </p:sp>
      <p:sp>
        <p:nvSpPr>
          <p:cNvPr id="50183" name="Rectangle 13"/>
          <p:cNvSpPr>
            <a:spLocks noChangeArrowheads="1"/>
          </p:cNvSpPr>
          <p:nvPr/>
        </p:nvSpPr>
        <p:spPr bwMode="auto">
          <a:xfrm>
            <a:off x="2219325" y="2508250"/>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184" name="Rectangle 14"/>
          <p:cNvSpPr>
            <a:spLocks noChangeArrowheads="1"/>
          </p:cNvSpPr>
          <p:nvPr/>
        </p:nvSpPr>
        <p:spPr bwMode="auto">
          <a:xfrm>
            <a:off x="2389188" y="2508250"/>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185" name="Rectangle 15"/>
          <p:cNvSpPr>
            <a:spLocks noChangeArrowheads="1"/>
          </p:cNvSpPr>
          <p:nvPr/>
        </p:nvSpPr>
        <p:spPr bwMode="auto">
          <a:xfrm>
            <a:off x="2503488" y="2508250"/>
            <a:ext cx="1063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186" name="Rectangle 16"/>
          <p:cNvSpPr>
            <a:spLocks noChangeArrowheads="1"/>
          </p:cNvSpPr>
          <p:nvPr/>
        </p:nvSpPr>
        <p:spPr bwMode="auto">
          <a:xfrm>
            <a:off x="2617788" y="2508250"/>
            <a:ext cx="984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t>
            </a:r>
            <a:endParaRPr lang="en-US">
              <a:latin typeface="Trebuchet MS" pitchFamily="-109" charset="0"/>
            </a:endParaRPr>
          </a:p>
        </p:txBody>
      </p:sp>
      <p:sp>
        <p:nvSpPr>
          <p:cNvPr id="50187" name="Rectangle 17"/>
          <p:cNvSpPr>
            <a:spLocks noChangeArrowheads="1"/>
          </p:cNvSpPr>
          <p:nvPr/>
        </p:nvSpPr>
        <p:spPr bwMode="auto">
          <a:xfrm>
            <a:off x="2711450" y="2508250"/>
            <a:ext cx="1063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188" name="Rectangle 18"/>
          <p:cNvSpPr>
            <a:spLocks noChangeArrowheads="1"/>
          </p:cNvSpPr>
          <p:nvPr/>
        </p:nvSpPr>
        <p:spPr bwMode="auto">
          <a:xfrm>
            <a:off x="2825750"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189" name="Rectangle 19"/>
          <p:cNvSpPr>
            <a:spLocks noChangeArrowheads="1"/>
          </p:cNvSpPr>
          <p:nvPr/>
        </p:nvSpPr>
        <p:spPr bwMode="auto">
          <a:xfrm>
            <a:off x="2976563" y="2508250"/>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190" name="Rectangle 20"/>
          <p:cNvSpPr>
            <a:spLocks noChangeArrowheads="1"/>
          </p:cNvSpPr>
          <p:nvPr/>
        </p:nvSpPr>
        <p:spPr bwMode="auto">
          <a:xfrm>
            <a:off x="3090863" y="2508250"/>
            <a:ext cx="2206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191" name="Rectangle 21"/>
          <p:cNvSpPr>
            <a:spLocks noChangeArrowheads="1"/>
          </p:cNvSpPr>
          <p:nvPr/>
        </p:nvSpPr>
        <p:spPr bwMode="auto">
          <a:xfrm>
            <a:off x="1839913" y="280987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192" name="Rectangle 22"/>
          <p:cNvSpPr>
            <a:spLocks noChangeArrowheads="1"/>
          </p:cNvSpPr>
          <p:nvPr/>
        </p:nvSpPr>
        <p:spPr bwMode="auto">
          <a:xfrm>
            <a:off x="1916113" y="280987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193" name="Rectangle 23"/>
          <p:cNvSpPr>
            <a:spLocks noChangeArrowheads="1"/>
          </p:cNvSpPr>
          <p:nvPr/>
        </p:nvSpPr>
        <p:spPr bwMode="auto">
          <a:xfrm>
            <a:off x="2085975" y="2809875"/>
            <a:ext cx="984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f</a:t>
            </a:r>
            <a:endParaRPr lang="en-US">
              <a:latin typeface="Trebuchet MS" pitchFamily="-109" charset="0"/>
            </a:endParaRPr>
          </a:p>
        </p:txBody>
      </p:sp>
      <p:sp>
        <p:nvSpPr>
          <p:cNvPr id="50194" name="Rectangle 24"/>
          <p:cNvSpPr>
            <a:spLocks noChangeArrowheads="1"/>
          </p:cNvSpPr>
          <p:nvPr/>
        </p:nvSpPr>
        <p:spPr bwMode="auto">
          <a:xfrm>
            <a:off x="2200275" y="280987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195" name="Rectangle 25"/>
          <p:cNvSpPr>
            <a:spLocks noChangeArrowheads="1"/>
          </p:cNvSpPr>
          <p:nvPr/>
        </p:nvSpPr>
        <p:spPr bwMode="auto">
          <a:xfrm>
            <a:off x="2370138" y="2809875"/>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196" name="Rectangle 26"/>
          <p:cNvSpPr>
            <a:spLocks noChangeArrowheads="1"/>
          </p:cNvSpPr>
          <p:nvPr/>
        </p:nvSpPr>
        <p:spPr bwMode="auto">
          <a:xfrm>
            <a:off x="2484438" y="2809875"/>
            <a:ext cx="2206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197" name="Rectangle 27"/>
          <p:cNvSpPr>
            <a:spLocks noChangeArrowheads="1"/>
          </p:cNvSpPr>
          <p:nvPr/>
        </p:nvSpPr>
        <p:spPr bwMode="auto">
          <a:xfrm>
            <a:off x="2730500" y="2809875"/>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198" name="Rectangle 28"/>
          <p:cNvSpPr>
            <a:spLocks noChangeArrowheads="1"/>
          </p:cNvSpPr>
          <p:nvPr/>
        </p:nvSpPr>
        <p:spPr bwMode="auto">
          <a:xfrm>
            <a:off x="2882900" y="2809875"/>
            <a:ext cx="1063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199" name="Rectangle 29"/>
          <p:cNvSpPr>
            <a:spLocks noChangeArrowheads="1"/>
          </p:cNvSpPr>
          <p:nvPr/>
        </p:nvSpPr>
        <p:spPr bwMode="auto">
          <a:xfrm>
            <a:off x="2995613" y="280987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00" name="Rectangle 30"/>
          <p:cNvSpPr>
            <a:spLocks noChangeArrowheads="1"/>
          </p:cNvSpPr>
          <p:nvPr/>
        </p:nvSpPr>
        <p:spPr bwMode="auto">
          <a:xfrm>
            <a:off x="3071813" y="280987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01" name="Rectangle 31"/>
          <p:cNvSpPr>
            <a:spLocks noChangeArrowheads="1"/>
          </p:cNvSpPr>
          <p:nvPr/>
        </p:nvSpPr>
        <p:spPr bwMode="auto">
          <a:xfrm>
            <a:off x="3241675" y="280987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02" name="Rectangle 32"/>
          <p:cNvSpPr>
            <a:spLocks noChangeArrowheads="1"/>
          </p:cNvSpPr>
          <p:nvPr/>
        </p:nvSpPr>
        <p:spPr bwMode="auto">
          <a:xfrm>
            <a:off x="3754438" y="2508250"/>
            <a:ext cx="18891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03" name="Rectangle 33"/>
          <p:cNvSpPr>
            <a:spLocks noChangeArrowheads="1"/>
          </p:cNvSpPr>
          <p:nvPr/>
        </p:nvSpPr>
        <p:spPr bwMode="auto">
          <a:xfrm>
            <a:off x="4019550"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04" name="Rectangle 34"/>
          <p:cNvSpPr>
            <a:spLocks noChangeArrowheads="1"/>
          </p:cNvSpPr>
          <p:nvPr/>
        </p:nvSpPr>
        <p:spPr bwMode="auto">
          <a:xfrm>
            <a:off x="4170363" y="2508250"/>
            <a:ext cx="1492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d</a:t>
            </a:r>
            <a:endParaRPr lang="en-US">
              <a:latin typeface="Trebuchet MS" pitchFamily="-109" charset="0"/>
            </a:endParaRPr>
          </a:p>
        </p:txBody>
      </p:sp>
      <p:sp>
        <p:nvSpPr>
          <p:cNvPr id="50205" name="Rectangle 35"/>
          <p:cNvSpPr>
            <a:spLocks noChangeArrowheads="1"/>
          </p:cNvSpPr>
          <p:nvPr/>
        </p:nvSpPr>
        <p:spPr bwMode="auto">
          <a:xfrm>
            <a:off x="4340225" y="2508250"/>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06" name="Rectangle 36"/>
          <p:cNvSpPr>
            <a:spLocks noChangeArrowheads="1"/>
          </p:cNvSpPr>
          <p:nvPr/>
        </p:nvSpPr>
        <p:spPr bwMode="auto">
          <a:xfrm>
            <a:off x="4416425"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u</a:t>
            </a:r>
            <a:endParaRPr lang="en-US">
              <a:latin typeface="Trebuchet MS" pitchFamily="-109" charset="0"/>
            </a:endParaRPr>
          </a:p>
        </p:txBody>
      </p:sp>
      <p:sp>
        <p:nvSpPr>
          <p:cNvPr id="50207" name="Rectangle 37"/>
          <p:cNvSpPr>
            <a:spLocks noChangeArrowheads="1"/>
          </p:cNvSpPr>
          <p:nvPr/>
        </p:nvSpPr>
        <p:spPr bwMode="auto">
          <a:xfrm>
            <a:off x="4587875" y="2508250"/>
            <a:ext cx="2206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08" name="Rectangle 38"/>
          <p:cNvSpPr>
            <a:spLocks noChangeArrowheads="1"/>
          </p:cNvSpPr>
          <p:nvPr/>
        </p:nvSpPr>
        <p:spPr bwMode="auto">
          <a:xfrm>
            <a:off x="4833938" y="2508250"/>
            <a:ext cx="984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t>
            </a:r>
            <a:endParaRPr lang="en-US">
              <a:latin typeface="Trebuchet MS" pitchFamily="-109" charset="0"/>
            </a:endParaRPr>
          </a:p>
        </p:txBody>
      </p:sp>
      <p:sp>
        <p:nvSpPr>
          <p:cNvPr id="50209" name="Rectangle 39"/>
          <p:cNvSpPr>
            <a:spLocks noChangeArrowheads="1"/>
          </p:cNvSpPr>
          <p:nvPr/>
        </p:nvSpPr>
        <p:spPr bwMode="auto">
          <a:xfrm>
            <a:off x="4927600" y="2508250"/>
            <a:ext cx="1063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210" name="Rectangle 40"/>
          <p:cNvSpPr>
            <a:spLocks noChangeArrowheads="1"/>
          </p:cNvSpPr>
          <p:nvPr/>
        </p:nvSpPr>
        <p:spPr bwMode="auto">
          <a:xfrm>
            <a:off x="5041900"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11" name="Rectangle 41"/>
          <p:cNvSpPr>
            <a:spLocks noChangeArrowheads="1"/>
          </p:cNvSpPr>
          <p:nvPr/>
        </p:nvSpPr>
        <p:spPr bwMode="auto">
          <a:xfrm>
            <a:off x="5192713" y="2508250"/>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12" name="Rectangle 42"/>
          <p:cNvSpPr>
            <a:spLocks noChangeArrowheads="1"/>
          </p:cNvSpPr>
          <p:nvPr/>
        </p:nvSpPr>
        <p:spPr bwMode="auto">
          <a:xfrm>
            <a:off x="5307013" y="2508250"/>
            <a:ext cx="2206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13" name="Rectangle 43"/>
          <p:cNvSpPr>
            <a:spLocks noChangeArrowheads="1"/>
          </p:cNvSpPr>
          <p:nvPr/>
        </p:nvSpPr>
        <p:spPr bwMode="auto">
          <a:xfrm>
            <a:off x="3867150" y="280987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14" name="Rectangle 44"/>
          <p:cNvSpPr>
            <a:spLocks noChangeArrowheads="1"/>
          </p:cNvSpPr>
          <p:nvPr/>
        </p:nvSpPr>
        <p:spPr bwMode="auto">
          <a:xfrm>
            <a:off x="3943350" y="280987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15" name="Rectangle 45"/>
          <p:cNvSpPr>
            <a:spLocks noChangeArrowheads="1"/>
          </p:cNvSpPr>
          <p:nvPr/>
        </p:nvSpPr>
        <p:spPr bwMode="auto">
          <a:xfrm>
            <a:off x="4113213" y="2809875"/>
            <a:ext cx="984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f</a:t>
            </a:r>
            <a:endParaRPr lang="en-US">
              <a:latin typeface="Trebuchet MS" pitchFamily="-109" charset="0"/>
            </a:endParaRPr>
          </a:p>
        </p:txBody>
      </p:sp>
      <p:sp>
        <p:nvSpPr>
          <p:cNvPr id="50216" name="Rectangle 46"/>
          <p:cNvSpPr>
            <a:spLocks noChangeArrowheads="1"/>
          </p:cNvSpPr>
          <p:nvPr/>
        </p:nvSpPr>
        <p:spPr bwMode="auto">
          <a:xfrm>
            <a:off x="4227513" y="280987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17" name="Rectangle 47"/>
          <p:cNvSpPr>
            <a:spLocks noChangeArrowheads="1"/>
          </p:cNvSpPr>
          <p:nvPr/>
        </p:nvSpPr>
        <p:spPr bwMode="auto">
          <a:xfrm>
            <a:off x="4397375" y="2809875"/>
            <a:ext cx="103188"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18" name="Rectangle 48"/>
          <p:cNvSpPr>
            <a:spLocks noChangeArrowheads="1"/>
          </p:cNvSpPr>
          <p:nvPr/>
        </p:nvSpPr>
        <p:spPr bwMode="auto">
          <a:xfrm>
            <a:off x="4511675" y="2809875"/>
            <a:ext cx="2206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19" name="Rectangle 49"/>
          <p:cNvSpPr>
            <a:spLocks noChangeArrowheads="1"/>
          </p:cNvSpPr>
          <p:nvPr/>
        </p:nvSpPr>
        <p:spPr bwMode="auto">
          <a:xfrm>
            <a:off x="4757738" y="2809875"/>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220" name="Rectangle 50"/>
          <p:cNvSpPr>
            <a:spLocks noChangeArrowheads="1"/>
          </p:cNvSpPr>
          <p:nvPr/>
        </p:nvSpPr>
        <p:spPr bwMode="auto">
          <a:xfrm>
            <a:off x="4908550" y="2809875"/>
            <a:ext cx="1063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221" name="Rectangle 51"/>
          <p:cNvSpPr>
            <a:spLocks noChangeArrowheads="1"/>
          </p:cNvSpPr>
          <p:nvPr/>
        </p:nvSpPr>
        <p:spPr bwMode="auto">
          <a:xfrm>
            <a:off x="5022850" y="280987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22" name="Rectangle 52"/>
          <p:cNvSpPr>
            <a:spLocks noChangeArrowheads="1"/>
          </p:cNvSpPr>
          <p:nvPr/>
        </p:nvSpPr>
        <p:spPr bwMode="auto">
          <a:xfrm>
            <a:off x="5099050" y="280987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23" name="Rectangle 53"/>
          <p:cNvSpPr>
            <a:spLocks noChangeArrowheads="1"/>
          </p:cNvSpPr>
          <p:nvPr/>
        </p:nvSpPr>
        <p:spPr bwMode="auto">
          <a:xfrm>
            <a:off x="5268913" y="280987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24" name="Rectangle 54"/>
          <p:cNvSpPr>
            <a:spLocks noChangeArrowheads="1"/>
          </p:cNvSpPr>
          <p:nvPr/>
        </p:nvSpPr>
        <p:spPr bwMode="auto">
          <a:xfrm>
            <a:off x="5326063" y="5483225"/>
            <a:ext cx="1285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S</a:t>
            </a:r>
            <a:endParaRPr lang="en-US">
              <a:latin typeface="Trebuchet MS" pitchFamily="-109" charset="0"/>
            </a:endParaRPr>
          </a:p>
        </p:txBody>
      </p:sp>
      <p:sp>
        <p:nvSpPr>
          <p:cNvPr id="50225" name="Rectangle 55"/>
          <p:cNvSpPr>
            <a:spLocks noChangeArrowheads="1"/>
          </p:cNvSpPr>
          <p:nvPr/>
        </p:nvSpPr>
        <p:spPr bwMode="auto">
          <a:xfrm>
            <a:off x="5457825" y="548322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26" name="Rectangle 56"/>
          <p:cNvSpPr>
            <a:spLocks noChangeArrowheads="1"/>
          </p:cNvSpPr>
          <p:nvPr/>
        </p:nvSpPr>
        <p:spPr bwMode="auto">
          <a:xfrm>
            <a:off x="5610225" y="548322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27" name="Rectangle 57"/>
          <p:cNvSpPr>
            <a:spLocks noChangeArrowheads="1"/>
          </p:cNvSpPr>
          <p:nvPr/>
        </p:nvSpPr>
        <p:spPr bwMode="auto">
          <a:xfrm>
            <a:off x="5780088" y="548322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28" name="Rectangle 58"/>
          <p:cNvSpPr>
            <a:spLocks noChangeArrowheads="1"/>
          </p:cNvSpPr>
          <p:nvPr/>
        </p:nvSpPr>
        <p:spPr bwMode="auto">
          <a:xfrm>
            <a:off x="5856288" y="548322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29" name="Rectangle 59"/>
          <p:cNvSpPr>
            <a:spLocks noChangeArrowheads="1"/>
          </p:cNvSpPr>
          <p:nvPr/>
        </p:nvSpPr>
        <p:spPr bwMode="auto">
          <a:xfrm>
            <a:off x="6026150" y="5483225"/>
            <a:ext cx="103188"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30" name="Rectangle 60"/>
          <p:cNvSpPr>
            <a:spLocks noChangeArrowheads="1"/>
          </p:cNvSpPr>
          <p:nvPr/>
        </p:nvSpPr>
        <p:spPr bwMode="auto">
          <a:xfrm>
            <a:off x="5137150" y="57848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31" name="Rectangle 61"/>
          <p:cNvSpPr>
            <a:spLocks noChangeArrowheads="1"/>
          </p:cNvSpPr>
          <p:nvPr/>
        </p:nvSpPr>
        <p:spPr bwMode="auto">
          <a:xfrm>
            <a:off x="5287963" y="5784850"/>
            <a:ext cx="1333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x</a:t>
            </a:r>
            <a:endParaRPr lang="en-US">
              <a:latin typeface="Trebuchet MS" pitchFamily="-109" charset="0"/>
            </a:endParaRPr>
          </a:p>
        </p:txBody>
      </p:sp>
      <p:sp>
        <p:nvSpPr>
          <p:cNvPr id="50232" name="Rectangle 62"/>
          <p:cNvSpPr>
            <a:spLocks noChangeArrowheads="1"/>
          </p:cNvSpPr>
          <p:nvPr/>
        </p:nvSpPr>
        <p:spPr bwMode="auto">
          <a:xfrm>
            <a:off x="5421313" y="57848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33" name="Rectangle 63"/>
          <p:cNvSpPr>
            <a:spLocks noChangeArrowheads="1"/>
          </p:cNvSpPr>
          <p:nvPr/>
        </p:nvSpPr>
        <p:spPr bwMode="auto">
          <a:xfrm>
            <a:off x="5572125" y="5784850"/>
            <a:ext cx="1317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c</a:t>
            </a:r>
            <a:endParaRPr lang="en-US">
              <a:latin typeface="Trebuchet MS" pitchFamily="-109" charset="0"/>
            </a:endParaRPr>
          </a:p>
        </p:txBody>
      </p:sp>
      <p:sp>
        <p:nvSpPr>
          <p:cNvPr id="50234" name="Rectangle 64"/>
          <p:cNvSpPr>
            <a:spLocks noChangeArrowheads="1"/>
          </p:cNvSpPr>
          <p:nvPr/>
        </p:nvSpPr>
        <p:spPr bwMode="auto">
          <a:xfrm>
            <a:off x="5705475" y="57848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u</a:t>
            </a:r>
            <a:endParaRPr lang="en-US">
              <a:latin typeface="Trebuchet MS" pitchFamily="-109" charset="0"/>
            </a:endParaRPr>
          </a:p>
        </p:txBody>
      </p:sp>
      <p:sp>
        <p:nvSpPr>
          <p:cNvPr id="50235" name="Rectangle 65"/>
          <p:cNvSpPr>
            <a:spLocks noChangeArrowheads="1"/>
          </p:cNvSpPr>
          <p:nvPr/>
        </p:nvSpPr>
        <p:spPr bwMode="auto">
          <a:xfrm>
            <a:off x="5875338" y="5784850"/>
            <a:ext cx="1063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236" name="Rectangle 66"/>
          <p:cNvSpPr>
            <a:spLocks noChangeArrowheads="1"/>
          </p:cNvSpPr>
          <p:nvPr/>
        </p:nvSpPr>
        <p:spPr bwMode="auto">
          <a:xfrm>
            <a:off x="5989638" y="5784850"/>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37" name="Rectangle 67"/>
          <p:cNvSpPr>
            <a:spLocks noChangeArrowheads="1"/>
          </p:cNvSpPr>
          <p:nvPr/>
        </p:nvSpPr>
        <p:spPr bwMode="auto">
          <a:xfrm>
            <a:off x="6064250" y="5784850"/>
            <a:ext cx="1301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v</a:t>
            </a:r>
            <a:endParaRPr lang="en-US">
              <a:latin typeface="Trebuchet MS" pitchFamily="-109" charset="0"/>
            </a:endParaRPr>
          </a:p>
        </p:txBody>
      </p:sp>
      <p:sp>
        <p:nvSpPr>
          <p:cNvPr id="50238" name="Rectangle 68"/>
          <p:cNvSpPr>
            <a:spLocks noChangeArrowheads="1"/>
          </p:cNvSpPr>
          <p:nvPr/>
        </p:nvSpPr>
        <p:spPr bwMode="auto">
          <a:xfrm>
            <a:off x="6197600" y="57848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39" name="Rectangle 69"/>
          <p:cNvSpPr>
            <a:spLocks noChangeArrowheads="1"/>
          </p:cNvSpPr>
          <p:nvPr/>
        </p:nvSpPr>
        <p:spPr bwMode="auto">
          <a:xfrm>
            <a:off x="2286000" y="5483225"/>
            <a:ext cx="179388"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40" name="Rectangle 70"/>
          <p:cNvSpPr>
            <a:spLocks noChangeArrowheads="1"/>
          </p:cNvSpPr>
          <p:nvPr/>
        </p:nvSpPr>
        <p:spPr bwMode="auto">
          <a:xfrm>
            <a:off x="2493963" y="5483225"/>
            <a:ext cx="1492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p</a:t>
            </a:r>
            <a:endParaRPr lang="en-US">
              <a:latin typeface="Trebuchet MS" pitchFamily="-109" charset="0"/>
            </a:endParaRPr>
          </a:p>
        </p:txBody>
      </p:sp>
      <p:sp>
        <p:nvSpPr>
          <p:cNvPr id="50241" name="Rectangle 71"/>
          <p:cNvSpPr>
            <a:spLocks noChangeArrowheads="1"/>
          </p:cNvSpPr>
          <p:nvPr/>
        </p:nvSpPr>
        <p:spPr bwMode="auto">
          <a:xfrm>
            <a:off x="2663825" y="548322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42" name="Rectangle 72"/>
          <p:cNvSpPr>
            <a:spLocks noChangeArrowheads="1"/>
          </p:cNvSpPr>
          <p:nvPr/>
        </p:nvSpPr>
        <p:spPr bwMode="auto">
          <a:xfrm>
            <a:off x="2816225" y="5483225"/>
            <a:ext cx="103188"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43" name="Rectangle 73"/>
          <p:cNvSpPr>
            <a:spLocks noChangeArrowheads="1"/>
          </p:cNvSpPr>
          <p:nvPr/>
        </p:nvSpPr>
        <p:spPr bwMode="auto">
          <a:xfrm>
            <a:off x="2928938" y="5483225"/>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244" name="Rectangle 74"/>
          <p:cNvSpPr>
            <a:spLocks noChangeArrowheads="1"/>
          </p:cNvSpPr>
          <p:nvPr/>
        </p:nvSpPr>
        <p:spPr bwMode="auto">
          <a:xfrm>
            <a:off x="3081338" y="5483225"/>
            <a:ext cx="1063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245" name="Rectangle 75"/>
          <p:cNvSpPr>
            <a:spLocks noChangeArrowheads="1"/>
          </p:cNvSpPr>
          <p:nvPr/>
        </p:nvSpPr>
        <p:spPr bwMode="auto">
          <a:xfrm>
            <a:off x="3195638" y="548322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46" name="Rectangle 76"/>
          <p:cNvSpPr>
            <a:spLocks noChangeArrowheads="1"/>
          </p:cNvSpPr>
          <p:nvPr/>
        </p:nvSpPr>
        <p:spPr bwMode="auto">
          <a:xfrm>
            <a:off x="3270250" y="548322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47" name="Rectangle 77"/>
          <p:cNvSpPr>
            <a:spLocks noChangeArrowheads="1"/>
          </p:cNvSpPr>
          <p:nvPr/>
        </p:nvSpPr>
        <p:spPr bwMode="auto">
          <a:xfrm>
            <a:off x="3441700" y="548322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48" name="Rectangle 78"/>
          <p:cNvSpPr>
            <a:spLocks noChangeArrowheads="1"/>
          </p:cNvSpPr>
          <p:nvPr/>
        </p:nvSpPr>
        <p:spPr bwMode="auto">
          <a:xfrm>
            <a:off x="3611563" y="5483225"/>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249" name="Rectangle 79"/>
          <p:cNvSpPr>
            <a:spLocks noChangeArrowheads="1"/>
          </p:cNvSpPr>
          <p:nvPr/>
        </p:nvSpPr>
        <p:spPr bwMode="auto">
          <a:xfrm>
            <a:off x="3762375" y="5483225"/>
            <a:ext cx="793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l</a:t>
            </a:r>
            <a:endParaRPr lang="en-US">
              <a:latin typeface="Trebuchet MS" pitchFamily="-109" charset="0"/>
            </a:endParaRPr>
          </a:p>
        </p:txBody>
      </p:sp>
      <p:sp>
        <p:nvSpPr>
          <p:cNvPr id="50250" name="Rectangle 80"/>
          <p:cNvSpPr>
            <a:spLocks noChangeArrowheads="1"/>
          </p:cNvSpPr>
          <p:nvPr/>
        </p:nvSpPr>
        <p:spPr bwMode="auto">
          <a:xfrm>
            <a:off x="2474913" y="5784850"/>
            <a:ext cx="2206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51" name="Rectangle 81"/>
          <p:cNvSpPr>
            <a:spLocks noChangeArrowheads="1"/>
          </p:cNvSpPr>
          <p:nvPr/>
        </p:nvSpPr>
        <p:spPr bwMode="auto">
          <a:xfrm>
            <a:off x="2720975" y="5784850"/>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252" name="Rectangle 82"/>
          <p:cNvSpPr>
            <a:spLocks noChangeArrowheads="1"/>
          </p:cNvSpPr>
          <p:nvPr/>
        </p:nvSpPr>
        <p:spPr bwMode="auto">
          <a:xfrm>
            <a:off x="2873375" y="57848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53" name="Rectangle 83"/>
          <p:cNvSpPr>
            <a:spLocks noChangeArrowheads="1"/>
          </p:cNvSpPr>
          <p:nvPr/>
        </p:nvSpPr>
        <p:spPr bwMode="auto">
          <a:xfrm>
            <a:off x="3043238" y="5784850"/>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254" name="Rectangle 84"/>
          <p:cNvSpPr>
            <a:spLocks noChangeArrowheads="1"/>
          </p:cNvSpPr>
          <p:nvPr/>
        </p:nvSpPr>
        <p:spPr bwMode="auto">
          <a:xfrm>
            <a:off x="3195638" y="5784850"/>
            <a:ext cx="1333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g</a:t>
            </a:r>
            <a:endParaRPr lang="en-US">
              <a:latin typeface="Trebuchet MS" pitchFamily="-109" charset="0"/>
            </a:endParaRPr>
          </a:p>
        </p:txBody>
      </p:sp>
      <p:sp>
        <p:nvSpPr>
          <p:cNvPr id="50255" name="Rectangle 85"/>
          <p:cNvSpPr>
            <a:spLocks noChangeArrowheads="1"/>
          </p:cNvSpPr>
          <p:nvPr/>
        </p:nvSpPr>
        <p:spPr bwMode="auto">
          <a:xfrm>
            <a:off x="3365500" y="57848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56" name="Rectangle 86"/>
          <p:cNvSpPr>
            <a:spLocks noChangeArrowheads="1"/>
          </p:cNvSpPr>
          <p:nvPr/>
        </p:nvSpPr>
        <p:spPr bwMode="auto">
          <a:xfrm>
            <a:off x="3516313" y="5784850"/>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57" name="Rectangle 87"/>
          <p:cNvSpPr>
            <a:spLocks noChangeArrowheads="1"/>
          </p:cNvSpPr>
          <p:nvPr/>
        </p:nvSpPr>
        <p:spPr bwMode="auto">
          <a:xfrm>
            <a:off x="5980113" y="2508250"/>
            <a:ext cx="13493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L</a:t>
            </a:r>
            <a:endParaRPr lang="en-US">
              <a:latin typeface="Trebuchet MS" pitchFamily="-109" charset="0"/>
            </a:endParaRPr>
          </a:p>
        </p:txBody>
      </p:sp>
      <p:sp>
        <p:nvSpPr>
          <p:cNvPr id="50258" name="Rectangle 88"/>
          <p:cNvSpPr>
            <a:spLocks noChangeArrowheads="1"/>
          </p:cNvSpPr>
          <p:nvPr/>
        </p:nvSpPr>
        <p:spPr bwMode="auto">
          <a:xfrm>
            <a:off x="6111875" y="2508250"/>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59" name="Rectangle 89"/>
          <p:cNvSpPr>
            <a:spLocks noChangeArrowheads="1"/>
          </p:cNvSpPr>
          <p:nvPr/>
        </p:nvSpPr>
        <p:spPr bwMode="auto">
          <a:xfrm>
            <a:off x="6281738"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60" name="Rectangle 90"/>
          <p:cNvSpPr>
            <a:spLocks noChangeArrowheads="1"/>
          </p:cNvSpPr>
          <p:nvPr/>
        </p:nvSpPr>
        <p:spPr bwMode="auto">
          <a:xfrm>
            <a:off x="6453188" y="2508250"/>
            <a:ext cx="1333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g</a:t>
            </a:r>
            <a:endParaRPr lang="en-US">
              <a:latin typeface="Trebuchet MS" pitchFamily="-109" charset="0"/>
            </a:endParaRPr>
          </a:p>
        </p:txBody>
      </p:sp>
      <p:sp>
        <p:nvSpPr>
          <p:cNvPr id="50261" name="Rectangle 91"/>
          <p:cNvSpPr>
            <a:spLocks noChangeArrowheads="1"/>
          </p:cNvSpPr>
          <p:nvPr/>
        </p:nvSpPr>
        <p:spPr bwMode="auto">
          <a:xfrm>
            <a:off x="6623050" y="2508250"/>
            <a:ext cx="984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t>
            </a:r>
            <a:endParaRPr lang="en-US">
              <a:latin typeface="Trebuchet MS" pitchFamily="-109" charset="0"/>
            </a:endParaRPr>
          </a:p>
        </p:txBody>
      </p:sp>
      <p:sp>
        <p:nvSpPr>
          <p:cNvPr id="50262" name="Rectangle 92"/>
          <p:cNvSpPr>
            <a:spLocks noChangeArrowheads="1"/>
          </p:cNvSpPr>
          <p:nvPr/>
        </p:nvSpPr>
        <p:spPr bwMode="auto">
          <a:xfrm>
            <a:off x="6718300" y="2508250"/>
            <a:ext cx="106363"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263" name="Rectangle 93"/>
          <p:cNvSpPr>
            <a:spLocks noChangeArrowheads="1"/>
          </p:cNvSpPr>
          <p:nvPr/>
        </p:nvSpPr>
        <p:spPr bwMode="auto">
          <a:xfrm>
            <a:off x="6832600" y="2508250"/>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e</a:t>
            </a:r>
            <a:endParaRPr lang="en-US">
              <a:latin typeface="Trebuchet MS" pitchFamily="-109" charset="0"/>
            </a:endParaRPr>
          </a:p>
        </p:txBody>
      </p:sp>
      <p:sp>
        <p:nvSpPr>
          <p:cNvPr id="50264" name="Rectangle 94"/>
          <p:cNvSpPr>
            <a:spLocks noChangeArrowheads="1"/>
          </p:cNvSpPr>
          <p:nvPr/>
        </p:nvSpPr>
        <p:spPr bwMode="auto">
          <a:xfrm>
            <a:off x="6983413" y="2508250"/>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65" name="Rectangle 95"/>
          <p:cNvSpPr>
            <a:spLocks noChangeArrowheads="1"/>
          </p:cNvSpPr>
          <p:nvPr/>
        </p:nvSpPr>
        <p:spPr bwMode="auto">
          <a:xfrm>
            <a:off x="7097713" y="2508250"/>
            <a:ext cx="2206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66" name="Rectangle 96"/>
          <p:cNvSpPr>
            <a:spLocks noChangeArrowheads="1"/>
          </p:cNvSpPr>
          <p:nvPr/>
        </p:nvSpPr>
        <p:spPr bwMode="auto">
          <a:xfrm>
            <a:off x="5884863" y="280987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67" name="Rectangle 97"/>
          <p:cNvSpPr>
            <a:spLocks noChangeArrowheads="1"/>
          </p:cNvSpPr>
          <p:nvPr/>
        </p:nvSpPr>
        <p:spPr bwMode="auto">
          <a:xfrm>
            <a:off x="5961063" y="280987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68" name="Rectangle 98"/>
          <p:cNvSpPr>
            <a:spLocks noChangeArrowheads="1"/>
          </p:cNvSpPr>
          <p:nvPr/>
        </p:nvSpPr>
        <p:spPr bwMode="auto">
          <a:xfrm>
            <a:off x="6130925" y="2809875"/>
            <a:ext cx="9842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f</a:t>
            </a:r>
            <a:endParaRPr lang="en-US">
              <a:latin typeface="Trebuchet MS" pitchFamily="-109" charset="0"/>
            </a:endParaRPr>
          </a:p>
        </p:txBody>
      </p:sp>
      <p:sp>
        <p:nvSpPr>
          <p:cNvPr id="50269" name="Rectangle 99"/>
          <p:cNvSpPr>
            <a:spLocks noChangeArrowheads="1"/>
          </p:cNvSpPr>
          <p:nvPr/>
        </p:nvSpPr>
        <p:spPr bwMode="auto">
          <a:xfrm>
            <a:off x="6245225" y="280987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70" name="Rectangle 100"/>
          <p:cNvSpPr>
            <a:spLocks noChangeArrowheads="1"/>
          </p:cNvSpPr>
          <p:nvPr/>
        </p:nvSpPr>
        <p:spPr bwMode="auto">
          <a:xfrm>
            <a:off x="6415088" y="2809875"/>
            <a:ext cx="103187"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r</a:t>
            </a:r>
            <a:endParaRPr lang="en-US">
              <a:latin typeface="Trebuchet MS" pitchFamily="-109" charset="0"/>
            </a:endParaRPr>
          </a:p>
        </p:txBody>
      </p:sp>
      <p:sp>
        <p:nvSpPr>
          <p:cNvPr id="50271" name="Rectangle 101"/>
          <p:cNvSpPr>
            <a:spLocks noChangeArrowheads="1"/>
          </p:cNvSpPr>
          <p:nvPr/>
        </p:nvSpPr>
        <p:spPr bwMode="auto">
          <a:xfrm>
            <a:off x="6529388" y="2809875"/>
            <a:ext cx="2206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m</a:t>
            </a:r>
            <a:endParaRPr lang="en-US">
              <a:latin typeface="Trebuchet MS" pitchFamily="-109" charset="0"/>
            </a:endParaRPr>
          </a:p>
        </p:txBody>
      </p:sp>
      <p:sp>
        <p:nvSpPr>
          <p:cNvPr id="50272" name="Rectangle 102"/>
          <p:cNvSpPr>
            <a:spLocks noChangeArrowheads="1"/>
          </p:cNvSpPr>
          <p:nvPr/>
        </p:nvSpPr>
        <p:spPr bwMode="auto">
          <a:xfrm>
            <a:off x="6775450" y="2809875"/>
            <a:ext cx="1397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a</a:t>
            </a:r>
            <a:endParaRPr lang="en-US">
              <a:latin typeface="Trebuchet MS" pitchFamily="-109" charset="0"/>
            </a:endParaRPr>
          </a:p>
        </p:txBody>
      </p:sp>
      <p:sp>
        <p:nvSpPr>
          <p:cNvPr id="50273" name="Rectangle 103"/>
          <p:cNvSpPr>
            <a:spLocks noChangeArrowheads="1"/>
          </p:cNvSpPr>
          <p:nvPr/>
        </p:nvSpPr>
        <p:spPr bwMode="auto">
          <a:xfrm>
            <a:off x="6926263" y="2809875"/>
            <a:ext cx="106362"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t</a:t>
            </a:r>
            <a:endParaRPr lang="en-US">
              <a:latin typeface="Trebuchet MS" pitchFamily="-109" charset="0"/>
            </a:endParaRPr>
          </a:p>
        </p:txBody>
      </p:sp>
      <p:sp>
        <p:nvSpPr>
          <p:cNvPr id="50274" name="Rectangle 104"/>
          <p:cNvSpPr>
            <a:spLocks noChangeArrowheads="1"/>
          </p:cNvSpPr>
          <p:nvPr/>
        </p:nvSpPr>
        <p:spPr bwMode="auto">
          <a:xfrm>
            <a:off x="7040563" y="2809875"/>
            <a:ext cx="7620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i</a:t>
            </a:r>
            <a:endParaRPr lang="en-US">
              <a:latin typeface="Trebuchet MS" pitchFamily="-109" charset="0"/>
            </a:endParaRPr>
          </a:p>
        </p:txBody>
      </p:sp>
      <p:sp>
        <p:nvSpPr>
          <p:cNvPr id="50275" name="Rectangle 105"/>
          <p:cNvSpPr>
            <a:spLocks noChangeArrowheads="1"/>
          </p:cNvSpPr>
          <p:nvPr/>
        </p:nvSpPr>
        <p:spPr bwMode="auto">
          <a:xfrm>
            <a:off x="7115175" y="2809875"/>
            <a:ext cx="142875"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o</a:t>
            </a:r>
            <a:endParaRPr lang="en-US">
              <a:latin typeface="Trebuchet MS" pitchFamily="-109" charset="0"/>
            </a:endParaRPr>
          </a:p>
        </p:txBody>
      </p:sp>
      <p:sp>
        <p:nvSpPr>
          <p:cNvPr id="50276" name="Rectangle 106"/>
          <p:cNvSpPr>
            <a:spLocks noChangeArrowheads="1"/>
          </p:cNvSpPr>
          <p:nvPr/>
        </p:nvSpPr>
        <p:spPr bwMode="auto">
          <a:xfrm>
            <a:off x="7286625" y="2809875"/>
            <a:ext cx="146050" cy="320675"/>
          </a:xfrm>
          <a:prstGeom prst="rect">
            <a:avLst/>
          </a:prstGeom>
          <a:noFill/>
          <a:ln w="9525">
            <a:noFill/>
            <a:miter lim="800000"/>
            <a:headEnd/>
            <a:tailEnd/>
          </a:ln>
        </p:spPr>
        <p:txBody>
          <a:bodyPr wrap="none" lIns="0" tIns="0" rIns="0" bIns="0">
            <a:prstTxWarp prst="textNoShape">
              <a:avLst/>
            </a:prstTxWarp>
            <a:spAutoFit/>
          </a:bodyPr>
          <a:lstStyle/>
          <a:p>
            <a:r>
              <a:rPr lang="en-US" sz="2100">
                <a:solidFill>
                  <a:srgbClr val="000000"/>
                </a:solidFill>
                <a:latin typeface="Trebuchet MS" pitchFamily="-109" charset="0"/>
              </a:rPr>
              <a:t>n</a:t>
            </a:r>
            <a:endParaRPr lang="en-US">
              <a:latin typeface="Trebuchet MS" pitchFamily="-109" charset="0"/>
            </a:endParaRPr>
          </a:p>
        </p:txBody>
      </p:sp>
      <p:sp>
        <p:nvSpPr>
          <p:cNvPr id="50277" name="Oval 115"/>
          <p:cNvSpPr>
            <a:spLocks noChangeArrowheads="1"/>
          </p:cNvSpPr>
          <p:nvPr/>
        </p:nvSpPr>
        <p:spPr bwMode="auto">
          <a:xfrm>
            <a:off x="2514600" y="3962400"/>
            <a:ext cx="990600" cy="914400"/>
          </a:xfrm>
          <a:prstGeom prst="ellipse">
            <a:avLst/>
          </a:prstGeom>
          <a:solidFill>
            <a:schemeClr val="accent1"/>
          </a:solidFill>
          <a:ln w="12700">
            <a:solidFill>
              <a:schemeClr val="tx1"/>
            </a:solidFill>
            <a:round/>
            <a:headEnd/>
            <a:tailEnd/>
          </a:ln>
        </p:spPr>
        <p:txBody>
          <a:bodyPr wrap="none" anchor="ctr">
            <a:prstTxWarp prst="textNoShape">
              <a:avLst/>
            </a:prstTxWarp>
          </a:bodyPr>
          <a:lstStyle/>
          <a:p>
            <a:endParaRPr lang="en-US"/>
          </a:p>
        </p:txBody>
      </p:sp>
      <p:sp>
        <p:nvSpPr>
          <p:cNvPr id="50278" name="Line 114"/>
          <p:cNvSpPr>
            <a:spLocks noChangeShapeType="1"/>
          </p:cNvSpPr>
          <p:nvPr/>
        </p:nvSpPr>
        <p:spPr bwMode="auto">
          <a:xfrm flipV="1">
            <a:off x="6019800" y="3200400"/>
            <a:ext cx="685800" cy="685800"/>
          </a:xfrm>
          <a:prstGeom prst="line">
            <a:avLst/>
          </a:prstGeom>
          <a:noFill/>
          <a:ln w="9525">
            <a:solidFill>
              <a:srgbClr val="000000"/>
            </a:solidFill>
            <a:round/>
            <a:headEnd type="triangle" w="med" len="med"/>
            <a:tailEnd/>
          </a:ln>
        </p:spPr>
        <p:txBody>
          <a:bodyPr>
            <a:prstTxWarp prst="textNoShape">
              <a:avLst/>
            </a:prstTxWarp>
          </a:bodyPr>
          <a:lstStyle/>
          <a:p>
            <a:endParaRPr lang="en-US"/>
          </a:p>
        </p:txBody>
      </p:sp>
      <p:sp>
        <p:nvSpPr>
          <p:cNvPr id="50279" name="Line 117"/>
          <p:cNvSpPr>
            <a:spLocks noChangeShapeType="1"/>
          </p:cNvSpPr>
          <p:nvPr/>
        </p:nvSpPr>
        <p:spPr bwMode="auto">
          <a:xfrm>
            <a:off x="2362200" y="3200400"/>
            <a:ext cx="685800" cy="1143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0280" name="AutoShape 120"/>
          <p:cNvSpPr>
            <a:spLocks noChangeArrowheads="1"/>
          </p:cNvSpPr>
          <p:nvPr/>
        </p:nvSpPr>
        <p:spPr bwMode="auto">
          <a:xfrm>
            <a:off x="5257800" y="3962400"/>
            <a:ext cx="914400" cy="914400"/>
          </a:xfrm>
          <a:prstGeom prst="flowChartConnector">
            <a:avLst/>
          </a:prstGeom>
          <a:solidFill>
            <a:schemeClr val="accent2"/>
          </a:solidFill>
          <a:ln w="12700">
            <a:solidFill>
              <a:schemeClr val="tx1"/>
            </a:solidFill>
            <a:round/>
            <a:headEnd/>
            <a:tailEnd/>
          </a:ln>
        </p:spPr>
        <p:txBody>
          <a:bodyPr wrap="none" anchor="ctr">
            <a:prstTxWarp prst="textNoShape">
              <a:avLst/>
            </a:prstTxWarp>
          </a:bodyPr>
          <a:lstStyle/>
          <a:p>
            <a:pPr algn="ctr"/>
            <a:endParaRPr lang="en-US"/>
          </a:p>
        </p:txBody>
      </p:sp>
      <p:sp>
        <p:nvSpPr>
          <p:cNvPr id="50281" name="AutoShape 119"/>
          <p:cNvSpPr>
            <a:spLocks noChangeArrowheads="1"/>
          </p:cNvSpPr>
          <p:nvPr/>
        </p:nvSpPr>
        <p:spPr bwMode="auto">
          <a:xfrm>
            <a:off x="5524500" y="4229100"/>
            <a:ext cx="381000" cy="381000"/>
          </a:xfrm>
          <a:prstGeom prst="flowChartConnector">
            <a:avLst/>
          </a:prstGeom>
          <a:solidFill>
            <a:schemeClr val="accent1"/>
          </a:solidFill>
          <a:ln w="12700">
            <a:solidFill>
              <a:schemeClr val="tx1"/>
            </a:solidFill>
            <a:round/>
            <a:headEnd/>
            <a:tailEnd/>
          </a:ln>
        </p:spPr>
        <p:txBody>
          <a:bodyPr wrap="none" anchor="ctr">
            <a:prstTxWarp prst="textNoShape">
              <a:avLst/>
            </a:prstTxWarp>
          </a:bodyPr>
          <a:lstStyle/>
          <a:p>
            <a:pPr algn="ctr"/>
            <a:endParaRPr lang="en-US"/>
          </a:p>
        </p:txBody>
      </p:sp>
      <p:sp>
        <p:nvSpPr>
          <p:cNvPr id="50282" name="Line 123"/>
          <p:cNvSpPr>
            <a:spLocks noChangeShapeType="1"/>
          </p:cNvSpPr>
          <p:nvPr/>
        </p:nvSpPr>
        <p:spPr bwMode="auto">
          <a:xfrm>
            <a:off x="2895600" y="3200400"/>
            <a:ext cx="2819400" cy="12192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0283" name="Line 124"/>
          <p:cNvSpPr>
            <a:spLocks noChangeShapeType="1"/>
          </p:cNvSpPr>
          <p:nvPr/>
        </p:nvSpPr>
        <p:spPr bwMode="auto">
          <a:xfrm>
            <a:off x="4800600" y="3276600"/>
            <a:ext cx="914400" cy="9144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noFill/>
        </p:spPr>
        <p:txBody>
          <a:bodyPr lIns="92075" tIns="46038" rIns="92075" bIns="46038" anchor="ctr"/>
          <a:lstStyle/>
          <a:p>
            <a:pPr eaLnBrk="1" hangingPunct="1"/>
            <a:r>
              <a:rPr lang="en-US"/>
              <a:t>Information satisficing</a:t>
            </a:r>
          </a:p>
        </p:txBody>
      </p:sp>
      <p:sp>
        <p:nvSpPr>
          <p:cNvPr id="51204" name="Rectangle 3"/>
          <p:cNvSpPr>
            <a:spLocks noGrp="1" noChangeArrowheads="1"/>
          </p:cNvSpPr>
          <p:nvPr>
            <p:ph idx="1"/>
          </p:nvPr>
        </p:nvSpPr>
        <p:spPr>
          <a:noFill/>
        </p:spPr>
        <p:txBody>
          <a:bodyPr lIns="92075" tIns="46038" rIns="92075" bIns="46038"/>
          <a:lstStyle/>
          <a:p>
            <a:pPr eaLnBrk="1" hangingPunct="1"/>
            <a:r>
              <a:rPr lang="en-US"/>
              <a:t>Decision overload is a problem</a:t>
            </a:r>
          </a:p>
          <a:p>
            <a:pPr eaLnBrk="1" hangingPunct="1"/>
            <a:r>
              <a:rPr lang="en-US"/>
              <a:t>Satisficing</a:t>
            </a:r>
          </a:p>
          <a:p>
            <a:pPr lvl="1" eaLnBrk="1" hangingPunct="1"/>
            <a:r>
              <a:rPr lang="en-US">
                <a:ea typeface="ＭＳ Ｐゴシック" pitchFamily="-109" charset="-128"/>
              </a:rPr>
              <a:t>Accept first satisfactory decision</a:t>
            </a:r>
          </a:p>
          <a:p>
            <a:pPr lvl="1" eaLnBrk="1" hangingPunct="1"/>
            <a:r>
              <a:rPr lang="en-US">
                <a:ea typeface="ＭＳ Ｐゴシック" pitchFamily="-109" charset="-128"/>
              </a:rPr>
              <a:t>Collect enough information to make a satisfactory decision</a:t>
            </a:r>
          </a:p>
          <a:p>
            <a:pPr eaLnBrk="1" hangingPunct="1"/>
            <a:r>
              <a:rPr lang="en-US"/>
              <a:t>Lowers quality of decision making</a:t>
            </a:r>
          </a:p>
        </p:txBody>
      </p:sp>
      <p:sp>
        <p:nvSpPr>
          <p:cNvPr id="51202" name="Slide Number Placeholder 5"/>
          <p:cNvSpPr>
            <a:spLocks noGrp="1"/>
          </p:cNvSpPr>
          <p:nvPr>
            <p:ph type="sldNum" sz="quarter" idx="12"/>
          </p:nvPr>
        </p:nvSpPr>
        <p:spPr>
          <a:noFill/>
        </p:spPr>
        <p:txBody>
          <a:bodyPr/>
          <a:lstStyle/>
          <a:p>
            <a:fld id="{7550EFB2-60FE-1548-B7A3-F8BC16C3417D}" type="slidenum">
              <a:rPr lang="en-US" smtClean="0">
                <a:latin typeface="Arial" pitchFamily="-109" charset="0"/>
              </a:rPr>
              <a:pPr/>
              <a:t>26</a:t>
            </a:fld>
            <a:endParaRPr lang="en-US" smtClean="0">
              <a:latin typeface="Arial" pitchFamily="-109"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noFill/>
        </p:spPr>
        <p:txBody>
          <a:bodyPr lIns="92075" tIns="46038" rIns="92075" bIns="46038" anchor="ctr"/>
          <a:lstStyle/>
          <a:p>
            <a:pPr eaLnBrk="1" hangingPunct="1"/>
            <a:r>
              <a:rPr lang="en-US"/>
              <a:t>Information delivery systems</a:t>
            </a:r>
          </a:p>
        </p:txBody>
      </p:sp>
      <p:sp>
        <p:nvSpPr>
          <p:cNvPr id="53250" name="Slide Number Placeholder 5"/>
          <p:cNvSpPr>
            <a:spLocks noGrp="1"/>
          </p:cNvSpPr>
          <p:nvPr>
            <p:ph type="sldNum" sz="quarter" idx="12"/>
          </p:nvPr>
        </p:nvSpPr>
        <p:spPr>
          <a:noFill/>
        </p:spPr>
        <p:txBody>
          <a:bodyPr/>
          <a:lstStyle/>
          <a:p>
            <a:fld id="{75454397-5E23-FB43-92E7-CC0D8B090A13}" type="slidenum">
              <a:rPr lang="en-US" smtClean="0">
                <a:latin typeface="Arial" pitchFamily="-109" charset="0"/>
              </a:rPr>
              <a:pPr/>
              <a:t>27</a:t>
            </a:fld>
            <a:endParaRPr lang="en-US" smtClean="0">
              <a:latin typeface="Arial" pitchFamily="-109" charset="0"/>
            </a:endParaRPr>
          </a:p>
        </p:txBody>
      </p:sp>
      <p:graphicFrame>
        <p:nvGraphicFramePr>
          <p:cNvPr id="41050" name="Group 90"/>
          <p:cNvGraphicFramePr>
            <a:graphicFrameLocks noGrp="1"/>
          </p:cNvGraphicFramePr>
          <p:nvPr/>
        </p:nvGraphicFramePr>
        <p:xfrm>
          <a:off x="2590800" y="1828800"/>
          <a:ext cx="4495800" cy="4876800"/>
        </p:xfrm>
        <a:graphic>
          <a:graphicData uri="http://schemas.openxmlformats.org/drawingml/2006/table">
            <a:tbl>
              <a:tblPr/>
              <a:tblGrid>
                <a:gridCol w="1676400"/>
                <a:gridCol w="2819400"/>
              </a:tblGrid>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Trebuchet MS" charset="0"/>
                        </a:rPr>
                        <a:t>Organizational 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Trebuchet MS" charset="0"/>
                        </a:rPr>
                        <a:t>Delivery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People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Conversation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Electronic mail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Report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Groupware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Files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Management information system (MIS)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Documents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Office automation system (OAS)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Images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Imaging process system (IPS)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Graphics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Computer aided design (CAD)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Geographic information system (GIS)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Voice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Voice mail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Voice recording system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Mathematical model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Decision Support System (DSS)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Knowledge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Expert System (ES)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Decisions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Conversation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Electronic mail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Meeting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Report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rebuchet MS" charset="0"/>
                        </a:rPr>
                        <a:t>Groupware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systems drivers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297101"/>
              </p:ext>
            </p:extLst>
          </p:nvPr>
        </p:nvGraphicFramePr>
        <p:xfrm>
          <a:off x="990600" y="1905001"/>
          <a:ext cx="7769226" cy="3955622"/>
        </p:xfrm>
        <a:graphic>
          <a:graphicData uri="http://schemas.openxmlformats.org/drawingml/2006/table">
            <a:tbl>
              <a:tblPr firstRow="1" bandRow="1">
                <a:tableStyleId>{9DCAF9ED-07DC-4A11-8D7F-57B35C25682E}</a:tableStyleId>
              </a:tblPr>
              <a:tblGrid>
                <a:gridCol w="1371600"/>
                <a:gridCol w="3810000"/>
                <a:gridCol w="2587626"/>
              </a:tblGrid>
              <a:tr h="403579">
                <a:tc>
                  <a:txBody>
                    <a:bodyPr/>
                    <a:lstStyle/>
                    <a:p>
                      <a:pPr marL="0" marR="0">
                        <a:lnSpc>
                          <a:spcPct val="200000"/>
                        </a:lnSpc>
                        <a:spcBef>
                          <a:spcPts val="0"/>
                        </a:spcBef>
                        <a:spcAft>
                          <a:spcPts val="0"/>
                        </a:spcAft>
                      </a:pPr>
                      <a:r>
                        <a:rPr lang="en-US" sz="1400" dirty="0">
                          <a:effectLst/>
                        </a:rPr>
                        <a:t>Drive</a:t>
                      </a:r>
                      <a:endParaRPr lang="en-US" sz="1400" dirty="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dirty="0">
                          <a:effectLst/>
                        </a:rPr>
                        <a:t>Definition</a:t>
                      </a:r>
                      <a:endParaRPr lang="en-US" sz="1400" dirty="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dirty="0" smtClean="0">
                          <a:effectLst/>
                        </a:rPr>
                        <a:t>Example</a:t>
                      </a:r>
                      <a:endParaRPr lang="en-US" sz="1400" dirty="0">
                        <a:solidFill>
                          <a:srgbClr val="31849B"/>
                        </a:solidFill>
                        <a:effectLst/>
                        <a:latin typeface="+mn-lt"/>
                        <a:ea typeface="Times New Roman"/>
                      </a:endParaRPr>
                    </a:p>
                  </a:txBody>
                  <a:tcPr marL="68580" marR="68580" marT="0" marB="0"/>
                </a:tc>
              </a:tr>
              <a:tr h="807158">
                <a:tc>
                  <a:txBody>
                    <a:bodyPr/>
                    <a:lstStyle/>
                    <a:p>
                      <a:pPr marL="0" marR="0">
                        <a:lnSpc>
                          <a:spcPct val="200000"/>
                        </a:lnSpc>
                        <a:spcBef>
                          <a:spcPts val="0"/>
                        </a:spcBef>
                        <a:spcAft>
                          <a:spcPts val="0"/>
                        </a:spcAft>
                      </a:pPr>
                      <a:r>
                        <a:rPr lang="en-US" sz="1400">
                          <a:effectLst/>
                        </a:rPr>
                        <a:t>Ubiquity</a:t>
                      </a:r>
                      <a:endParaRPr lang="en-US" sz="140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dirty="0">
                          <a:effectLst/>
                        </a:rPr>
                        <a:t>The drive to access to information unconstrained by time and space</a:t>
                      </a:r>
                      <a:endParaRPr lang="en-US" sz="1400" dirty="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dirty="0" smtClean="0">
                          <a:effectLst/>
                        </a:rPr>
                        <a:t>Internet, </a:t>
                      </a:r>
                      <a:r>
                        <a:rPr lang="en-US" sz="1400" dirty="0" err="1" smtClean="0">
                          <a:effectLst/>
                        </a:rPr>
                        <a:t>WiFi</a:t>
                      </a:r>
                      <a:r>
                        <a:rPr lang="en-US" sz="1400" dirty="0" smtClean="0">
                          <a:effectLst/>
                        </a:rPr>
                        <a:t>,</a:t>
                      </a:r>
                      <a:r>
                        <a:rPr lang="en-US" sz="1400" baseline="0" dirty="0" smtClean="0">
                          <a:effectLst/>
                        </a:rPr>
                        <a:t> 4G</a:t>
                      </a:r>
                      <a:endParaRPr lang="en-US" sz="1400" dirty="0">
                        <a:solidFill>
                          <a:srgbClr val="31849B"/>
                        </a:solidFill>
                        <a:effectLst/>
                        <a:latin typeface="+mn-lt"/>
                        <a:ea typeface="Times New Roman"/>
                      </a:endParaRPr>
                    </a:p>
                  </a:txBody>
                  <a:tcPr marL="68580" marR="68580" marT="0" marB="0"/>
                </a:tc>
              </a:tr>
              <a:tr h="891821">
                <a:tc>
                  <a:txBody>
                    <a:bodyPr/>
                    <a:lstStyle/>
                    <a:p>
                      <a:pPr marL="0" marR="0">
                        <a:lnSpc>
                          <a:spcPct val="200000"/>
                        </a:lnSpc>
                        <a:spcBef>
                          <a:spcPts val="0"/>
                        </a:spcBef>
                        <a:spcAft>
                          <a:spcPts val="0"/>
                        </a:spcAft>
                      </a:pPr>
                      <a:r>
                        <a:rPr lang="en-US" sz="1400">
                          <a:effectLst/>
                        </a:rPr>
                        <a:t>Uniqueness</a:t>
                      </a:r>
                      <a:endParaRPr lang="en-US" sz="140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a:effectLst/>
                        </a:rPr>
                        <a:t>The drive to know precisely the characteristics and location of a person or entity</a:t>
                      </a:r>
                      <a:endParaRPr lang="en-US" sz="140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u="none" kern="1200" baseline="0" dirty="0" smtClean="0"/>
                        <a:t>GPS, SIM, RFID, Augmented reality</a:t>
                      </a:r>
                      <a:endParaRPr lang="en-US" sz="1400" dirty="0">
                        <a:solidFill>
                          <a:srgbClr val="31849B"/>
                        </a:solidFill>
                        <a:effectLst/>
                        <a:latin typeface="+mn-lt"/>
                        <a:ea typeface="Times New Roman"/>
                      </a:endParaRPr>
                    </a:p>
                  </a:txBody>
                  <a:tcPr marL="68580" marR="68580" marT="0" marB="0"/>
                </a:tc>
              </a:tr>
              <a:tr h="713457">
                <a:tc>
                  <a:txBody>
                    <a:bodyPr/>
                    <a:lstStyle/>
                    <a:p>
                      <a:pPr marL="0" marR="0">
                        <a:lnSpc>
                          <a:spcPct val="200000"/>
                        </a:lnSpc>
                        <a:spcBef>
                          <a:spcPts val="0"/>
                        </a:spcBef>
                        <a:spcAft>
                          <a:spcPts val="0"/>
                        </a:spcAft>
                      </a:pPr>
                      <a:r>
                        <a:rPr lang="en-US" sz="1400">
                          <a:effectLst/>
                        </a:rPr>
                        <a:t>Unison</a:t>
                      </a:r>
                      <a:endParaRPr lang="en-US" sz="140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a:effectLst/>
                        </a:rPr>
                        <a:t>The drive for information consistency</a:t>
                      </a:r>
                      <a:endParaRPr lang="en-US" sz="140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u="none" kern="1200" baseline="0" dirty="0" smtClean="0"/>
                        <a:t>Cloud computing, ERP</a:t>
                      </a:r>
                      <a:endParaRPr lang="en-US" sz="1400" dirty="0">
                        <a:solidFill>
                          <a:srgbClr val="31849B"/>
                        </a:solidFill>
                        <a:effectLst/>
                        <a:latin typeface="+mn-lt"/>
                        <a:ea typeface="Times New Roman"/>
                      </a:endParaRPr>
                    </a:p>
                  </a:txBody>
                  <a:tcPr marL="68580" marR="68580" marT="0" marB="0"/>
                </a:tc>
              </a:tr>
              <a:tr h="1070185">
                <a:tc>
                  <a:txBody>
                    <a:bodyPr/>
                    <a:lstStyle/>
                    <a:p>
                      <a:pPr marL="0" marR="0">
                        <a:lnSpc>
                          <a:spcPct val="200000"/>
                        </a:lnSpc>
                        <a:spcBef>
                          <a:spcPts val="0"/>
                        </a:spcBef>
                        <a:spcAft>
                          <a:spcPts val="0"/>
                        </a:spcAft>
                      </a:pPr>
                      <a:r>
                        <a:rPr lang="en-US" sz="1400">
                          <a:effectLst/>
                        </a:rPr>
                        <a:t>Universality</a:t>
                      </a:r>
                      <a:endParaRPr lang="en-US" sz="140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dirty="0">
                          <a:effectLst/>
                        </a:rPr>
                        <a:t>The drive to overcome the friction of information systems’ incompatibilities</a:t>
                      </a:r>
                      <a:endParaRPr lang="en-US" sz="1400" dirty="0">
                        <a:solidFill>
                          <a:srgbClr val="31849B"/>
                        </a:solidFill>
                        <a:effectLst/>
                        <a:latin typeface="+mn-lt"/>
                        <a:ea typeface="Times New Roman"/>
                      </a:endParaRPr>
                    </a:p>
                  </a:txBody>
                  <a:tcPr marL="68580" marR="68580" marT="0" marB="0"/>
                </a:tc>
                <a:tc>
                  <a:txBody>
                    <a:bodyPr/>
                    <a:lstStyle/>
                    <a:p>
                      <a:pPr marL="0" marR="0">
                        <a:lnSpc>
                          <a:spcPct val="200000"/>
                        </a:lnSpc>
                        <a:spcBef>
                          <a:spcPts val="0"/>
                        </a:spcBef>
                        <a:spcAft>
                          <a:spcPts val="0"/>
                        </a:spcAft>
                      </a:pPr>
                      <a:r>
                        <a:rPr lang="en-US" sz="1400" u="none" kern="1200" baseline="0" dirty="0" smtClean="0"/>
                        <a:t>Smart phone, smart card, ATM card</a:t>
                      </a:r>
                      <a:endParaRPr lang="en-US" sz="1400" dirty="0">
                        <a:solidFill>
                          <a:srgbClr val="31849B"/>
                        </a:solidFill>
                        <a:effectLst/>
                        <a:latin typeface="+mn-lt"/>
                        <a:ea typeface="Times New Roman"/>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pPr>
              <a:defRPr/>
            </a:pPr>
            <a:fld id="{DCBA618D-CF74-754B-BC6D-97B5510C4E5D}" type="slidenum">
              <a:rPr lang="en-US" smtClean="0"/>
              <a:pPr>
                <a:defRPr/>
              </a:pPr>
              <a:t>28</a:t>
            </a:fld>
            <a:endParaRPr lang="en-US"/>
          </a:p>
        </p:txBody>
      </p:sp>
    </p:spTree>
    <p:extLst>
      <p:ext uri="{BB962C8B-B14F-4D97-AF65-F5344CB8AC3E}">
        <p14:creationId xmlns:p14="http://schemas.microsoft.com/office/powerpoint/2010/main" val="209080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02" name="Rectangle 42"/>
          <p:cNvSpPr>
            <a:spLocks noGrp="1" noChangeArrowheads="1"/>
          </p:cNvSpPr>
          <p:nvPr>
            <p:ph type="title"/>
          </p:nvPr>
        </p:nvSpPr>
        <p:spPr/>
        <p:txBody>
          <a:bodyPr/>
          <a:lstStyle/>
          <a:p>
            <a:pPr eaLnBrk="1" hangingPunct="1"/>
            <a:r>
              <a:rPr lang="en-US"/>
              <a:t/>
            </a:r>
            <a:br>
              <a:rPr lang="en-US"/>
            </a:br>
            <a:r>
              <a:rPr lang="en-US"/>
              <a:t> Organizational memory is fragmented</a:t>
            </a:r>
          </a:p>
        </p:txBody>
      </p:sp>
      <p:sp>
        <p:nvSpPr>
          <p:cNvPr id="54274" name="Slide Number Placeholder 4"/>
          <p:cNvSpPr>
            <a:spLocks noGrp="1"/>
          </p:cNvSpPr>
          <p:nvPr>
            <p:ph type="sldNum" sz="quarter" idx="12"/>
          </p:nvPr>
        </p:nvSpPr>
        <p:spPr>
          <a:noFill/>
        </p:spPr>
        <p:txBody>
          <a:bodyPr/>
          <a:lstStyle/>
          <a:p>
            <a:fld id="{E1A5A43E-A6CA-0E45-A74F-989CC9CA50FE}" type="slidenum">
              <a:rPr lang="en-US" smtClean="0">
                <a:latin typeface="Arial" pitchFamily="-109" charset="0"/>
              </a:rPr>
              <a:pPr/>
              <a:t>29</a:t>
            </a:fld>
            <a:endParaRPr lang="en-US" smtClean="0">
              <a:latin typeface="Arial" pitchFamily="-109" charset="0"/>
            </a:endParaRPr>
          </a:p>
        </p:txBody>
      </p:sp>
      <p:sp>
        <p:nvSpPr>
          <p:cNvPr id="54275" name="Freeform 5"/>
          <p:cNvSpPr>
            <a:spLocks/>
          </p:cNvSpPr>
          <p:nvPr/>
        </p:nvSpPr>
        <p:spPr bwMode="auto">
          <a:xfrm>
            <a:off x="4495800" y="1981200"/>
            <a:ext cx="3886200" cy="838200"/>
          </a:xfrm>
          <a:custGeom>
            <a:avLst/>
            <a:gdLst>
              <a:gd name="T0" fmla="*/ 96 w 2448"/>
              <a:gd name="T1" fmla="*/ 0 h 528"/>
              <a:gd name="T2" fmla="*/ 2448 w 2448"/>
              <a:gd name="T3" fmla="*/ 0 h 528"/>
              <a:gd name="T4" fmla="*/ 2448 w 2448"/>
              <a:gd name="T5" fmla="*/ 528 h 528"/>
              <a:gd name="T6" fmla="*/ 96 w 2448"/>
              <a:gd name="T7" fmla="*/ 528 h 528"/>
              <a:gd name="T8" fmla="*/ 48 w 2448"/>
              <a:gd name="T9" fmla="*/ 432 h 528"/>
              <a:gd name="T10" fmla="*/ 96 w 2448"/>
              <a:gd name="T11" fmla="*/ 288 h 528"/>
              <a:gd name="T12" fmla="*/ 48 w 2448"/>
              <a:gd name="T13" fmla="*/ 192 h 528"/>
              <a:gd name="T14" fmla="*/ 0 w 2448"/>
              <a:gd name="T15" fmla="*/ 144 h 528"/>
              <a:gd name="T16" fmla="*/ 96 w 2448"/>
              <a:gd name="T17" fmla="*/ 0 h 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48"/>
              <a:gd name="T28" fmla="*/ 0 h 528"/>
              <a:gd name="T29" fmla="*/ 2448 w 2448"/>
              <a:gd name="T30" fmla="*/ 528 h 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48" h="528">
                <a:moveTo>
                  <a:pt x="96" y="0"/>
                </a:moveTo>
                <a:lnTo>
                  <a:pt x="2448" y="0"/>
                </a:lnTo>
                <a:lnTo>
                  <a:pt x="2448" y="528"/>
                </a:lnTo>
                <a:lnTo>
                  <a:pt x="96" y="528"/>
                </a:lnTo>
                <a:lnTo>
                  <a:pt x="48" y="432"/>
                </a:lnTo>
                <a:lnTo>
                  <a:pt x="96" y="288"/>
                </a:lnTo>
                <a:lnTo>
                  <a:pt x="48" y="192"/>
                </a:lnTo>
                <a:lnTo>
                  <a:pt x="0" y="144"/>
                </a:lnTo>
                <a:lnTo>
                  <a:pt x="96" y="0"/>
                </a:lnTo>
                <a:close/>
              </a:path>
            </a:pathLst>
          </a:custGeom>
          <a:solidFill>
            <a:schemeClr val="accent2"/>
          </a:solidFill>
          <a:ln w="9525">
            <a:noFill/>
            <a:round/>
            <a:headEnd/>
            <a:tailEnd/>
          </a:ln>
        </p:spPr>
        <p:txBody>
          <a:bodyPr wrap="none" anchor="ctr">
            <a:prstTxWarp prst="textNoShape">
              <a:avLst/>
            </a:prstTxWarp>
          </a:bodyPr>
          <a:lstStyle/>
          <a:p>
            <a:endParaRPr lang="en-US"/>
          </a:p>
        </p:txBody>
      </p:sp>
      <p:sp>
        <p:nvSpPr>
          <p:cNvPr id="54276" name="Freeform 6"/>
          <p:cNvSpPr>
            <a:spLocks/>
          </p:cNvSpPr>
          <p:nvPr/>
        </p:nvSpPr>
        <p:spPr bwMode="auto">
          <a:xfrm>
            <a:off x="1295400" y="1981200"/>
            <a:ext cx="3124200" cy="838200"/>
          </a:xfrm>
          <a:custGeom>
            <a:avLst/>
            <a:gdLst>
              <a:gd name="T0" fmla="*/ 1920 w 1968"/>
              <a:gd name="T1" fmla="*/ 0 h 528"/>
              <a:gd name="T2" fmla="*/ 0 w 1968"/>
              <a:gd name="T3" fmla="*/ 0 h 528"/>
              <a:gd name="T4" fmla="*/ 0 w 1968"/>
              <a:gd name="T5" fmla="*/ 528 h 528"/>
              <a:gd name="T6" fmla="*/ 1968 w 1968"/>
              <a:gd name="T7" fmla="*/ 528 h 528"/>
              <a:gd name="T8" fmla="*/ 1920 w 1968"/>
              <a:gd name="T9" fmla="*/ 432 h 528"/>
              <a:gd name="T10" fmla="*/ 1968 w 1968"/>
              <a:gd name="T11" fmla="*/ 288 h 528"/>
              <a:gd name="T12" fmla="*/ 1920 w 1968"/>
              <a:gd name="T13" fmla="*/ 192 h 528"/>
              <a:gd name="T14" fmla="*/ 1824 w 1968"/>
              <a:gd name="T15" fmla="*/ 144 h 528"/>
              <a:gd name="T16" fmla="*/ 1920 w 1968"/>
              <a:gd name="T17" fmla="*/ 0 h 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8"/>
              <a:gd name="T28" fmla="*/ 0 h 528"/>
              <a:gd name="T29" fmla="*/ 1968 w 1968"/>
              <a:gd name="T30" fmla="*/ 528 h 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8" h="528">
                <a:moveTo>
                  <a:pt x="1920" y="0"/>
                </a:moveTo>
                <a:lnTo>
                  <a:pt x="0" y="0"/>
                </a:lnTo>
                <a:lnTo>
                  <a:pt x="0" y="528"/>
                </a:lnTo>
                <a:lnTo>
                  <a:pt x="1968" y="528"/>
                </a:lnTo>
                <a:lnTo>
                  <a:pt x="1920" y="432"/>
                </a:lnTo>
                <a:lnTo>
                  <a:pt x="1968" y="288"/>
                </a:lnTo>
                <a:lnTo>
                  <a:pt x="1920" y="192"/>
                </a:lnTo>
                <a:lnTo>
                  <a:pt x="1824" y="144"/>
                </a:lnTo>
                <a:lnTo>
                  <a:pt x="1920" y="0"/>
                </a:lnTo>
                <a:close/>
              </a:path>
            </a:pathLst>
          </a:custGeom>
          <a:solidFill>
            <a:schemeClr val="accent2"/>
          </a:solidFill>
          <a:ln w="9525">
            <a:noFill/>
            <a:round/>
            <a:headEnd/>
            <a:tailEnd/>
          </a:ln>
        </p:spPr>
        <p:txBody>
          <a:bodyPr wrap="none" anchor="ctr">
            <a:prstTxWarp prst="textNoShape">
              <a:avLst/>
            </a:prstTxWarp>
          </a:bodyPr>
          <a:lstStyle/>
          <a:p>
            <a:endParaRPr lang="en-US"/>
          </a:p>
        </p:txBody>
      </p:sp>
      <p:sp>
        <p:nvSpPr>
          <p:cNvPr id="54277" name="Oval 7"/>
          <p:cNvSpPr>
            <a:spLocks noChangeArrowheads="1"/>
          </p:cNvSpPr>
          <p:nvPr/>
        </p:nvSpPr>
        <p:spPr bwMode="auto">
          <a:xfrm>
            <a:off x="1600200" y="2209800"/>
            <a:ext cx="685800" cy="4572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a:r>
              <a:rPr lang="en-GB" sz="1800">
                <a:latin typeface="Trebuchet MS" pitchFamily="-109" charset="0"/>
              </a:rPr>
              <a:t>File</a:t>
            </a:r>
          </a:p>
        </p:txBody>
      </p:sp>
      <p:sp>
        <p:nvSpPr>
          <p:cNvPr id="54278" name="Oval 8"/>
          <p:cNvSpPr>
            <a:spLocks noChangeArrowheads="1"/>
          </p:cNvSpPr>
          <p:nvPr/>
        </p:nvSpPr>
        <p:spPr bwMode="auto">
          <a:xfrm>
            <a:off x="2438400" y="2209800"/>
            <a:ext cx="685800" cy="4572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a:r>
              <a:rPr lang="en-GB" sz="1800">
                <a:latin typeface="Trebuchet MS" pitchFamily="-109" charset="0"/>
              </a:rPr>
              <a:t>Image</a:t>
            </a:r>
          </a:p>
        </p:txBody>
      </p:sp>
      <p:sp>
        <p:nvSpPr>
          <p:cNvPr id="54279" name="Oval 9"/>
          <p:cNvSpPr>
            <a:spLocks noChangeArrowheads="1"/>
          </p:cNvSpPr>
          <p:nvPr/>
        </p:nvSpPr>
        <p:spPr bwMode="auto">
          <a:xfrm>
            <a:off x="6629400" y="2209800"/>
            <a:ext cx="762000" cy="4572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a:r>
              <a:rPr lang="en-GB" sz="1800">
                <a:latin typeface="Trebuchet MS" pitchFamily="-109" charset="0"/>
              </a:rPr>
              <a:t>People</a:t>
            </a:r>
          </a:p>
        </p:txBody>
      </p:sp>
      <p:sp>
        <p:nvSpPr>
          <p:cNvPr id="54280" name="Oval 10"/>
          <p:cNvSpPr>
            <a:spLocks noChangeArrowheads="1"/>
          </p:cNvSpPr>
          <p:nvPr/>
        </p:nvSpPr>
        <p:spPr bwMode="auto">
          <a:xfrm>
            <a:off x="7543800" y="2209800"/>
            <a:ext cx="685800" cy="4572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a:r>
              <a:rPr lang="en-GB" sz="1800">
                <a:latin typeface="Trebuchet MS" pitchFamily="-109" charset="0"/>
              </a:rPr>
              <a:t>File</a:t>
            </a:r>
          </a:p>
        </p:txBody>
      </p:sp>
      <p:sp>
        <p:nvSpPr>
          <p:cNvPr id="54281" name="Text Box 11"/>
          <p:cNvSpPr txBox="1">
            <a:spLocks noChangeArrowheads="1"/>
          </p:cNvSpPr>
          <p:nvPr/>
        </p:nvSpPr>
        <p:spPr bwMode="auto">
          <a:xfrm>
            <a:off x="3170238" y="2209800"/>
            <a:ext cx="2927350" cy="396875"/>
          </a:xfrm>
          <a:prstGeom prst="rect">
            <a:avLst/>
          </a:prstGeom>
          <a:noFill/>
          <a:ln w="9525">
            <a:noFill/>
            <a:miter lim="800000"/>
            <a:headEnd/>
            <a:tailEnd/>
          </a:ln>
        </p:spPr>
        <p:txBody>
          <a:bodyPr wrap="none">
            <a:prstTxWarp prst="textNoShape">
              <a:avLst/>
            </a:prstTxWarp>
            <a:spAutoFit/>
          </a:bodyPr>
          <a:lstStyle/>
          <a:p>
            <a:r>
              <a:rPr lang="en-GB" sz="2000" b="1">
                <a:latin typeface="Trebuchet MS" pitchFamily="-109" charset="0"/>
              </a:rPr>
              <a:t>Organizational Memory</a:t>
            </a:r>
            <a:endParaRPr lang="en-GB" b="1">
              <a:latin typeface="Trebuchet MS" pitchFamily="-109" charset="0"/>
            </a:endParaRPr>
          </a:p>
        </p:txBody>
      </p:sp>
      <p:sp>
        <p:nvSpPr>
          <p:cNvPr id="54282" name="Freeform 12"/>
          <p:cNvSpPr>
            <a:spLocks/>
          </p:cNvSpPr>
          <p:nvPr/>
        </p:nvSpPr>
        <p:spPr bwMode="auto">
          <a:xfrm>
            <a:off x="4648200" y="1981200"/>
            <a:ext cx="3733800" cy="838200"/>
          </a:xfrm>
          <a:custGeom>
            <a:avLst/>
            <a:gdLst>
              <a:gd name="T0" fmla="*/ 0 w 2352"/>
              <a:gd name="T1" fmla="*/ 0 h 528"/>
              <a:gd name="T2" fmla="*/ 2352 w 2352"/>
              <a:gd name="T3" fmla="*/ 0 h 528"/>
              <a:gd name="T4" fmla="*/ 2352 w 2352"/>
              <a:gd name="T5" fmla="*/ 528 h 528"/>
              <a:gd name="T6" fmla="*/ 0 w 2352"/>
              <a:gd name="T7" fmla="*/ 528 h 528"/>
              <a:gd name="T8" fmla="*/ 0 60000 65536"/>
              <a:gd name="T9" fmla="*/ 0 60000 65536"/>
              <a:gd name="T10" fmla="*/ 0 60000 65536"/>
              <a:gd name="T11" fmla="*/ 0 60000 65536"/>
              <a:gd name="T12" fmla="*/ 0 w 2352"/>
              <a:gd name="T13" fmla="*/ 0 h 528"/>
              <a:gd name="T14" fmla="*/ 2352 w 2352"/>
              <a:gd name="T15" fmla="*/ 528 h 528"/>
            </a:gdLst>
            <a:ahLst/>
            <a:cxnLst>
              <a:cxn ang="T8">
                <a:pos x="T0" y="T1"/>
              </a:cxn>
              <a:cxn ang="T9">
                <a:pos x="T2" y="T3"/>
              </a:cxn>
              <a:cxn ang="T10">
                <a:pos x="T4" y="T5"/>
              </a:cxn>
              <a:cxn ang="T11">
                <a:pos x="T6" y="T7"/>
              </a:cxn>
            </a:cxnLst>
            <a:rect l="T12" t="T13" r="T14" b="T15"/>
            <a:pathLst>
              <a:path w="2352" h="528">
                <a:moveTo>
                  <a:pt x="0" y="0"/>
                </a:moveTo>
                <a:lnTo>
                  <a:pt x="2352" y="0"/>
                </a:lnTo>
                <a:lnTo>
                  <a:pt x="2352" y="528"/>
                </a:lnTo>
                <a:lnTo>
                  <a:pt x="0" y="528"/>
                </a:lnTo>
              </a:path>
            </a:pathLst>
          </a:custGeom>
          <a:noFill/>
          <a:ln w="9525">
            <a:solidFill>
              <a:schemeClr val="tx1"/>
            </a:solidFill>
            <a:round/>
            <a:headEnd/>
            <a:tailEnd/>
          </a:ln>
        </p:spPr>
        <p:txBody>
          <a:bodyPr wrap="none" anchor="ctr">
            <a:prstTxWarp prst="textNoShape">
              <a:avLst/>
            </a:prstTxWarp>
          </a:bodyPr>
          <a:lstStyle/>
          <a:p>
            <a:endParaRPr lang="en-US"/>
          </a:p>
        </p:txBody>
      </p:sp>
      <p:sp>
        <p:nvSpPr>
          <p:cNvPr id="54283" name="Freeform 13"/>
          <p:cNvSpPr>
            <a:spLocks/>
          </p:cNvSpPr>
          <p:nvPr/>
        </p:nvSpPr>
        <p:spPr bwMode="auto">
          <a:xfrm>
            <a:off x="1295400" y="1981200"/>
            <a:ext cx="3124200" cy="838200"/>
          </a:xfrm>
          <a:custGeom>
            <a:avLst/>
            <a:gdLst>
              <a:gd name="T0" fmla="*/ 1968 w 1968"/>
              <a:gd name="T1" fmla="*/ 528 h 528"/>
              <a:gd name="T2" fmla="*/ 0 w 1968"/>
              <a:gd name="T3" fmla="*/ 528 h 528"/>
              <a:gd name="T4" fmla="*/ 0 w 1968"/>
              <a:gd name="T5" fmla="*/ 0 h 528"/>
              <a:gd name="T6" fmla="*/ 1920 w 1968"/>
              <a:gd name="T7" fmla="*/ 0 h 528"/>
              <a:gd name="T8" fmla="*/ 0 60000 65536"/>
              <a:gd name="T9" fmla="*/ 0 60000 65536"/>
              <a:gd name="T10" fmla="*/ 0 60000 65536"/>
              <a:gd name="T11" fmla="*/ 0 60000 65536"/>
              <a:gd name="T12" fmla="*/ 0 w 1968"/>
              <a:gd name="T13" fmla="*/ 0 h 528"/>
              <a:gd name="T14" fmla="*/ 1968 w 1968"/>
              <a:gd name="T15" fmla="*/ 528 h 528"/>
            </a:gdLst>
            <a:ahLst/>
            <a:cxnLst>
              <a:cxn ang="T8">
                <a:pos x="T0" y="T1"/>
              </a:cxn>
              <a:cxn ang="T9">
                <a:pos x="T2" y="T3"/>
              </a:cxn>
              <a:cxn ang="T10">
                <a:pos x="T4" y="T5"/>
              </a:cxn>
              <a:cxn ang="T11">
                <a:pos x="T6" y="T7"/>
              </a:cxn>
            </a:cxnLst>
            <a:rect l="T12" t="T13" r="T14" b="T15"/>
            <a:pathLst>
              <a:path w="1968" h="528">
                <a:moveTo>
                  <a:pt x="1968" y="528"/>
                </a:moveTo>
                <a:lnTo>
                  <a:pt x="0" y="528"/>
                </a:lnTo>
                <a:lnTo>
                  <a:pt x="0" y="0"/>
                </a:lnTo>
                <a:lnTo>
                  <a:pt x="1920" y="0"/>
                </a:lnTo>
              </a:path>
            </a:pathLst>
          </a:custGeom>
          <a:noFill/>
          <a:ln w="9525">
            <a:solidFill>
              <a:schemeClr val="tx1"/>
            </a:solidFill>
            <a:round/>
            <a:headEnd/>
            <a:tailEnd/>
          </a:ln>
        </p:spPr>
        <p:txBody>
          <a:bodyPr wrap="none" anchor="ctr">
            <a:prstTxWarp prst="textNoShape">
              <a:avLst/>
            </a:prstTxWarp>
          </a:bodyPr>
          <a:lstStyle/>
          <a:p>
            <a:endParaRPr lang="en-US"/>
          </a:p>
        </p:txBody>
      </p:sp>
      <p:sp>
        <p:nvSpPr>
          <p:cNvPr id="54284" name="Rectangle 19"/>
          <p:cNvSpPr>
            <a:spLocks noChangeArrowheads="1"/>
          </p:cNvSpPr>
          <p:nvPr/>
        </p:nvSpPr>
        <p:spPr bwMode="auto">
          <a:xfrm>
            <a:off x="1524000" y="3352800"/>
            <a:ext cx="990600" cy="6858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54285" name="Rectangle 20"/>
          <p:cNvSpPr>
            <a:spLocks noChangeArrowheads="1"/>
          </p:cNvSpPr>
          <p:nvPr/>
        </p:nvSpPr>
        <p:spPr bwMode="auto">
          <a:xfrm>
            <a:off x="3124200" y="3352800"/>
            <a:ext cx="990600" cy="6858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54286" name="Rectangle 21"/>
          <p:cNvSpPr>
            <a:spLocks noChangeArrowheads="1"/>
          </p:cNvSpPr>
          <p:nvPr/>
        </p:nvSpPr>
        <p:spPr bwMode="auto">
          <a:xfrm>
            <a:off x="5562600" y="3352800"/>
            <a:ext cx="990600" cy="6858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r>
              <a:rPr lang="en-US"/>
              <a:t>Search</a:t>
            </a:r>
          </a:p>
        </p:txBody>
      </p:sp>
      <p:sp>
        <p:nvSpPr>
          <p:cNvPr id="54287" name="Rectangle 22"/>
          <p:cNvSpPr>
            <a:spLocks noChangeArrowheads="1"/>
          </p:cNvSpPr>
          <p:nvPr/>
        </p:nvSpPr>
        <p:spPr bwMode="auto">
          <a:xfrm>
            <a:off x="6934200" y="3352800"/>
            <a:ext cx="990600" cy="6858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54288" name="Text Box 23"/>
          <p:cNvSpPr txBox="1">
            <a:spLocks noChangeArrowheads="1"/>
          </p:cNvSpPr>
          <p:nvPr/>
        </p:nvSpPr>
        <p:spPr bwMode="auto">
          <a:xfrm>
            <a:off x="1752600" y="3503613"/>
            <a:ext cx="574675" cy="396875"/>
          </a:xfrm>
          <a:prstGeom prst="rect">
            <a:avLst/>
          </a:prstGeom>
          <a:noFill/>
          <a:ln w="9525">
            <a:noFill/>
            <a:miter lim="800000"/>
            <a:headEnd/>
            <a:tailEnd/>
          </a:ln>
        </p:spPr>
        <p:txBody>
          <a:bodyPr wrap="none">
            <a:prstTxWarp prst="textNoShape">
              <a:avLst/>
            </a:prstTxWarp>
            <a:spAutoFit/>
          </a:bodyPr>
          <a:lstStyle/>
          <a:p>
            <a:r>
              <a:rPr lang="en-GB" sz="2000" b="1">
                <a:latin typeface="Trebuchet MS" pitchFamily="-109" charset="0"/>
              </a:rPr>
              <a:t>MIS</a:t>
            </a:r>
          </a:p>
        </p:txBody>
      </p:sp>
      <p:sp>
        <p:nvSpPr>
          <p:cNvPr id="54289" name="Text Box 24"/>
          <p:cNvSpPr txBox="1">
            <a:spLocks noChangeArrowheads="1"/>
          </p:cNvSpPr>
          <p:nvPr/>
        </p:nvSpPr>
        <p:spPr bwMode="auto">
          <a:xfrm>
            <a:off x="3276600" y="3505200"/>
            <a:ext cx="739775" cy="398463"/>
          </a:xfrm>
          <a:prstGeom prst="rect">
            <a:avLst/>
          </a:prstGeom>
          <a:noFill/>
          <a:ln w="9525">
            <a:noFill/>
            <a:miter lim="800000"/>
            <a:headEnd/>
            <a:tailEnd/>
          </a:ln>
        </p:spPr>
        <p:txBody>
          <a:bodyPr>
            <a:prstTxWarp prst="textNoShape">
              <a:avLst/>
            </a:prstTxWarp>
            <a:spAutoFit/>
          </a:bodyPr>
          <a:lstStyle/>
          <a:p>
            <a:pPr algn="ctr"/>
            <a:r>
              <a:rPr lang="en-GB" sz="2000" b="1">
                <a:latin typeface="Trebuchet MS" pitchFamily="-109" charset="0"/>
              </a:rPr>
              <a:t>CMS</a:t>
            </a:r>
          </a:p>
        </p:txBody>
      </p:sp>
      <p:sp>
        <p:nvSpPr>
          <p:cNvPr id="54290" name="Text Box 26"/>
          <p:cNvSpPr txBox="1">
            <a:spLocks noChangeArrowheads="1"/>
          </p:cNvSpPr>
          <p:nvPr/>
        </p:nvSpPr>
        <p:spPr bwMode="auto">
          <a:xfrm>
            <a:off x="6934200" y="3503613"/>
            <a:ext cx="990600" cy="396875"/>
          </a:xfrm>
          <a:prstGeom prst="rect">
            <a:avLst/>
          </a:prstGeom>
          <a:noFill/>
          <a:ln w="9525">
            <a:noFill/>
            <a:miter lim="800000"/>
            <a:headEnd/>
            <a:tailEnd/>
          </a:ln>
        </p:spPr>
        <p:txBody>
          <a:bodyPr>
            <a:prstTxWarp prst="textNoShape">
              <a:avLst/>
            </a:prstTxWarp>
            <a:spAutoFit/>
          </a:bodyPr>
          <a:lstStyle/>
          <a:p>
            <a:r>
              <a:rPr lang="en-GB" sz="2000" b="1">
                <a:latin typeface="Trebuchet MS" pitchFamily="-109" charset="0"/>
              </a:rPr>
              <a:t>E-mail</a:t>
            </a:r>
          </a:p>
        </p:txBody>
      </p:sp>
      <p:sp>
        <p:nvSpPr>
          <p:cNvPr id="54291" name="Rectangle 29"/>
          <p:cNvSpPr>
            <a:spLocks noChangeArrowheads="1"/>
          </p:cNvSpPr>
          <p:nvPr/>
        </p:nvSpPr>
        <p:spPr bwMode="auto">
          <a:xfrm>
            <a:off x="1295400" y="4572000"/>
            <a:ext cx="7162800" cy="838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pPr algn="ctr"/>
            <a:r>
              <a:rPr lang="en-GB" b="1">
                <a:latin typeface="Trebuchet MS" pitchFamily="-109" charset="0"/>
              </a:rPr>
              <a:t>Information integration software</a:t>
            </a:r>
          </a:p>
          <a:p>
            <a:pPr algn="ctr"/>
            <a:r>
              <a:rPr lang="en-GB" b="1">
                <a:latin typeface="Trebuchet MS" pitchFamily="-109" charset="0"/>
              </a:rPr>
              <a:t>(e.g., an EIS)</a:t>
            </a:r>
          </a:p>
        </p:txBody>
      </p:sp>
      <p:sp>
        <p:nvSpPr>
          <p:cNvPr id="54292" name="Oval 32"/>
          <p:cNvSpPr>
            <a:spLocks noChangeArrowheads="1"/>
          </p:cNvSpPr>
          <p:nvPr/>
        </p:nvSpPr>
        <p:spPr bwMode="auto">
          <a:xfrm>
            <a:off x="4267200" y="5943600"/>
            <a:ext cx="1219200" cy="838200"/>
          </a:xfrm>
          <a:prstGeom prst="ellipse">
            <a:avLst/>
          </a:prstGeom>
          <a:solidFill>
            <a:schemeClr val="accent2"/>
          </a:solidFill>
          <a:ln w="9525">
            <a:solidFill>
              <a:schemeClr val="tx1"/>
            </a:solidFill>
            <a:round/>
            <a:headEnd/>
            <a:tailEnd/>
          </a:ln>
        </p:spPr>
        <p:txBody>
          <a:bodyPr wrap="none" anchor="ctr">
            <a:prstTxWarp prst="textNoShape">
              <a:avLst/>
            </a:prstTxWarp>
          </a:bodyPr>
          <a:lstStyle/>
          <a:p>
            <a:pPr algn="ctr"/>
            <a:r>
              <a:rPr lang="en-GB" b="1" dirty="0">
                <a:latin typeface="Trebuchet MS" pitchFamily="-109" charset="0"/>
              </a:rPr>
              <a:t>Client</a:t>
            </a:r>
          </a:p>
        </p:txBody>
      </p:sp>
      <p:sp>
        <p:nvSpPr>
          <p:cNvPr id="54293" name="Line 33"/>
          <p:cNvSpPr>
            <a:spLocks noChangeShapeType="1"/>
          </p:cNvSpPr>
          <p:nvPr/>
        </p:nvSpPr>
        <p:spPr bwMode="auto">
          <a:xfrm>
            <a:off x="2057400" y="29718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294" name="Line 34"/>
          <p:cNvSpPr>
            <a:spLocks noChangeShapeType="1"/>
          </p:cNvSpPr>
          <p:nvPr/>
        </p:nvSpPr>
        <p:spPr bwMode="auto">
          <a:xfrm>
            <a:off x="7467600" y="41910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295" name="Line 35"/>
          <p:cNvSpPr>
            <a:spLocks noChangeShapeType="1"/>
          </p:cNvSpPr>
          <p:nvPr/>
        </p:nvSpPr>
        <p:spPr bwMode="auto">
          <a:xfrm>
            <a:off x="6096000" y="41910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296" name="Line 36"/>
          <p:cNvSpPr>
            <a:spLocks noChangeShapeType="1"/>
          </p:cNvSpPr>
          <p:nvPr/>
        </p:nvSpPr>
        <p:spPr bwMode="auto">
          <a:xfrm>
            <a:off x="3657600" y="41910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297" name="Line 37"/>
          <p:cNvSpPr>
            <a:spLocks noChangeShapeType="1"/>
          </p:cNvSpPr>
          <p:nvPr/>
        </p:nvSpPr>
        <p:spPr bwMode="auto">
          <a:xfrm>
            <a:off x="2057400" y="41910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298" name="Line 38"/>
          <p:cNvSpPr>
            <a:spLocks noChangeShapeType="1"/>
          </p:cNvSpPr>
          <p:nvPr/>
        </p:nvSpPr>
        <p:spPr bwMode="auto">
          <a:xfrm>
            <a:off x="7467600" y="29718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299" name="Line 39"/>
          <p:cNvSpPr>
            <a:spLocks noChangeShapeType="1"/>
          </p:cNvSpPr>
          <p:nvPr/>
        </p:nvSpPr>
        <p:spPr bwMode="auto">
          <a:xfrm>
            <a:off x="6096000" y="29718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300" name="Line 40"/>
          <p:cNvSpPr>
            <a:spLocks noChangeShapeType="1"/>
          </p:cNvSpPr>
          <p:nvPr/>
        </p:nvSpPr>
        <p:spPr bwMode="auto">
          <a:xfrm>
            <a:off x="3657600" y="29718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4301" name="Line 41"/>
          <p:cNvSpPr>
            <a:spLocks noChangeShapeType="1"/>
          </p:cNvSpPr>
          <p:nvPr/>
        </p:nvSpPr>
        <p:spPr bwMode="auto">
          <a:xfrm>
            <a:off x="4876800" y="55626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Economies and IS</a:t>
            </a:r>
            <a:endParaRPr lang="en-US" dirty="0"/>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CBA618D-CF74-754B-BC6D-97B5510C4E5D}" type="slidenum">
              <a:rPr lang="en-US" smtClean="0"/>
              <a:pPr>
                <a:defRPr/>
              </a:pPr>
              <a:t>3</a:t>
            </a:fld>
            <a:endParaRPr lang="en-US"/>
          </a:p>
        </p:txBody>
      </p:sp>
      <p:graphicFrame>
        <p:nvGraphicFramePr>
          <p:cNvPr id="7" name="Group 1"/>
          <p:cNvGraphicFramePr>
            <a:graphicFrameLocks noGrp="1"/>
          </p:cNvGraphicFramePr>
          <p:nvPr>
            <p:extLst>
              <p:ext uri="{D42A27DB-BD31-4B8C-83A1-F6EECF244321}">
                <p14:modId xmlns:p14="http://schemas.microsoft.com/office/powerpoint/2010/main" val="3502558733"/>
              </p:ext>
            </p:extLst>
          </p:nvPr>
        </p:nvGraphicFramePr>
        <p:xfrm>
          <a:off x="1066800" y="1600199"/>
          <a:ext cx="7772401" cy="4539373"/>
        </p:xfrm>
        <a:graphic>
          <a:graphicData uri="http://schemas.openxmlformats.org/drawingml/2006/table">
            <a:tbl>
              <a:tblPr/>
              <a:tblGrid>
                <a:gridCol w="1124241"/>
                <a:gridCol w="1329632"/>
                <a:gridCol w="1329632"/>
                <a:gridCol w="1329632"/>
                <a:gridCol w="1329632"/>
                <a:gridCol w="1329632"/>
              </a:tblGrid>
              <a:tr h="394236">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Economy</a:t>
                      </a:r>
                    </a:p>
                  </a:txBody>
                  <a:tcPr marL="25400" marR="25400" marT="25400" marB="25400" anchor="ctr" horzOverflow="overflow">
                    <a:lnL w="3175" cap="flat" cmpd="sng" algn="ctr">
                      <a:solidFill>
                        <a:srgbClr val="000000"/>
                      </a:solidFill>
                      <a:prstDash val="solid"/>
                      <a:round/>
                      <a:headEnd type="none" w="med" len="med"/>
                      <a:tailEnd type="none" w="med" len="med"/>
                    </a:lnL>
                    <a:lnR w="12700" cap="flat" cmpd="sng" algn="ctr">
                      <a:solidFill>
                        <a:srgbClr val="60A4DC"/>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60A4D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Subsistence</a:t>
                      </a:r>
                    </a:p>
                  </a:txBody>
                  <a:tcPr marL="25400" marR="25400" marT="25400" marB="25400" anchor="ctr" horzOverflow="overflow">
                    <a:lnL w="12700" cap="flat" cmpd="sng" algn="ctr">
                      <a:solidFill>
                        <a:srgbClr val="60A4DC"/>
                      </a:solidFill>
                      <a:prstDash val="solid"/>
                      <a:round/>
                      <a:headEnd type="none" w="med" len="med"/>
                      <a:tailEnd type="none" w="med" len="med"/>
                    </a:lnL>
                    <a:lnR w="12700" cap="flat" cmpd="sng" algn="ctr">
                      <a:solidFill>
                        <a:srgbClr val="60A4DC"/>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60A4D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Agricultural</a:t>
                      </a:r>
                    </a:p>
                  </a:txBody>
                  <a:tcPr marL="25400" marR="25400" marT="25400" marB="25400" anchor="ctr" horzOverflow="overflow">
                    <a:lnL w="12700" cap="flat" cmpd="sng" algn="ctr">
                      <a:solidFill>
                        <a:srgbClr val="60A4DC"/>
                      </a:solidFill>
                      <a:prstDash val="solid"/>
                      <a:round/>
                      <a:headEnd type="none" w="med" len="med"/>
                      <a:tailEnd type="none" w="med" len="med"/>
                    </a:lnL>
                    <a:lnR w="12700" cap="flat" cmpd="sng" algn="ctr">
                      <a:solidFill>
                        <a:srgbClr val="60A4DC"/>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60A4D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Industrial</a:t>
                      </a:r>
                    </a:p>
                  </a:txBody>
                  <a:tcPr marL="25400" marR="25400" marT="25400" marB="25400" anchor="ctr" horzOverflow="overflow">
                    <a:lnL w="12700" cap="flat" cmpd="sng" algn="ctr">
                      <a:solidFill>
                        <a:srgbClr val="60A4DC"/>
                      </a:solidFill>
                      <a:prstDash val="solid"/>
                      <a:round/>
                      <a:headEnd type="none" w="med" len="med"/>
                      <a:tailEnd type="none" w="med" len="med"/>
                    </a:lnL>
                    <a:lnR w="12700" cap="flat" cmpd="sng" algn="ctr">
                      <a:solidFill>
                        <a:srgbClr val="60A4DC"/>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60A4D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Service</a:t>
                      </a:r>
                    </a:p>
                  </a:txBody>
                  <a:tcPr marL="25400" marR="25400" marT="25400" marB="25400" anchor="ctr" horzOverflow="overflow">
                    <a:lnL w="12700" cap="flat" cmpd="sng" algn="ctr">
                      <a:solidFill>
                        <a:srgbClr val="60A4DC"/>
                      </a:solidFill>
                      <a:prstDash val="solid"/>
                      <a:round/>
                      <a:headEnd type="none" w="med" len="med"/>
                      <a:tailEnd type="none" w="med" len="med"/>
                    </a:lnL>
                    <a:lnR w="12700" cap="flat" cmpd="sng" algn="ctr">
                      <a:solidFill>
                        <a:srgbClr val="60A4DC"/>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60A4D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Sustainable</a:t>
                      </a:r>
                    </a:p>
                  </a:txBody>
                  <a:tcPr marL="25400" marR="25400" marT="25400" marB="25400" anchor="ctr" horzOverflow="overflow">
                    <a:lnL w="12700" cap="flat" cmpd="sng" algn="ctr">
                      <a:solidFill>
                        <a:srgbClr val="60A4DC"/>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60A4DC"/>
                      </a:solidFill>
                      <a:prstDash val="solid"/>
                      <a:round/>
                      <a:headEnd type="none" w="med" len="med"/>
                      <a:tailEnd type="none" w="med" len="med"/>
                    </a:lnB>
                    <a:lnTlToBr>
                      <a:noFill/>
                    </a:lnTlToBr>
                    <a:lnBlToTr>
                      <a:noFill/>
                    </a:lnBlToTr>
                    <a:solidFill>
                      <a:schemeClr val="accent1"/>
                    </a:solidFill>
                  </a:tcPr>
                </a:tc>
              </a:tr>
              <a:tr h="733209">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Question</a:t>
                      </a:r>
                    </a:p>
                  </a:txBody>
                  <a:tcPr marL="25400" marR="25400" marT="25400" marB="254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60A4DC"/>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How to survive?</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60A4DC"/>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How to farm?</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60A4DC"/>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How to manage resources?</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60A4DC"/>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How to create customers?</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60A4DC"/>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How to reduce impact?</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cap="flat" cmpd="sng" algn="ctr">
                      <a:solidFill>
                        <a:srgbClr val="60A4DC"/>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r>
              <a:tr h="487379">
                <a:tc rowSpan="4">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Dominant issue</a:t>
                      </a:r>
                    </a:p>
                  </a:txBody>
                  <a:tcPr marL="25400" marR="25400" marT="25400" marB="254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accent1"/>
                    </a:solidFill>
                  </a:tcPr>
                </a:tc>
                <a:tc gridSpan="5">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Survival</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737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dirty="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gridSpan="4">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Production</a:t>
                      </a:r>
                    </a:p>
                  </a:txBody>
                  <a:tcPr marL="38100" marR="38100" marT="38100" marB="38100" anchor="ctr" horzOverflow="overflow">
                    <a:lnL cap="flat">
                      <a:noFill/>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737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dirty="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cap="flat">
                      <a:noFill/>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cap="flat">
                      <a:noFill/>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smtClean="0">
                          <a:ln>
                            <a:noFill/>
                          </a:ln>
                          <a:solidFill>
                            <a:schemeClr val="tx1"/>
                          </a:solidFill>
                          <a:effectLst/>
                          <a:latin typeface="Trebuchet MS"/>
                          <a:ea typeface="ヒラギノ角ゴ ProN W3" charset="0"/>
                          <a:cs typeface="Trebuchet MS"/>
                          <a:sym typeface="Palatino" charset="0"/>
                        </a:rPr>
                        <a:t>Customer </a:t>
                      </a: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service</a:t>
                      </a:r>
                    </a:p>
                  </a:txBody>
                  <a:tcPr marL="38100" marR="38100" marT="38100" marB="38100" anchor="ctr" horzOverflow="overflow">
                    <a:lnL cap="flat">
                      <a:noFill/>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r>
              <a:tr h="48737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dirty="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cap="flat">
                      <a:noFill/>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dirty="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cap="flat">
                      <a:noFill/>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endParaRPr kumimoji="0" lang="en-US" sz="1200" b="0" i="0" u="none" strike="noStrike" cap="none" normalizeH="0" baseline="0" dirty="0">
                        <a:ln>
                          <a:noFill/>
                        </a:ln>
                        <a:solidFill>
                          <a:schemeClr val="tx1"/>
                        </a:solidFill>
                        <a:effectLst/>
                        <a:latin typeface="Trebuchet MS"/>
                        <a:ea typeface="ヒラギノ明朝 ProN W3" charset="0"/>
                        <a:cs typeface="Trebuchet MS"/>
                        <a:sym typeface="Palatino" charset="0"/>
                      </a:endParaRPr>
                    </a:p>
                  </a:txBody>
                  <a:tcPr marL="38100" marR="38100" marT="38100" marB="38100" anchor="ctr" horzOverflow="overflow">
                    <a:lnL cap="flat">
                      <a:noFill/>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Sustainability</a:t>
                      </a:r>
                    </a:p>
                  </a:txBody>
                  <a:tcPr marL="38100" marR="38100" marT="38100" marB="38100" anchor="ctr" horzOverflow="overflow">
                    <a:lnL cap="flat">
                      <a:noFill/>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CCCCCC"/>
                    </a:solidFill>
                  </a:tcPr>
                </a:tc>
              </a:tr>
              <a:tr h="1462412">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Key information systems</a:t>
                      </a:r>
                    </a:p>
                  </a:txBody>
                  <a:tcPr marL="25400" marR="25400" marT="25400" marB="254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Gesture</a:t>
                      </a:r>
                      <a:b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b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Speech</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Writing</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a:ln>
                            <a:noFill/>
                          </a:ln>
                          <a:solidFill>
                            <a:schemeClr val="tx1"/>
                          </a:solidFill>
                          <a:effectLst/>
                          <a:latin typeface="Trebuchet MS"/>
                          <a:ea typeface="ヒラギノ角ゴ ProN W3" charset="0"/>
                          <a:cs typeface="Trebuchet MS"/>
                          <a:sym typeface="Palatino" charset="0"/>
                        </a:rPr>
                        <a:t>Calendar</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Accounting</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ERP</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Project </a:t>
                      </a:r>
                      <a:r>
                        <a:rPr kumimoji="0" lang="en-US" sz="1200" b="0" i="0" u="none" strike="noStrike" cap="none" normalizeH="0" baseline="0" dirty="0" smtClean="0">
                          <a:ln>
                            <a:noFill/>
                          </a:ln>
                          <a:solidFill>
                            <a:schemeClr val="tx1"/>
                          </a:solidFill>
                          <a:effectLst/>
                          <a:latin typeface="Trebuchet MS"/>
                          <a:ea typeface="ヒラギノ角ゴ ProN W3" charset="0"/>
                          <a:cs typeface="Trebuchet MS"/>
                          <a:sym typeface="Palatino" charset="0"/>
                        </a:rPr>
                        <a:t>management</a:t>
                      </a:r>
                      <a:endPar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endParaRP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CRM</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Analytics</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Simulation</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Optimization</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pPr>
                      <a:r>
                        <a:rPr kumimoji="0" lang="en-US" sz="1200" b="0" i="0" u="none" strike="noStrike" cap="none" normalizeH="0" baseline="0" dirty="0">
                          <a:ln>
                            <a:noFill/>
                          </a:ln>
                          <a:solidFill>
                            <a:schemeClr val="tx1"/>
                          </a:solidFill>
                          <a:effectLst/>
                          <a:latin typeface="Trebuchet MS"/>
                          <a:ea typeface="ヒラギノ角ゴ ProN W3" charset="0"/>
                          <a:cs typeface="Trebuchet MS"/>
                          <a:sym typeface="Palatino" charset="0"/>
                        </a:rPr>
                        <a:t>Design</a:t>
                      </a:r>
                    </a:p>
                  </a:txBody>
                  <a:tcPr marL="38100" marR="38100" marT="38100" marB="381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29545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noFill/>
        </p:spPr>
        <p:txBody>
          <a:bodyPr lIns="92075" tIns="46038" rIns="92075" bIns="46038" anchor="ctr"/>
          <a:lstStyle/>
          <a:p>
            <a:pPr eaLnBrk="1" hangingPunct="1"/>
            <a:r>
              <a:rPr lang="en-US"/>
              <a:t>The ideal system</a:t>
            </a:r>
          </a:p>
        </p:txBody>
      </p:sp>
      <p:sp>
        <p:nvSpPr>
          <p:cNvPr id="55298" name="Slide Number Placeholder 5"/>
          <p:cNvSpPr>
            <a:spLocks noGrp="1"/>
          </p:cNvSpPr>
          <p:nvPr>
            <p:ph type="sldNum" sz="quarter" idx="12"/>
          </p:nvPr>
        </p:nvSpPr>
        <p:spPr>
          <a:noFill/>
        </p:spPr>
        <p:txBody>
          <a:bodyPr/>
          <a:lstStyle/>
          <a:p>
            <a:fld id="{7D5E3FD3-813E-4D4D-B5F3-97AC773C0399}" type="slidenum">
              <a:rPr lang="en-US" smtClean="0">
                <a:latin typeface="Arial" pitchFamily="-109" charset="0"/>
              </a:rPr>
              <a:pPr/>
              <a:t>30</a:t>
            </a:fld>
            <a:endParaRPr lang="en-US" smtClean="0">
              <a:latin typeface="Arial" pitchFamily="-109" charset="0"/>
            </a:endParaRPr>
          </a:p>
        </p:txBody>
      </p:sp>
      <p:sp>
        <p:nvSpPr>
          <p:cNvPr id="55300" name="Rectangle 6"/>
          <p:cNvSpPr>
            <a:spLocks noChangeArrowheads="1"/>
          </p:cNvSpPr>
          <p:nvPr/>
        </p:nvSpPr>
        <p:spPr bwMode="auto">
          <a:xfrm>
            <a:off x="1905000" y="3733800"/>
            <a:ext cx="5956300" cy="62865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pPr algn="ctr"/>
            <a:r>
              <a:rPr lang="en-GB" b="1">
                <a:latin typeface="Trebuchet MS" pitchFamily="-109" charset="0"/>
              </a:rPr>
              <a:t>Information delivery system</a:t>
            </a:r>
          </a:p>
        </p:txBody>
      </p:sp>
      <p:sp>
        <p:nvSpPr>
          <p:cNvPr id="55301" name="Oval 9"/>
          <p:cNvSpPr>
            <a:spLocks noChangeArrowheads="1"/>
          </p:cNvSpPr>
          <p:nvPr/>
        </p:nvSpPr>
        <p:spPr bwMode="auto">
          <a:xfrm>
            <a:off x="4267200" y="4876800"/>
            <a:ext cx="1219200" cy="838200"/>
          </a:xfrm>
          <a:prstGeom prst="ellipse">
            <a:avLst/>
          </a:prstGeom>
          <a:solidFill>
            <a:schemeClr val="accent2"/>
          </a:solidFill>
          <a:ln w="9525">
            <a:solidFill>
              <a:schemeClr val="tx1"/>
            </a:solidFill>
            <a:round/>
            <a:headEnd/>
            <a:tailEnd/>
          </a:ln>
        </p:spPr>
        <p:txBody>
          <a:bodyPr wrap="none" anchor="ctr">
            <a:prstTxWarp prst="textNoShape">
              <a:avLst/>
            </a:prstTxWarp>
          </a:bodyPr>
          <a:lstStyle/>
          <a:p>
            <a:pPr algn="ctr"/>
            <a:r>
              <a:rPr lang="en-GB" b="1">
                <a:latin typeface="Trebuchet MS" pitchFamily="-109" charset="0"/>
              </a:rPr>
              <a:t>Client</a:t>
            </a:r>
          </a:p>
        </p:txBody>
      </p:sp>
      <p:sp>
        <p:nvSpPr>
          <p:cNvPr id="55302" name="Line 10"/>
          <p:cNvSpPr>
            <a:spLocks noChangeShapeType="1"/>
          </p:cNvSpPr>
          <p:nvPr/>
        </p:nvSpPr>
        <p:spPr bwMode="auto">
          <a:xfrm>
            <a:off x="4876800" y="44958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
        <p:nvSpPr>
          <p:cNvPr id="55303" name="Rectangle 13"/>
          <p:cNvSpPr>
            <a:spLocks noChangeArrowheads="1"/>
          </p:cNvSpPr>
          <p:nvPr/>
        </p:nvSpPr>
        <p:spPr bwMode="auto">
          <a:xfrm>
            <a:off x="1905000" y="2209800"/>
            <a:ext cx="5956300" cy="838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pPr algn="ctr"/>
            <a:r>
              <a:rPr lang="en-GB" b="1">
                <a:latin typeface="Trebuchet MS" pitchFamily="-109" charset="0"/>
              </a:rPr>
              <a:t>Organizational Memory</a:t>
            </a:r>
          </a:p>
        </p:txBody>
      </p:sp>
      <p:sp>
        <p:nvSpPr>
          <p:cNvPr id="55304" name="Line 14"/>
          <p:cNvSpPr>
            <a:spLocks noChangeShapeType="1"/>
          </p:cNvSpPr>
          <p:nvPr/>
        </p:nvSpPr>
        <p:spPr bwMode="auto">
          <a:xfrm>
            <a:off x="4800600" y="3276600"/>
            <a:ext cx="0" cy="304800"/>
          </a:xfrm>
          <a:prstGeom prst="line">
            <a:avLst/>
          </a:prstGeom>
          <a:noFill/>
          <a:ln w="50800">
            <a:solidFill>
              <a:schemeClr val="tx1"/>
            </a:solidFill>
            <a:round/>
            <a:headEnd/>
            <a:tailEnd type="arrow" w="med" len="med"/>
          </a:ln>
        </p:spPr>
        <p:txBody>
          <a:bodyPr wrap="none" anchor="ctr">
            <a:prstTxWarp prst="textNoShape">
              <a:avLst/>
            </a:prstTxWarp>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5"/>
          <p:cNvSpPr>
            <a:spLocks noGrp="1" noChangeArrowheads="1"/>
          </p:cNvSpPr>
          <p:nvPr>
            <p:ph type="title"/>
          </p:nvPr>
        </p:nvSpPr>
        <p:spPr/>
        <p:txBody>
          <a:bodyPr/>
          <a:lstStyle/>
          <a:p>
            <a:pPr eaLnBrk="1" hangingPunct="1"/>
            <a:r>
              <a:rPr lang="en-US"/>
              <a:t>Organizational Knowledge</a:t>
            </a:r>
          </a:p>
        </p:txBody>
      </p:sp>
      <p:sp>
        <p:nvSpPr>
          <p:cNvPr id="56324" name="Rectangle 6"/>
          <p:cNvSpPr>
            <a:spLocks noGrp="1" noChangeArrowheads="1"/>
          </p:cNvSpPr>
          <p:nvPr>
            <p:ph sz="half" idx="1"/>
          </p:nvPr>
        </p:nvSpPr>
        <p:spPr/>
        <p:txBody>
          <a:bodyPr/>
          <a:lstStyle/>
          <a:p>
            <a:pPr eaLnBrk="1" hangingPunct="1"/>
            <a:r>
              <a:rPr lang="en-US"/>
              <a:t>Cognitive knowledge</a:t>
            </a:r>
          </a:p>
          <a:p>
            <a:pPr eaLnBrk="1" hangingPunct="1"/>
            <a:r>
              <a:rPr lang="en-US"/>
              <a:t>Advanced skills</a:t>
            </a:r>
          </a:p>
          <a:p>
            <a:pPr eaLnBrk="1" hangingPunct="1"/>
            <a:r>
              <a:rPr lang="en-US"/>
              <a:t>System understanding and trained intuition</a:t>
            </a:r>
          </a:p>
          <a:p>
            <a:pPr eaLnBrk="1" hangingPunct="1"/>
            <a:r>
              <a:rPr lang="en-US"/>
              <a:t>Self-motivated creativity</a:t>
            </a:r>
          </a:p>
        </p:txBody>
      </p:sp>
      <p:sp>
        <p:nvSpPr>
          <p:cNvPr id="56325" name="Rectangle 7"/>
          <p:cNvSpPr>
            <a:spLocks noGrp="1" noChangeArrowheads="1"/>
          </p:cNvSpPr>
          <p:nvPr>
            <p:ph sz="half" idx="2"/>
          </p:nvPr>
        </p:nvSpPr>
        <p:spPr/>
        <p:txBody>
          <a:bodyPr/>
          <a:lstStyle/>
          <a:p>
            <a:pPr eaLnBrk="1" hangingPunct="1"/>
            <a:r>
              <a:rPr lang="en-US"/>
              <a:t>Know what</a:t>
            </a:r>
          </a:p>
          <a:p>
            <a:pPr eaLnBrk="1" hangingPunct="1"/>
            <a:r>
              <a:rPr lang="en-US"/>
              <a:t>Know how</a:t>
            </a:r>
          </a:p>
          <a:p>
            <a:pPr eaLnBrk="1" hangingPunct="1"/>
            <a:r>
              <a:rPr lang="en-US"/>
              <a:t>Know why</a:t>
            </a:r>
          </a:p>
          <a:p>
            <a:pPr eaLnBrk="1" hangingPunct="1">
              <a:buFontTx/>
              <a:buNone/>
            </a:pPr>
            <a:r>
              <a:rPr lang="en-US"/>
              <a:t/>
            </a:r>
            <a:br>
              <a:rPr lang="en-US"/>
            </a:br>
            <a:endParaRPr lang="en-US"/>
          </a:p>
          <a:p>
            <a:pPr eaLnBrk="1" hangingPunct="1"/>
            <a:r>
              <a:rPr lang="en-US"/>
              <a:t>Care why</a:t>
            </a:r>
          </a:p>
        </p:txBody>
      </p:sp>
      <p:sp>
        <p:nvSpPr>
          <p:cNvPr id="56322" name="Slide Number Placeholder 6"/>
          <p:cNvSpPr>
            <a:spLocks noGrp="1"/>
          </p:cNvSpPr>
          <p:nvPr>
            <p:ph type="sldNum" sz="quarter" idx="12"/>
          </p:nvPr>
        </p:nvSpPr>
        <p:spPr>
          <a:noFill/>
        </p:spPr>
        <p:txBody>
          <a:bodyPr/>
          <a:lstStyle/>
          <a:p>
            <a:fld id="{0A074FAF-8356-5C46-BCB5-061098E329E2}" type="slidenum">
              <a:rPr lang="en-US" smtClean="0">
                <a:latin typeface="Arial" pitchFamily="-109" charset="0"/>
              </a:rPr>
              <a:pPr/>
              <a:t>31</a:t>
            </a:fld>
            <a:endParaRPr lang="en-US" smtClean="0">
              <a:latin typeface="Arial" pitchFamily="-10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z="4000"/>
              <a:t>Skills values vs. training expenditure</a:t>
            </a:r>
            <a:endParaRPr lang="en-US"/>
          </a:p>
        </p:txBody>
      </p:sp>
      <p:sp>
        <p:nvSpPr>
          <p:cNvPr id="57346" name="Slide Number Placeholder 4"/>
          <p:cNvSpPr>
            <a:spLocks noGrp="1"/>
          </p:cNvSpPr>
          <p:nvPr>
            <p:ph type="sldNum" sz="quarter" idx="12"/>
          </p:nvPr>
        </p:nvSpPr>
        <p:spPr>
          <a:noFill/>
        </p:spPr>
        <p:txBody>
          <a:bodyPr/>
          <a:lstStyle/>
          <a:p>
            <a:fld id="{76ECF2DB-B9A1-E048-8D25-F07DD7BD93AD}" type="slidenum">
              <a:rPr lang="en-US" smtClean="0">
                <a:latin typeface="Arial" pitchFamily="-109" charset="0"/>
              </a:rPr>
              <a:pPr/>
              <a:t>32</a:t>
            </a:fld>
            <a:endParaRPr lang="en-US" smtClean="0">
              <a:latin typeface="Arial" pitchFamily="-109" charset="0"/>
            </a:endParaRPr>
          </a:p>
        </p:txBody>
      </p:sp>
      <p:sp>
        <p:nvSpPr>
          <p:cNvPr id="57348" name="Freeform 6"/>
          <p:cNvSpPr>
            <a:spLocks/>
          </p:cNvSpPr>
          <p:nvPr/>
        </p:nvSpPr>
        <p:spPr bwMode="auto">
          <a:xfrm>
            <a:off x="779463" y="2838450"/>
            <a:ext cx="2609850" cy="2592388"/>
          </a:xfrm>
          <a:custGeom>
            <a:avLst/>
            <a:gdLst>
              <a:gd name="T0" fmla="*/ 1644 w 1644"/>
              <a:gd name="T1" fmla="*/ 1633 h 1633"/>
              <a:gd name="T2" fmla="*/ 1463 w 1644"/>
              <a:gd name="T3" fmla="*/ 1542 h 1633"/>
              <a:gd name="T4" fmla="*/ 1463 w 1644"/>
              <a:gd name="T5" fmla="*/ 1542 h 1633"/>
              <a:gd name="T6" fmla="*/ 1270 w 1644"/>
              <a:gd name="T7" fmla="*/ 1417 h 1633"/>
              <a:gd name="T8" fmla="*/ 1270 w 1644"/>
              <a:gd name="T9" fmla="*/ 1417 h 1633"/>
              <a:gd name="T10" fmla="*/ 1043 w 1644"/>
              <a:gd name="T11" fmla="*/ 1236 h 1633"/>
              <a:gd name="T12" fmla="*/ 1043 w 1644"/>
              <a:gd name="T13" fmla="*/ 1236 h 1633"/>
              <a:gd name="T14" fmla="*/ 817 w 1644"/>
              <a:gd name="T15" fmla="*/ 1009 h 1633"/>
              <a:gd name="T16" fmla="*/ 817 w 1644"/>
              <a:gd name="T17" fmla="*/ 1009 h 1633"/>
              <a:gd name="T18" fmla="*/ 715 w 1644"/>
              <a:gd name="T19" fmla="*/ 873 h 1633"/>
              <a:gd name="T20" fmla="*/ 715 w 1644"/>
              <a:gd name="T21" fmla="*/ 873 h 1633"/>
              <a:gd name="T22" fmla="*/ 624 w 1644"/>
              <a:gd name="T23" fmla="*/ 726 h 1633"/>
              <a:gd name="T24" fmla="*/ 624 w 1644"/>
              <a:gd name="T25" fmla="*/ 726 h 1633"/>
              <a:gd name="T26" fmla="*/ 545 w 1644"/>
              <a:gd name="T27" fmla="*/ 567 h 1633"/>
              <a:gd name="T28" fmla="*/ 545 w 1644"/>
              <a:gd name="T29" fmla="*/ 567 h 1633"/>
              <a:gd name="T30" fmla="*/ 488 w 1644"/>
              <a:gd name="T31" fmla="*/ 397 h 1633"/>
              <a:gd name="T32" fmla="*/ 488 w 1644"/>
              <a:gd name="T33" fmla="*/ 397 h 1633"/>
              <a:gd name="T34" fmla="*/ 454 w 1644"/>
              <a:gd name="T35" fmla="*/ 204 h 1633"/>
              <a:gd name="T36" fmla="*/ 454 w 1644"/>
              <a:gd name="T37" fmla="*/ 204 h 1633"/>
              <a:gd name="T38" fmla="*/ 431 w 1644"/>
              <a:gd name="T39" fmla="*/ 0 h 1633"/>
              <a:gd name="T40" fmla="*/ 431 w 1644"/>
              <a:gd name="T41" fmla="*/ 0 h 1633"/>
              <a:gd name="T42" fmla="*/ 0 w 1644"/>
              <a:gd name="T43" fmla="*/ 0 h 1633"/>
              <a:gd name="T44" fmla="*/ 0 w 1644"/>
              <a:gd name="T45" fmla="*/ 0 h 1633"/>
              <a:gd name="T46" fmla="*/ 0 w 1644"/>
              <a:gd name="T47" fmla="*/ 1633 h 1633"/>
              <a:gd name="T48" fmla="*/ 0 w 1644"/>
              <a:gd name="T49" fmla="*/ 1633 h 1633"/>
              <a:gd name="T50" fmla="*/ 1644 w 1644"/>
              <a:gd name="T51" fmla="*/ 1633 h 1633"/>
              <a:gd name="T52" fmla="*/ 1644 w 1644"/>
              <a:gd name="T53" fmla="*/ 1633 h 16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44"/>
              <a:gd name="T82" fmla="*/ 0 h 1633"/>
              <a:gd name="T83" fmla="*/ 1644 w 1644"/>
              <a:gd name="T84" fmla="*/ 1633 h 16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44" h="1633">
                <a:moveTo>
                  <a:pt x="1644" y="1633"/>
                </a:moveTo>
                <a:lnTo>
                  <a:pt x="1463" y="1542"/>
                </a:lnTo>
                <a:lnTo>
                  <a:pt x="1270" y="1417"/>
                </a:lnTo>
                <a:lnTo>
                  <a:pt x="1043" y="1236"/>
                </a:lnTo>
                <a:lnTo>
                  <a:pt x="817" y="1009"/>
                </a:lnTo>
                <a:lnTo>
                  <a:pt x="715" y="873"/>
                </a:lnTo>
                <a:lnTo>
                  <a:pt x="624" y="726"/>
                </a:lnTo>
                <a:lnTo>
                  <a:pt x="545" y="567"/>
                </a:lnTo>
                <a:lnTo>
                  <a:pt x="488" y="397"/>
                </a:lnTo>
                <a:lnTo>
                  <a:pt x="454" y="204"/>
                </a:lnTo>
                <a:lnTo>
                  <a:pt x="431" y="0"/>
                </a:lnTo>
                <a:lnTo>
                  <a:pt x="0" y="0"/>
                </a:lnTo>
                <a:lnTo>
                  <a:pt x="0" y="1633"/>
                </a:lnTo>
                <a:lnTo>
                  <a:pt x="1644" y="1633"/>
                </a:lnTo>
                <a:close/>
              </a:path>
            </a:pathLst>
          </a:custGeom>
          <a:solidFill>
            <a:schemeClr val="accent2"/>
          </a:solidFill>
          <a:ln w="17463">
            <a:solidFill>
              <a:srgbClr val="000000"/>
            </a:solidFill>
            <a:round/>
            <a:headEnd/>
            <a:tailEnd/>
          </a:ln>
        </p:spPr>
        <p:txBody>
          <a:bodyPr>
            <a:prstTxWarp prst="textNoShape">
              <a:avLst/>
            </a:prstTxWarp>
          </a:bodyPr>
          <a:lstStyle/>
          <a:p>
            <a:endParaRPr lang="en-US"/>
          </a:p>
        </p:txBody>
      </p:sp>
      <p:sp>
        <p:nvSpPr>
          <p:cNvPr id="57349" name="Line 7"/>
          <p:cNvSpPr>
            <a:spLocks noChangeShapeType="1"/>
          </p:cNvSpPr>
          <p:nvPr/>
        </p:nvSpPr>
        <p:spPr bwMode="auto">
          <a:xfrm>
            <a:off x="779463" y="3468688"/>
            <a:ext cx="774700" cy="1587"/>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0" name="Line 8"/>
          <p:cNvSpPr>
            <a:spLocks noChangeShapeType="1"/>
          </p:cNvSpPr>
          <p:nvPr/>
        </p:nvSpPr>
        <p:spPr bwMode="auto">
          <a:xfrm>
            <a:off x="798513" y="4116388"/>
            <a:ext cx="1062037" cy="1587"/>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1" name="Line 9"/>
          <p:cNvSpPr>
            <a:spLocks noChangeShapeType="1"/>
          </p:cNvSpPr>
          <p:nvPr/>
        </p:nvSpPr>
        <p:spPr bwMode="auto">
          <a:xfrm>
            <a:off x="779463" y="4783138"/>
            <a:ext cx="1620837" cy="1587"/>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2" name="Freeform 12"/>
          <p:cNvSpPr>
            <a:spLocks/>
          </p:cNvSpPr>
          <p:nvPr/>
        </p:nvSpPr>
        <p:spPr bwMode="auto">
          <a:xfrm>
            <a:off x="6953250" y="2838450"/>
            <a:ext cx="1944688" cy="2592388"/>
          </a:xfrm>
          <a:custGeom>
            <a:avLst/>
            <a:gdLst>
              <a:gd name="T0" fmla="*/ 1225 w 1225"/>
              <a:gd name="T1" fmla="*/ 204 h 1633"/>
              <a:gd name="T2" fmla="*/ 1225 w 1225"/>
              <a:gd name="T3" fmla="*/ 0 h 1633"/>
              <a:gd name="T4" fmla="*/ 1225 w 1225"/>
              <a:gd name="T5" fmla="*/ 0 h 1633"/>
              <a:gd name="T6" fmla="*/ 0 w 1225"/>
              <a:gd name="T7" fmla="*/ 0 h 1633"/>
              <a:gd name="T8" fmla="*/ 0 w 1225"/>
              <a:gd name="T9" fmla="*/ 0 h 1633"/>
              <a:gd name="T10" fmla="*/ 0 w 1225"/>
              <a:gd name="T11" fmla="*/ 1633 h 1633"/>
              <a:gd name="T12" fmla="*/ 0 w 1225"/>
              <a:gd name="T13" fmla="*/ 1633 h 1633"/>
              <a:gd name="T14" fmla="*/ 306 w 1225"/>
              <a:gd name="T15" fmla="*/ 1633 h 1633"/>
              <a:gd name="T16" fmla="*/ 408 w 1225"/>
              <a:gd name="T17" fmla="*/ 1179 h 1633"/>
              <a:gd name="T18" fmla="*/ 408 w 1225"/>
              <a:gd name="T19" fmla="*/ 1179 h 1633"/>
              <a:gd name="T20" fmla="*/ 476 w 1225"/>
              <a:gd name="T21" fmla="*/ 998 h 1633"/>
              <a:gd name="T22" fmla="*/ 476 w 1225"/>
              <a:gd name="T23" fmla="*/ 998 h 1633"/>
              <a:gd name="T24" fmla="*/ 544 w 1225"/>
              <a:gd name="T25" fmla="*/ 839 h 1633"/>
              <a:gd name="T26" fmla="*/ 544 w 1225"/>
              <a:gd name="T27" fmla="*/ 839 h 1633"/>
              <a:gd name="T28" fmla="*/ 624 w 1225"/>
              <a:gd name="T29" fmla="*/ 703 h 1633"/>
              <a:gd name="T30" fmla="*/ 624 w 1225"/>
              <a:gd name="T31" fmla="*/ 703 h 1633"/>
              <a:gd name="T32" fmla="*/ 703 w 1225"/>
              <a:gd name="T33" fmla="*/ 590 h 1633"/>
              <a:gd name="T34" fmla="*/ 703 w 1225"/>
              <a:gd name="T35" fmla="*/ 590 h 1633"/>
              <a:gd name="T36" fmla="*/ 851 w 1225"/>
              <a:gd name="T37" fmla="*/ 408 h 1633"/>
              <a:gd name="T38" fmla="*/ 851 w 1225"/>
              <a:gd name="T39" fmla="*/ 408 h 1633"/>
              <a:gd name="T40" fmla="*/ 998 w 1225"/>
              <a:gd name="T41" fmla="*/ 295 h 1633"/>
              <a:gd name="T42" fmla="*/ 998 w 1225"/>
              <a:gd name="T43" fmla="*/ 295 h 1633"/>
              <a:gd name="T44" fmla="*/ 1111 w 1225"/>
              <a:gd name="T45" fmla="*/ 238 h 1633"/>
              <a:gd name="T46" fmla="*/ 1111 w 1225"/>
              <a:gd name="T47" fmla="*/ 238 h 1633"/>
              <a:gd name="T48" fmla="*/ 1157 w 1225"/>
              <a:gd name="T49" fmla="*/ 215 h 1633"/>
              <a:gd name="T50" fmla="*/ 1157 w 1225"/>
              <a:gd name="T51" fmla="*/ 215 h 1633"/>
              <a:gd name="T52" fmla="*/ 1191 w 1225"/>
              <a:gd name="T53" fmla="*/ 215 h 1633"/>
              <a:gd name="T54" fmla="*/ 1191 w 1225"/>
              <a:gd name="T55" fmla="*/ 215 h 1633"/>
              <a:gd name="T56" fmla="*/ 1225 w 1225"/>
              <a:gd name="T57" fmla="*/ 204 h 163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25"/>
              <a:gd name="T88" fmla="*/ 0 h 1633"/>
              <a:gd name="T89" fmla="*/ 1225 w 1225"/>
              <a:gd name="T90" fmla="*/ 1633 h 163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25" h="1633">
                <a:moveTo>
                  <a:pt x="1225" y="204"/>
                </a:moveTo>
                <a:lnTo>
                  <a:pt x="1225" y="0"/>
                </a:lnTo>
                <a:lnTo>
                  <a:pt x="0" y="0"/>
                </a:lnTo>
                <a:lnTo>
                  <a:pt x="0" y="1633"/>
                </a:lnTo>
                <a:lnTo>
                  <a:pt x="306" y="1633"/>
                </a:lnTo>
                <a:lnTo>
                  <a:pt x="408" y="1179"/>
                </a:lnTo>
                <a:lnTo>
                  <a:pt x="476" y="998"/>
                </a:lnTo>
                <a:lnTo>
                  <a:pt x="544" y="839"/>
                </a:lnTo>
                <a:lnTo>
                  <a:pt x="624" y="703"/>
                </a:lnTo>
                <a:lnTo>
                  <a:pt x="703" y="590"/>
                </a:lnTo>
                <a:lnTo>
                  <a:pt x="851" y="408"/>
                </a:lnTo>
                <a:lnTo>
                  <a:pt x="998" y="295"/>
                </a:lnTo>
                <a:lnTo>
                  <a:pt x="1111" y="238"/>
                </a:lnTo>
                <a:lnTo>
                  <a:pt x="1157" y="215"/>
                </a:lnTo>
                <a:lnTo>
                  <a:pt x="1191" y="215"/>
                </a:lnTo>
                <a:lnTo>
                  <a:pt x="1225" y="204"/>
                </a:lnTo>
                <a:close/>
              </a:path>
            </a:pathLst>
          </a:custGeom>
          <a:solidFill>
            <a:schemeClr val="accent2"/>
          </a:solidFill>
          <a:ln w="17463">
            <a:solidFill>
              <a:srgbClr val="000000"/>
            </a:solidFill>
            <a:round/>
            <a:headEnd/>
            <a:tailEnd/>
          </a:ln>
        </p:spPr>
        <p:txBody>
          <a:bodyPr>
            <a:prstTxWarp prst="textNoShape">
              <a:avLst/>
            </a:prstTxWarp>
          </a:bodyPr>
          <a:lstStyle/>
          <a:p>
            <a:endParaRPr lang="en-US"/>
          </a:p>
        </p:txBody>
      </p:sp>
      <p:sp>
        <p:nvSpPr>
          <p:cNvPr id="57353" name="Line 13"/>
          <p:cNvSpPr>
            <a:spLocks noChangeShapeType="1"/>
          </p:cNvSpPr>
          <p:nvPr/>
        </p:nvSpPr>
        <p:spPr bwMode="auto">
          <a:xfrm>
            <a:off x="6935788" y="4116388"/>
            <a:ext cx="900112" cy="1587"/>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54" name="Rectangle 14"/>
          <p:cNvSpPr>
            <a:spLocks noChangeArrowheads="1"/>
          </p:cNvSpPr>
          <p:nvPr/>
        </p:nvSpPr>
        <p:spPr bwMode="auto">
          <a:xfrm>
            <a:off x="1724025" y="3008313"/>
            <a:ext cx="2711450" cy="258762"/>
          </a:xfrm>
          <a:prstGeom prst="rect">
            <a:avLst/>
          </a:prstGeom>
          <a:noFill/>
          <a:ln w="9525">
            <a:noFill/>
            <a:miter lim="800000"/>
            <a:headEnd/>
            <a:tailEnd/>
          </a:ln>
        </p:spPr>
        <p:txBody>
          <a:bodyPr wrap="none" lIns="0" tIns="0" rIns="0" bIns="0">
            <a:prstTxWarp prst="textNoShape">
              <a:avLst/>
            </a:prstTxWarp>
            <a:spAutoFit/>
          </a:bodyPr>
          <a:lstStyle/>
          <a:p>
            <a:r>
              <a:rPr lang="en-US" sz="1700">
                <a:solidFill>
                  <a:srgbClr val="000000"/>
                </a:solidFill>
                <a:latin typeface="Trebuchet MS" pitchFamily="-109" charset="0"/>
              </a:rPr>
              <a:t>Cognitive skills (know what)</a:t>
            </a:r>
            <a:endParaRPr lang="en-US"/>
          </a:p>
        </p:txBody>
      </p:sp>
      <p:sp>
        <p:nvSpPr>
          <p:cNvPr id="57355" name="Rectangle 15"/>
          <p:cNvSpPr>
            <a:spLocks noChangeArrowheads="1"/>
          </p:cNvSpPr>
          <p:nvPr/>
        </p:nvSpPr>
        <p:spPr bwMode="auto">
          <a:xfrm>
            <a:off x="762000" y="2438400"/>
            <a:ext cx="1662113" cy="258763"/>
          </a:xfrm>
          <a:prstGeom prst="rect">
            <a:avLst/>
          </a:prstGeom>
          <a:noFill/>
          <a:ln w="9525">
            <a:noFill/>
            <a:miter lim="800000"/>
            <a:headEnd/>
            <a:tailEnd/>
          </a:ln>
        </p:spPr>
        <p:txBody>
          <a:bodyPr wrap="none" lIns="0" tIns="0" rIns="0" bIns="0">
            <a:prstTxWarp prst="textNoShape">
              <a:avLst/>
            </a:prstTxWarp>
            <a:spAutoFit/>
          </a:bodyPr>
          <a:lstStyle/>
          <a:p>
            <a:r>
              <a:rPr lang="en-US" sz="1700">
                <a:solidFill>
                  <a:srgbClr val="000000"/>
                </a:solidFill>
                <a:latin typeface="Trebuchet MS" pitchFamily="-109" charset="0"/>
              </a:rPr>
              <a:t>Value to the firm</a:t>
            </a:r>
            <a:endParaRPr lang="en-US"/>
          </a:p>
        </p:txBody>
      </p:sp>
      <p:sp>
        <p:nvSpPr>
          <p:cNvPr id="57356" name="Rectangle 16"/>
          <p:cNvSpPr>
            <a:spLocks noChangeArrowheads="1"/>
          </p:cNvSpPr>
          <p:nvPr/>
        </p:nvSpPr>
        <p:spPr bwMode="auto">
          <a:xfrm>
            <a:off x="1957388" y="3619500"/>
            <a:ext cx="2654300" cy="258763"/>
          </a:xfrm>
          <a:prstGeom prst="rect">
            <a:avLst/>
          </a:prstGeom>
          <a:noFill/>
          <a:ln w="9525">
            <a:noFill/>
            <a:miter lim="800000"/>
            <a:headEnd/>
            <a:tailEnd/>
          </a:ln>
        </p:spPr>
        <p:txBody>
          <a:bodyPr wrap="none" lIns="0" tIns="0" rIns="0" bIns="0">
            <a:prstTxWarp prst="textNoShape">
              <a:avLst/>
            </a:prstTxWarp>
            <a:spAutoFit/>
          </a:bodyPr>
          <a:lstStyle/>
          <a:p>
            <a:r>
              <a:rPr lang="en-US" sz="1700">
                <a:solidFill>
                  <a:srgbClr val="000000"/>
                </a:solidFill>
                <a:latin typeface="Trebuchet MS" pitchFamily="-109" charset="0"/>
              </a:rPr>
              <a:t>Advanced skills (know how)</a:t>
            </a:r>
            <a:endParaRPr lang="en-US"/>
          </a:p>
        </p:txBody>
      </p:sp>
      <p:sp>
        <p:nvSpPr>
          <p:cNvPr id="57357" name="Rectangle 17"/>
          <p:cNvSpPr>
            <a:spLocks noChangeArrowheads="1"/>
          </p:cNvSpPr>
          <p:nvPr/>
        </p:nvSpPr>
        <p:spPr bwMode="auto">
          <a:xfrm>
            <a:off x="2300288" y="4286250"/>
            <a:ext cx="3292475" cy="258763"/>
          </a:xfrm>
          <a:prstGeom prst="rect">
            <a:avLst/>
          </a:prstGeom>
          <a:noFill/>
          <a:ln w="9525">
            <a:noFill/>
            <a:miter lim="800000"/>
            <a:headEnd/>
            <a:tailEnd/>
          </a:ln>
        </p:spPr>
        <p:txBody>
          <a:bodyPr wrap="none" lIns="0" tIns="0" rIns="0" bIns="0">
            <a:prstTxWarp prst="textNoShape">
              <a:avLst/>
            </a:prstTxWarp>
            <a:spAutoFit/>
          </a:bodyPr>
          <a:lstStyle/>
          <a:p>
            <a:r>
              <a:rPr lang="en-US" sz="1700">
                <a:solidFill>
                  <a:srgbClr val="000000"/>
                </a:solidFill>
                <a:latin typeface="Trebuchet MS" pitchFamily="-109" charset="0"/>
              </a:rPr>
              <a:t>System understanding (know why)</a:t>
            </a:r>
            <a:endParaRPr lang="en-US"/>
          </a:p>
        </p:txBody>
      </p:sp>
      <p:sp>
        <p:nvSpPr>
          <p:cNvPr id="57358" name="Rectangle 18"/>
          <p:cNvSpPr>
            <a:spLocks noChangeArrowheads="1"/>
          </p:cNvSpPr>
          <p:nvPr/>
        </p:nvSpPr>
        <p:spPr bwMode="auto">
          <a:xfrm>
            <a:off x="3254375" y="4916488"/>
            <a:ext cx="3048000" cy="258762"/>
          </a:xfrm>
          <a:prstGeom prst="rect">
            <a:avLst/>
          </a:prstGeom>
          <a:noFill/>
          <a:ln w="9525">
            <a:noFill/>
            <a:miter lim="800000"/>
            <a:headEnd/>
            <a:tailEnd/>
          </a:ln>
        </p:spPr>
        <p:txBody>
          <a:bodyPr wrap="none" lIns="0" tIns="0" rIns="0" bIns="0">
            <a:prstTxWarp prst="textNoShape">
              <a:avLst/>
            </a:prstTxWarp>
            <a:spAutoFit/>
          </a:bodyPr>
          <a:lstStyle/>
          <a:p>
            <a:r>
              <a:rPr lang="en-US" sz="1700">
                <a:solidFill>
                  <a:srgbClr val="000000"/>
                </a:solidFill>
                <a:latin typeface="Trebuchet MS" pitchFamily="-109" charset="0"/>
              </a:rPr>
              <a:t>Motivated creativity (care why)</a:t>
            </a:r>
            <a:endParaRPr lang="en-US"/>
          </a:p>
        </p:txBody>
      </p:sp>
      <p:sp>
        <p:nvSpPr>
          <p:cNvPr id="57359" name="Rectangle 19"/>
          <p:cNvSpPr>
            <a:spLocks noChangeArrowheads="1"/>
          </p:cNvSpPr>
          <p:nvPr/>
        </p:nvSpPr>
        <p:spPr bwMode="auto">
          <a:xfrm>
            <a:off x="6934200" y="2362200"/>
            <a:ext cx="2024063" cy="258763"/>
          </a:xfrm>
          <a:prstGeom prst="rect">
            <a:avLst/>
          </a:prstGeom>
          <a:noFill/>
          <a:ln w="9525">
            <a:noFill/>
            <a:miter lim="800000"/>
            <a:headEnd/>
            <a:tailEnd/>
          </a:ln>
        </p:spPr>
        <p:txBody>
          <a:bodyPr wrap="none" lIns="0" tIns="0" rIns="0" bIns="0">
            <a:prstTxWarp prst="textNoShape">
              <a:avLst/>
            </a:prstTxWarp>
            <a:spAutoFit/>
          </a:bodyPr>
          <a:lstStyle/>
          <a:p>
            <a:r>
              <a:rPr lang="en-US" sz="1700">
                <a:solidFill>
                  <a:srgbClr val="000000"/>
                </a:solidFill>
                <a:latin typeface="Trebuchet MS" pitchFamily="-109" charset="0"/>
              </a:rPr>
              <a:t>Training expenditure</a:t>
            </a:r>
            <a:endParaRPr lang="en-US"/>
          </a:p>
        </p:txBody>
      </p:sp>
      <p:sp>
        <p:nvSpPr>
          <p:cNvPr id="57360" name="Line 10"/>
          <p:cNvSpPr>
            <a:spLocks noChangeShapeType="1"/>
          </p:cNvSpPr>
          <p:nvPr/>
        </p:nvSpPr>
        <p:spPr bwMode="auto">
          <a:xfrm>
            <a:off x="6953250" y="4800600"/>
            <a:ext cx="630238" cy="1588"/>
          </a:xfrm>
          <a:prstGeom prst="line">
            <a:avLst/>
          </a:prstGeom>
          <a:noFill/>
          <a:ln w="17463">
            <a:solidFill>
              <a:srgbClr val="000000"/>
            </a:solidFill>
            <a:round/>
            <a:headEnd/>
            <a:tailEnd/>
          </a:ln>
        </p:spPr>
        <p:txBody>
          <a:bodyPr>
            <a:prstTxWarp prst="textNoShape">
              <a:avLst/>
            </a:prstTxWarp>
          </a:bodyPr>
          <a:lstStyle/>
          <a:p>
            <a:endParaRPr lang="en-US"/>
          </a:p>
        </p:txBody>
      </p:sp>
      <p:sp>
        <p:nvSpPr>
          <p:cNvPr id="57361" name="Line 11"/>
          <p:cNvSpPr>
            <a:spLocks noChangeShapeType="1"/>
          </p:cNvSpPr>
          <p:nvPr/>
        </p:nvSpPr>
        <p:spPr bwMode="auto">
          <a:xfrm>
            <a:off x="6953250" y="3486150"/>
            <a:ext cx="1350963" cy="1588"/>
          </a:xfrm>
          <a:prstGeom prst="line">
            <a:avLst/>
          </a:prstGeom>
          <a:noFill/>
          <a:ln w="17463">
            <a:solidFill>
              <a:srgbClr val="000000"/>
            </a:solidFill>
            <a:round/>
            <a:headEnd/>
            <a:tailEnd/>
          </a:ln>
        </p:spPr>
        <p:txBody>
          <a:bodyPr>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t>Types of knowledge</a:t>
            </a:r>
          </a:p>
        </p:txBody>
      </p:sp>
      <p:sp>
        <p:nvSpPr>
          <p:cNvPr id="58372" name="Rectangle 3"/>
          <p:cNvSpPr>
            <a:spLocks noGrp="1" noChangeArrowheads="1"/>
          </p:cNvSpPr>
          <p:nvPr>
            <p:ph idx="1"/>
          </p:nvPr>
        </p:nvSpPr>
        <p:spPr>
          <a:xfrm>
            <a:off x="1374775" y="2209800"/>
            <a:ext cx="7769225" cy="4113213"/>
          </a:xfrm>
        </p:spPr>
        <p:txBody>
          <a:bodyPr/>
          <a:lstStyle/>
          <a:p>
            <a:pPr eaLnBrk="1" hangingPunct="1"/>
            <a:r>
              <a:rPr lang="en-US"/>
              <a:t>Explicit</a:t>
            </a:r>
          </a:p>
          <a:p>
            <a:pPr lvl="1" eaLnBrk="1" hangingPunct="1"/>
            <a:r>
              <a:rPr lang="en-US">
                <a:ea typeface="ＭＳ Ｐゴシック" pitchFamily="-109" charset="-128"/>
              </a:rPr>
              <a:t>Codified and </a:t>
            </a:r>
            <a:r>
              <a:rPr lang="en-US" sz="3200">
                <a:ea typeface="ＭＳ Ｐゴシック" pitchFamily="-109" charset="-128"/>
              </a:rPr>
              <a:t>transferable</a:t>
            </a:r>
            <a:endParaRPr lang="en-US">
              <a:ea typeface="ＭＳ Ｐゴシック" pitchFamily="-109" charset="-128"/>
            </a:endParaRPr>
          </a:p>
          <a:p>
            <a:pPr eaLnBrk="1" hangingPunct="1"/>
            <a:r>
              <a:rPr lang="en-US"/>
              <a:t>Tacit</a:t>
            </a:r>
          </a:p>
          <a:p>
            <a:pPr lvl="1" eaLnBrk="1" hangingPunct="1"/>
            <a:r>
              <a:rPr lang="en-US">
                <a:ea typeface="ＭＳ Ｐゴシック" pitchFamily="-109" charset="-128"/>
              </a:rPr>
              <a:t>Personal, experience, judgment</a:t>
            </a:r>
          </a:p>
          <a:p>
            <a:pPr lvl="1" eaLnBrk="1" hangingPunct="1"/>
            <a:r>
              <a:rPr lang="en-US">
                <a:ea typeface="ＭＳ Ｐゴシック" pitchFamily="-109" charset="-128"/>
              </a:rPr>
              <a:t>Difficult to codify</a:t>
            </a:r>
          </a:p>
          <a:p>
            <a:pPr lvl="1" eaLnBrk="1" hangingPunct="1"/>
            <a:r>
              <a:rPr lang="en-US">
                <a:ea typeface="ＭＳ Ｐゴシック" pitchFamily="-109" charset="-128"/>
              </a:rPr>
              <a:t>Difficult to transfer</a:t>
            </a:r>
          </a:p>
        </p:txBody>
      </p:sp>
      <p:sp>
        <p:nvSpPr>
          <p:cNvPr id="58370" name="Slide Number Placeholder 5"/>
          <p:cNvSpPr>
            <a:spLocks noGrp="1"/>
          </p:cNvSpPr>
          <p:nvPr>
            <p:ph type="sldNum" sz="quarter" idx="12"/>
          </p:nvPr>
        </p:nvSpPr>
        <p:spPr>
          <a:noFill/>
        </p:spPr>
        <p:txBody>
          <a:bodyPr/>
          <a:lstStyle/>
          <a:p>
            <a:fld id="{AA70EE68-27AE-EB4F-9293-557D44B970D5}" type="slidenum">
              <a:rPr lang="en-US" smtClean="0">
                <a:latin typeface="Arial" pitchFamily="-109" charset="0"/>
              </a:rPr>
              <a:pPr/>
              <a:t>33</a:t>
            </a:fld>
            <a:endParaRPr lang="en-US" smtClean="0">
              <a:latin typeface="Arial" pitchFamily="-10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t>Conclusion</a:t>
            </a:r>
          </a:p>
        </p:txBody>
      </p:sp>
      <p:sp>
        <p:nvSpPr>
          <p:cNvPr id="59396" name="Rectangle 3"/>
          <p:cNvSpPr>
            <a:spLocks noGrp="1" noChangeArrowheads="1"/>
          </p:cNvSpPr>
          <p:nvPr>
            <p:ph idx="1"/>
          </p:nvPr>
        </p:nvSpPr>
        <p:spPr/>
        <p:txBody>
          <a:bodyPr/>
          <a:lstStyle/>
          <a:p>
            <a:pPr eaLnBrk="1" hangingPunct="1">
              <a:lnSpc>
                <a:spcPct val="90000"/>
              </a:lnSpc>
            </a:pPr>
            <a:r>
              <a:rPr lang="en-US"/>
              <a:t>We are about</a:t>
            </a:r>
            <a:r>
              <a:rPr lang="en-US" smtClean="0"/>
              <a:t> 60 </a:t>
            </a:r>
            <a:r>
              <a:rPr lang="en-US"/>
              <a:t>years into the information age</a:t>
            </a:r>
          </a:p>
          <a:p>
            <a:pPr eaLnBrk="1" hangingPunct="1">
              <a:lnSpc>
                <a:spcPct val="90000"/>
              </a:lnSpc>
            </a:pPr>
            <a:r>
              <a:rPr lang="en-US"/>
              <a:t>Information-based organizations are the growth engines of advanced economies</a:t>
            </a:r>
          </a:p>
          <a:p>
            <a:pPr eaLnBrk="1" hangingPunct="1">
              <a:lnSpc>
                <a:spcPct val="90000"/>
              </a:lnSpc>
            </a:pPr>
            <a:r>
              <a:rPr lang="en-US"/>
              <a:t>Everyone needs information systems skills</a:t>
            </a:r>
          </a:p>
          <a:p>
            <a:pPr eaLnBrk="1" hangingPunct="1">
              <a:lnSpc>
                <a:spcPct val="90000"/>
              </a:lnSpc>
            </a:pPr>
            <a:endParaRPr lang="en-US"/>
          </a:p>
        </p:txBody>
      </p:sp>
      <p:sp>
        <p:nvSpPr>
          <p:cNvPr id="59394" name="Slide Number Placeholder 5"/>
          <p:cNvSpPr>
            <a:spLocks noGrp="1"/>
          </p:cNvSpPr>
          <p:nvPr>
            <p:ph type="sldNum" sz="quarter" idx="12"/>
          </p:nvPr>
        </p:nvSpPr>
        <p:spPr>
          <a:noFill/>
        </p:spPr>
        <p:txBody>
          <a:bodyPr/>
          <a:lstStyle/>
          <a:p>
            <a:fld id="{4A00CB44-6060-EF42-BD25-BAFD86E91A8E}" type="slidenum">
              <a:rPr lang="en-US" smtClean="0">
                <a:latin typeface="Arial" pitchFamily="-109" charset="0"/>
              </a:rPr>
              <a:pPr/>
              <a:t>34</a:t>
            </a:fld>
            <a:endParaRPr lang="en-US" smtClean="0">
              <a:latin typeface="Arial" pitchFamily="-10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What changes have you observed that indicate a shift in the dominant logic </a:t>
            </a:r>
            <a:r>
              <a:rPr lang="en-US" smtClean="0"/>
              <a:t>towards sustainability?</a:t>
            </a:r>
            <a:endParaRPr lang="en-US" dirty="0"/>
          </a:p>
        </p:txBody>
      </p:sp>
      <p:sp>
        <p:nvSpPr>
          <p:cNvPr id="4" name="Slide Number Placeholder 3"/>
          <p:cNvSpPr>
            <a:spLocks noGrp="1"/>
          </p:cNvSpPr>
          <p:nvPr>
            <p:ph type="sldNum" sz="quarter" idx="12"/>
          </p:nvPr>
        </p:nvSpPr>
        <p:spPr/>
        <p:txBody>
          <a:bodyPr/>
          <a:lstStyle/>
          <a:p>
            <a:pPr>
              <a:defRPr/>
            </a:pPr>
            <a:fld id="{DCBA618D-CF74-754B-BC6D-97B5510C4E5D}" type="slidenum">
              <a:rPr lang="en-US" smtClean="0"/>
              <a:pPr>
                <a:defRPr/>
              </a:pPr>
              <a:t>4</a:t>
            </a:fld>
            <a:endParaRPr lang="en-US"/>
          </a:p>
        </p:txBody>
      </p:sp>
    </p:spTree>
    <p:extLst>
      <p:ext uri="{BB962C8B-B14F-4D97-AF65-F5344CB8AC3E}">
        <p14:creationId xmlns:p14="http://schemas.microsoft.com/office/powerpoint/2010/main" val="256409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noFill/>
        </p:spPr>
        <p:txBody>
          <a:bodyPr lIns="92075" tIns="46038" rIns="92075" bIns="46038" anchor="ctr"/>
          <a:lstStyle/>
          <a:p>
            <a:pPr eaLnBrk="1" hangingPunct="1"/>
            <a:r>
              <a:rPr lang="en-US" dirty="0" smtClean="0"/>
              <a:t>Wealth creation</a:t>
            </a:r>
            <a:endParaRPr lang="en-US" dirty="0"/>
          </a:p>
        </p:txBody>
      </p:sp>
      <p:sp>
        <p:nvSpPr>
          <p:cNvPr id="22530" name="Slide Number Placeholder 5"/>
          <p:cNvSpPr>
            <a:spLocks noGrp="1"/>
          </p:cNvSpPr>
          <p:nvPr>
            <p:ph type="sldNum" sz="quarter" idx="12"/>
          </p:nvPr>
        </p:nvSpPr>
        <p:spPr>
          <a:noFill/>
        </p:spPr>
        <p:txBody>
          <a:bodyPr/>
          <a:lstStyle/>
          <a:p>
            <a:fld id="{12B28168-4425-254C-A2C5-23971B3590CF}" type="slidenum">
              <a:rPr lang="en-US" smtClean="0">
                <a:latin typeface="Arial" pitchFamily="-109" charset="0"/>
              </a:rPr>
              <a:pPr/>
              <a:t>5</a:t>
            </a:fld>
            <a:endParaRPr lang="en-US" smtClean="0">
              <a:latin typeface="Arial" pitchFamily="-109" charset="0"/>
            </a:endParaRPr>
          </a:p>
        </p:txBody>
      </p:sp>
      <p:graphicFrame>
        <p:nvGraphicFramePr>
          <p:cNvPr id="12347" name="Group 59"/>
          <p:cNvGraphicFramePr>
            <a:graphicFrameLocks noGrp="1"/>
          </p:cNvGraphicFramePr>
          <p:nvPr/>
        </p:nvGraphicFramePr>
        <p:xfrm>
          <a:off x="1524000" y="2438400"/>
          <a:ext cx="6400800" cy="3200400"/>
        </p:xfrm>
        <a:graphic>
          <a:graphicData uri="http://schemas.openxmlformats.org/drawingml/2006/table">
            <a:tbl>
              <a:tblPr/>
              <a:tblGrid>
                <a:gridCol w="3521075"/>
                <a:gridCol w="2879725"/>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rebuchet MS" charset="0"/>
                        </a:rPr>
                        <a:t>Old wealth</a:t>
                      </a:r>
                      <a:endParaRPr kumimoji="0" lang="en-US" sz="2800" b="1"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rebuchet MS" charset="0"/>
                        </a:rPr>
                        <a:t>New wealth</a:t>
                      </a:r>
                      <a:endParaRPr kumimoji="0" lang="en-US" sz="2800" b="1"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Military</a:t>
                      </a:r>
                      <a:endParaRPr kumimoji="0" lang="en-US" sz="28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Intelligence</a:t>
                      </a:r>
                      <a:endParaRPr kumimoji="0" lang="en-US" sz="2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66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Natural resources</a:t>
                      </a:r>
                      <a:endParaRPr kumimoji="0" lang="en-US" sz="28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Marketing</a:t>
                      </a:r>
                      <a:endParaRPr kumimoji="0" lang="en-US" sz="2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Population</a:t>
                      </a:r>
                      <a:endParaRPr kumimoji="0" lang="en-US" sz="28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Global reach</a:t>
                      </a:r>
                      <a:endParaRPr kumimoji="0" lang="en-US" sz="2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Industry</a:t>
                      </a:r>
                      <a:endParaRPr kumimoji="0" lang="en-US" sz="2800" b="0" i="0" u="none" strike="noStrike" cap="none" normalizeH="0" baseline="0">
                        <a:ln>
                          <a:noFill/>
                        </a:ln>
                        <a:solidFill>
                          <a:schemeClr val="tx1"/>
                        </a:solidFill>
                        <a:effectLst/>
                        <a:latin typeface="Georgi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rebuchet MS" charset="0"/>
                        </a:rPr>
                        <a:t>Education</a:t>
                      </a:r>
                      <a:endParaRPr kumimoji="0" lang="en-US" sz="2800" b="0" i="0" u="none" strike="noStrike" cap="none" normalizeH="0" baseline="0">
                        <a:ln>
                          <a:noFill/>
                        </a:ln>
                        <a:solidFill>
                          <a:schemeClr val="tx1"/>
                        </a:solidFill>
                        <a:effectLst/>
                        <a:latin typeface="Georgi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noFill/>
        </p:spPr>
        <p:txBody>
          <a:bodyPr lIns="92075" tIns="46038" rIns="92075" bIns="46038" anchor="ctr"/>
          <a:lstStyle/>
          <a:p>
            <a:pPr eaLnBrk="1" hangingPunct="1"/>
            <a:r>
              <a:rPr lang="en-US"/>
              <a:t>The information age</a:t>
            </a:r>
          </a:p>
        </p:txBody>
      </p:sp>
      <p:sp>
        <p:nvSpPr>
          <p:cNvPr id="21509" name="Rectangle 3"/>
          <p:cNvSpPr>
            <a:spLocks noGrp="1" noChangeArrowheads="1"/>
          </p:cNvSpPr>
          <p:nvPr>
            <p:ph idx="1"/>
          </p:nvPr>
        </p:nvSpPr>
        <p:spPr>
          <a:noFill/>
        </p:spPr>
        <p:txBody>
          <a:bodyPr lIns="92075" tIns="46038" rIns="92075" bIns="46038"/>
          <a:lstStyle/>
          <a:p>
            <a:pPr eaLnBrk="1" hangingPunct="1"/>
            <a:r>
              <a:rPr lang="en-US"/>
              <a:t>Built on sand</a:t>
            </a:r>
          </a:p>
          <a:p>
            <a:pPr lvl="1" eaLnBrk="1" hangingPunct="1"/>
            <a:r>
              <a:rPr lang="en-US">
                <a:ea typeface="ＭＳ Ｐゴシック" pitchFamily="-109" charset="-128"/>
              </a:rPr>
              <a:t>Silicon chips</a:t>
            </a:r>
          </a:p>
          <a:p>
            <a:pPr lvl="1" eaLnBrk="1" hangingPunct="1"/>
            <a:r>
              <a:rPr lang="en-US">
                <a:ea typeface="ＭＳ Ｐゴシック" pitchFamily="-109" charset="-128"/>
              </a:rPr>
              <a:t>Fiber optics</a:t>
            </a:r>
          </a:p>
          <a:p>
            <a:pPr eaLnBrk="1" hangingPunct="1"/>
            <a:r>
              <a:rPr lang="en-US"/>
              <a:t>Borderless</a:t>
            </a:r>
          </a:p>
          <a:p>
            <a:pPr lvl="1" eaLnBrk="1" hangingPunct="1"/>
            <a:r>
              <a:rPr lang="en-US">
                <a:ea typeface="ＭＳ Ｐゴシック" pitchFamily="-109" charset="-128"/>
              </a:rPr>
              <a:t>A free flow of:</a:t>
            </a:r>
          </a:p>
        </p:txBody>
      </p:sp>
      <p:sp>
        <p:nvSpPr>
          <p:cNvPr id="21507" name="Slide Number Placeholder 5"/>
          <p:cNvSpPr>
            <a:spLocks noGrp="1"/>
          </p:cNvSpPr>
          <p:nvPr>
            <p:ph type="sldNum" sz="quarter" idx="12"/>
          </p:nvPr>
        </p:nvSpPr>
        <p:spPr>
          <a:noFill/>
        </p:spPr>
        <p:txBody>
          <a:bodyPr/>
          <a:lstStyle/>
          <a:p>
            <a:fld id="{4149BA94-CF08-8043-A21B-44F598E85C6A}" type="slidenum">
              <a:rPr lang="en-US" smtClean="0">
                <a:latin typeface="Arial" pitchFamily="-109" charset="0"/>
              </a:rPr>
              <a:pPr/>
              <a:t>6</a:t>
            </a:fld>
            <a:endParaRPr lang="en-US" smtClean="0">
              <a:latin typeface="Arial" pitchFamily="-109" charset="0"/>
            </a:endParaRPr>
          </a:p>
        </p:txBody>
      </p:sp>
      <p:graphicFrame>
        <p:nvGraphicFramePr>
          <p:cNvPr id="21506" name="Object 2"/>
          <p:cNvGraphicFramePr>
            <a:graphicFrameLocks/>
          </p:cNvGraphicFramePr>
          <p:nvPr/>
        </p:nvGraphicFramePr>
        <p:xfrm>
          <a:off x="1981200" y="4724400"/>
          <a:ext cx="4729163" cy="1560513"/>
        </p:xfrm>
        <a:graphic>
          <a:graphicData uri="http://schemas.openxmlformats.org/presentationml/2006/ole">
            <mc:AlternateContent xmlns:mc="http://schemas.openxmlformats.org/markup-compatibility/2006">
              <mc:Choice xmlns:v="urn:schemas-microsoft-com:vml" Requires="v">
                <p:oleObj spid="_x0000_s21529" name="Document" r:id="rId4" imgW="6235700" imgH="1397000" progId="Word.Document.8">
                  <p:embed/>
                </p:oleObj>
              </mc:Choice>
              <mc:Fallback>
                <p:oleObj name="Document" r:id="rId4" imgW="6235700" imgH="139700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r="32472"/>
                      <a:stretch>
                        <a:fillRect/>
                      </a:stretch>
                    </p:blipFill>
                    <p:spPr bwMode="auto">
                      <a:xfrm>
                        <a:off x="1981200" y="4724400"/>
                        <a:ext cx="4729163" cy="1560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t>Eras of information systems</a:t>
            </a:r>
          </a:p>
        </p:txBody>
      </p:sp>
      <p:graphicFrame>
        <p:nvGraphicFramePr>
          <p:cNvPr id="51298" name="Group 98"/>
          <p:cNvGraphicFramePr>
            <a:graphicFrameLocks noGrp="1"/>
          </p:cNvGraphicFramePr>
          <p:nvPr>
            <p:ph type="tbl" idx="1"/>
          </p:nvPr>
        </p:nvGraphicFramePr>
        <p:xfrm>
          <a:off x="838200" y="2133600"/>
          <a:ext cx="7997825" cy="3229611"/>
        </p:xfrm>
        <a:graphic>
          <a:graphicData uri="http://schemas.openxmlformats.org/drawingml/2006/table">
            <a:tbl>
              <a:tblPr/>
              <a:tblGrid>
                <a:gridCol w="533400"/>
                <a:gridCol w="1905000"/>
                <a:gridCol w="2209800"/>
                <a:gridCol w="1600200"/>
                <a:gridCol w="1749425"/>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Era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Period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Technology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rebuchet MS" charset="0"/>
                        </a:rPr>
                        <a:t>Networks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charset="0"/>
                        </a:rPr>
                        <a:t>Take information work to the computer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1950s – mid-1970s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Batch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Few data networks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Take information work to the employee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Mid-1970s – mid-1990s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Host/terminal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Spread of private networks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71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Take information work to the customer and other stakeholders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Mid-1990s - present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charset="0"/>
                        </a:rPr>
                        <a:t>Browser/server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charset="0"/>
                        </a:rPr>
                        <a:t>Public networks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3554" name="Slide Number Placeholder 5"/>
          <p:cNvSpPr>
            <a:spLocks noGrp="1"/>
          </p:cNvSpPr>
          <p:nvPr>
            <p:ph type="sldNum" sz="quarter" idx="12"/>
          </p:nvPr>
        </p:nvSpPr>
        <p:spPr>
          <a:noFill/>
        </p:spPr>
        <p:txBody>
          <a:bodyPr/>
          <a:lstStyle/>
          <a:p>
            <a:fld id="{53D7A9E7-BBDD-5340-AB95-7A545465FFD2}" type="slidenum">
              <a:rPr lang="en-US" smtClean="0">
                <a:latin typeface="Arial" pitchFamily="-109" charset="0"/>
              </a:rPr>
              <a:pPr/>
              <a:t>7</a:t>
            </a:fld>
            <a:endParaRPr lang="en-US" smtClean="0">
              <a:latin typeface="Arial" pitchFamily="-10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p:txBody>
          <a:bodyPr/>
          <a:lstStyle/>
          <a:p>
            <a:pPr eaLnBrk="1" hangingPunct="1"/>
            <a:r>
              <a:rPr lang="en-US"/>
              <a:t>How IS creates value</a:t>
            </a:r>
          </a:p>
        </p:txBody>
      </p:sp>
      <p:sp>
        <p:nvSpPr>
          <p:cNvPr id="24578" name="Slide Number Placeholder 5"/>
          <p:cNvSpPr>
            <a:spLocks noGrp="1"/>
          </p:cNvSpPr>
          <p:nvPr>
            <p:ph type="sldNum" sz="quarter" idx="12"/>
          </p:nvPr>
        </p:nvSpPr>
        <p:spPr>
          <a:noFill/>
        </p:spPr>
        <p:txBody>
          <a:bodyPr/>
          <a:lstStyle/>
          <a:p>
            <a:fld id="{5A34CCA1-8E27-C445-9D51-B035784C4DC6}" type="slidenum">
              <a:rPr lang="en-US" smtClean="0">
                <a:latin typeface="Arial" pitchFamily="-109" charset="0"/>
              </a:rPr>
              <a:pPr/>
              <a:t>8</a:t>
            </a:fld>
            <a:endParaRPr lang="en-US" smtClean="0">
              <a:latin typeface="Arial" pitchFamily="-109" charset="0"/>
            </a:endParaRPr>
          </a:p>
        </p:txBody>
      </p:sp>
      <p:graphicFrame>
        <p:nvGraphicFramePr>
          <p:cNvPr id="52278" name="Group 1078"/>
          <p:cNvGraphicFramePr>
            <a:graphicFrameLocks noGrp="1"/>
          </p:cNvGraphicFramePr>
          <p:nvPr/>
        </p:nvGraphicFramePr>
        <p:xfrm>
          <a:off x="1143000" y="2038350"/>
          <a:ext cx="7391400" cy="4632960"/>
        </p:xfrm>
        <a:graphic>
          <a:graphicData uri="http://schemas.openxmlformats.org/drawingml/2006/table">
            <a:tbl>
              <a:tblPr/>
              <a:tblGrid>
                <a:gridCol w="1270000"/>
                <a:gridCol w="6121400"/>
              </a:tblGrid>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Georgia" pitchFamily="-109" charset="0"/>
                        </a:rPr>
                        <a:t>Who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eorgia" pitchFamily="-109" charset="0"/>
                        </a:rPr>
                        <a:t>Every time an organization makes contact with a stakeholder, it has an opportunity to influence, inform, or transfer work to the stakeholder.</a:t>
                      </a:r>
                      <a:endParaRPr kumimoji="0" lang="en-US" sz="2000" b="0" i="0" u="none" strike="noStrike" cap="none" normalizeH="0" baseline="0">
                        <a:ln>
                          <a:noFill/>
                        </a:ln>
                        <a:solidFill>
                          <a:schemeClr val="tx1"/>
                        </a:solidFill>
                        <a:effectLst/>
                        <a:latin typeface="Trebuchet M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55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Georgia" pitchFamily="-109" charset="0"/>
                        </a:rPr>
                        <a:t>How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eorgia" pitchFamily="-109" charset="0"/>
                        </a:rPr>
                        <a:t>How an organization reaches a stakeholder determines the potential success of the interaction. The higher the bandwidth of the connection, the richer the message, the greater the amount of information that can be conveyed, and the more information work that can be transferred. </a:t>
                      </a:r>
                      <a:endParaRPr kumimoji="0" lang="en-US" sz="2000" b="0" i="0" u="none" strike="noStrike" cap="none" normalizeH="0" baseline="0">
                        <a:ln>
                          <a:noFill/>
                        </a:ln>
                        <a:solidFill>
                          <a:schemeClr val="tx1"/>
                        </a:solidFill>
                        <a:effectLst/>
                        <a:latin typeface="Trebuchet MS" pitchFamily="-10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Georgia" pitchFamily="-109" charset="0"/>
                        </a:rPr>
                        <a:t>Where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Georgia" pitchFamily="-109" charset="0"/>
                        </a:rPr>
                        <a:t>Value is created when customers get information directly related to their current location and what local services they want to consume.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Georgia" pitchFamily="-109" charset="0"/>
                        </a:rPr>
                        <a:t>When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Georgia" pitchFamily="-109" charset="0"/>
                        </a:rPr>
                        <a:t>When a firm delivers a service to a client can greatly determine its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noFill/>
        </p:spPr>
        <p:txBody>
          <a:bodyPr lIns="92075" tIns="46038" rIns="92075" bIns="46038" anchor="ctr"/>
          <a:lstStyle/>
          <a:p>
            <a:pPr eaLnBrk="1" hangingPunct="1"/>
            <a:r>
              <a:rPr lang="en-US"/>
              <a:t>Knowledge transfer</a:t>
            </a:r>
          </a:p>
        </p:txBody>
      </p:sp>
      <p:sp>
        <p:nvSpPr>
          <p:cNvPr id="25604" name="Rectangle 3"/>
          <p:cNvSpPr>
            <a:spLocks noGrp="1" noChangeArrowheads="1"/>
          </p:cNvSpPr>
          <p:nvPr>
            <p:ph idx="1"/>
          </p:nvPr>
        </p:nvSpPr>
        <p:spPr>
          <a:noFill/>
        </p:spPr>
        <p:txBody>
          <a:bodyPr lIns="92075" tIns="46038" rIns="92075" bIns="46038"/>
          <a:lstStyle/>
          <a:p>
            <a:pPr eaLnBrk="1" hangingPunct="1"/>
            <a:r>
              <a:rPr lang="en-US" sz="2800" dirty="0"/>
              <a:t>Writing and paper enable accumulation and transmission of knowledge</a:t>
            </a:r>
          </a:p>
          <a:p>
            <a:pPr eaLnBrk="1" hangingPunct="1"/>
            <a:r>
              <a:rPr lang="en-US" sz="2800" dirty="0"/>
              <a:t>Writing encodes information</a:t>
            </a:r>
          </a:p>
          <a:p>
            <a:pPr eaLnBrk="1" hangingPunct="1"/>
            <a:r>
              <a:rPr lang="en-US" sz="2800" dirty="0"/>
              <a:t>Full writing systems are 5,000 years old</a:t>
            </a:r>
          </a:p>
          <a:p>
            <a:pPr eaLnBrk="1" hangingPunct="1"/>
            <a:r>
              <a:rPr lang="en-US" sz="2800" dirty="0"/>
              <a:t>Storage medium has progressed from clay to</a:t>
            </a:r>
            <a:r>
              <a:rPr lang="en-US" sz="2800" dirty="0" smtClean="0"/>
              <a:t> solid state memory</a:t>
            </a:r>
          </a:p>
          <a:p>
            <a:pPr eaLnBrk="1" hangingPunct="1"/>
            <a:r>
              <a:rPr lang="en-US" sz="2800" dirty="0"/>
              <a:t>Large scale organizational memory parallels development of large organizations </a:t>
            </a:r>
          </a:p>
        </p:txBody>
      </p:sp>
      <p:sp>
        <p:nvSpPr>
          <p:cNvPr id="25602" name="Slide Number Placeholder 5"/>
          <p:cNvSpPr>
            <a:spLocks noGrp="1"/>
          </p:cNvSpPr>
          <p:nvPr>
            <p:ph type="sldNum" sz="quarter" idx="12"/>
          </p:nvPr>
        </p:nvSpPr>
        <p:spPr>
          <a:noFill/>
        </p:spPr>
        <p:txBody>
          <a:bodyPr/>
          <a:lstStyle/>
          <a:p>
            <a:fld id="{22E6D4DC-D2BE-364D-889E-B80BE312F730}" type="slidenum">
              <a:rPr lang="en-US" smtClean="0">
                <a:latin typeface="Arial" pitchFamily="-109" charset="0"/>
              </a:rPr>
              <a:pPr/>
              <a:t>9</a:t>
            </a:fld>
            <a:endParaRPr lang="en-US" smtClean="0">
              <a:latin typeface="Arial" pitchFamily="-109" charset="0"/>
            </a:endParaRPr>
          </a:p>
        </p:txBody>
      </p:sp>
    </p:spTree>
  </p:cSld>
  <p:clrMapOvr>
    <a:masterClrMapping/>
  </p:clrMapOvr>
  <p:transition/>
</p:sld>
</file>

<file path=ppt/theme/theme1.xml><?xml version="1.0" encoding="utf-8"?>
<a:theme xmlns:a="http://schemas.openxmlformats.org/drawingml/2006/main" name="dm">
  <a:themeElements>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dm">
      <a:majorFont>
        <a:latin typeface="Trebuchet MS"/>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m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m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1328</Words>
  <Application>Microsoft Office PowerPoint</Application>
  <PresentationFormat>On-screen Show (4:3)</PresentationFormat>
  <Paragraphs>484</Paragraphs>
  <Slides>34</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7" baseType="lpstr">
      <vt:lpstr>ＭＳ Ｐゴシック</vt:lpstr>
      <vt:lpstr>Arial</vt:lpstr>
      <vt:lpstr>Georgia</vt:lpstr>
      <vt:lpstr>Gill Sans</vt:lpstr>
      <vt:lpstr>Palatino</vt:lpstr>
      <vt:lpstr>Times</vt:lpstr>
      <vt:lpstr>Times New Roman</vt:lpstr>
      <vt:lpstr>Trebuchet MS</vt:lpstr>
      <vt:lpstr>Wingdings</vt:lpstr>
      <vt:lpstr>ヒラギノ明朝 ProN W3</vt:lpstr>
      <vt:lpstr>ヒラギノ角ゴ ProN W3</vt:lpstr>
      <vt:lpstr>dm</vt:lpstr>
      <vt:lpstr>Document</vt:lpstr>
      <vt:lpstr>Information</vt:lpstr>
      <vt:lpstr>Key characteristics of the early 21st century</vt:lpstr>
      <vt:lpstr>Economies and IS</vt:lpstr>
      <vt:lpstr>Exercise</vt:lpstr>
      <vt:lpstr>Wealth creation</vt:lpstr>
      <vt:lpstr>The information age</vt:lpstr>
      <vt:lpstr>Eras of information systems</vt:lpstr>
      <vt:lpstr>How IS creates value</vt:lpstr>
      <vt:lpstr>Knowledge transfer</vt:lpstr>
      <vt:lpstr>Information hardness</vt:lpstr>
      <vt:lpstr>Information richness</vt:lpstr>
      <vt:lpstr>Information classes</vt:lpstr>
      <vt:lpstr>Information and  organizational change</vt:lpstr>
      <vt:lpstr>Goal setting information</vt:lpstr>
      <vt:lpstr>Gap information</vt:lpstr>
      <vt:lpstr>Gap information</vt:lpstr>
      <vt:lpstr>Scorekeeping</vt:lpstr>
      <vt:lpstr>Change information</vt:lpstr>
      <vt:lpstr>Information as a means of change</vt:lpstr>
      <vt:lpstr>Managerial work</vt:lpstr>
      <vt:lpstr>Exercise</vt:lpstr>
      <vt:lpstr>Managerial communication</vt:lpstr>
      <vt:lpstr>Managerial information requirements</vt:lpstr>
      <vt:lpstr>Demand varies with  hardness of information</vt:lpstr>
      <vt:lpstr>Demand varies with responsibilities</vt:lpstr>
      <vt:lpstr>Information satisficing</vt:lpstr>
      <vt:lpstr>Information delivery systems</vt:lpstr>
      <vt:lpstr>Information systems drivers</vt:lpstr>
      <vt:lpstr>  Organizational memory is fragmented</vt:lpstr>
      <vt:lpstr>The ideal system</vt:lpstr>
      <vt:lpstr>Organizational Knowledge</vt:lpstr>
      <vt:lpstr>Skills values vs. training expenditure</vt:lpstr>
      <vt:lpstr>Types of knowledge</vt:lpstr>
      <vt:lpstr>Conclusion</vt:lpstr>
    </vt:vector>
  </TitlesOfParts>
  <Company>University of Georgia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dc:title>
  <dc:creator>Richard T. Watson</dc:creator>
  <cp:lastModifiedBy>nsaraf</cp:lastModifiedBy>
  <cp:revision>60</cp:revision>
  <dcterms:created xsi:type="dcterms:W3CDTF">2010-08-02T09:38:03Z</dcterms:created>
  <dcterms:modified xsi:type="dcterms:W3CDTF">2014-06-15T22:10:22Z</dcterms:modified>
</cp:coreProperties>
</file>