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5" r:id="rId3"/>
    <p:sldId id="257" r:id="rId4"/>
    <p:sldId id="258" r:id="rId5"/>
    <p:sldId id="259" r:id="rId6"/>
    <p:sldId id="260" r:id="rId7"/>
    <p:sldId id="306" r:id="rId8"/>
    <p:sldId id="261" r:id="rId9"/>
    <p:sldId id="262" r:id="rId10"/>
    <p:sldId id="299" r:id="rId11"/>
    <p:sldId id="311" r:id="rId12"/>
    <p:sldId id="296" r:id="rId13"/>
    <p:sldId id="263" r:id="rId14"/>
    <p:sldId id="264" r:id="rId15"/>
    <p:sldId id="265" r:id="rId16"/>
    <p:sldId id="268" r:id="rId17"/>
    <p:sldId id="266" r:id="rId18"/>
    <p:sldId id="305" r:id="rId19"/>
    <p:sldId id="300" r:id="rId20"/>
    <p:sldId id="297" r:id="rId21"/>
    <p:sldId id="267" r:id="rId22"/>
    <p:sldId id="307" r:id="rId23"/>
    <p:sldId id="270" r:id="rId24"/>
    <p:sldId id="271" r:id="rId25"/>
    <p:sldId id="272" r:id="rId26"/>
    <p:sldId id="274" r:id="rId27"/>
    <p:sldId id="275" r:id="rId28"/>
    <p:sldId id="277" r:id="rId29"/>
    <p:sldId id="308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309" r:id="rId39"/>
    <p:sldId id="286" r:id="rId40"/>
    <p:sldId id="287" r:id="rId41"/>
    <p:sldId id="301" r:id="rId42"/>
    <p:sldId id="288" r:id="rId43"/>
    <p:sldId id="302" r:id="rId44"/>
    <p:sldId id="303" r:id="rId45"/>
    <p:sldId id="304" r:id="rId46"/>
    <p:sldId id="310" r:id="rId47"/>
    <p:sldId id="290" r:id="rId48"/>
    <p:sldId id="294" r:id="rId49"/>
    <p:sldId id="312" r:id="rId50"/>
    <p:sldId id="291" r:id="rId51"/>
    <p:sldId id="292" r:id="rId52"/>
    <p:sldId id="293" r:id="rId53"/>
    <p:sldId id="324" r:id="rId54"/>
    <p:sldId id="298" r:id="rId55"/>
    <p:sldId id="326" r:id="rId56"/>
    <p:sldId id="322" r:id="rId57"/>
  </p:sldIdLst>
  <p:sldSz cx="9144000" cy="6858000" type="letter"/>
  <p:notesSz cx="6858000" cy="9144000"/>
  <p:custShowLst>
    <p:custShow name="Lesson 1" id="0">
      <p:sldLst>
        <p:sld r:id="rId4"/>
        <p:sld r:id="rId5"/>
        <p:sld r:id="rId6"/>
        <p:sld r:id="rId7"/>
        <p:sld r:id="rId8"/>
      </p:sldLst>
    </p:custShow>
    <p:custShow name="Lesson2" id="1">
      <p:sldLst>
        <p:sld r:id="rId9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3"/>
    <a:srgbClr val="FFFF66"/>
    <a:srgbClr val="DFD6C3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5" autoAdjust="0"/>
    <p:restoredTop sz="94660"/>
  </p:normalViewPr>
  <p:slideViewPr>
    <p:cSldViewPr>
      <p:cViewPr varScale="1">
        <p:scale>
          <a:sx n="103" d="100"/>
          <a:sy n="103" d="100"/>
        </p:scale>
        <p:origin x="2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5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7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41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70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47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04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64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83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84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335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437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946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07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957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933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288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120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799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149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8308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19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448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229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47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09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66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38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1493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790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412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3946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9130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79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58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631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03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74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630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68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25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06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E0C1F474-A1ED-8A49-8512-D49393755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9D1A4-2C71-C44C-925E-6B3E74046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69BA-6703-0C44-970C-8B2627E1C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78467-C8FE-1849-B1CB-C1059C3BF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C5CAB-B0CE-7449-AB06-28C2D23086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5314-CED5-0248-B5E5-32D3D88A1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FEA3-4302-3941-84DA-3007674F6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94B4A-D4F2-0846-95FA-8BCFE647A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60BA8-63D0-1549-B17C-BFEFE3FB5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7D60-018F-9749-BC43-D2CA3B24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F039-35CB-7D4C-85F0-8B998EC76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4D8A-3338-5F46-BA4B-29FF4AF1D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7F06-D41B-AC4F-A5F3-9A5460E81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57AC5CAB-B0CE-7449-AB06-28C2D2308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EXPHORSA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9"/>
        </a:buBlip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7.xml"/><Relationship Id="rId5" Type="http://schemas.openxmlformats.org/officeDocument/2006/relationships/slide" Target="slide30.xml"/><Relationship Id="rId4" Type="http://schemas.openxmlformats.org/officeDocument/2006/relationships/slide" Target="slide23.xml"/><Relationship Id="rId9" Type="http://schemas.openxmlformats.org/officeDocument/2006/relationships/slide" Target="slide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Olympic_Games_host_cit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noFill/>
          <a:ln w="9525" cmpd="sng"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single entity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9525"/>
        </p:spPr>
        <p:txBody>
          <a:bodyPr lIns="90487" tIns="44450" rIns="90487" bIns="44450"/>
          <a:lstStyle/>
          <a:p>
            <a:pPr marL="342900" indent="-342900" eaLnBrk="1" hangingPunct="1"/>
            <a:endParaRPr lang="en-US" dirty="0">
              <a:latin typeface="Trebuchet MS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C4A3F-5EA6-1248-A4DD-DB45B1076AB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 with MySQL workbench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828800"/>
            <a:ext cx="6578600" cy="476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MySQL Workbench preferences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7D60-018F-9749-BC43-D2CA3B24B0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Content Placeholder 7" descr="hiding column informatio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0" r="-15280"/>
          <a:stretch>
            <a:fillRect/>
          </a:stretch>
        </p:blipFill>
        <p:spPr>
          <a:xfrm>
            <a:off x="990600" y="1752600"/>
            <a:ext cx="7769225" cy="4113212"/>
          </a:xfrm>
          <a:prstGeom prst="wedgeRoundRectCallou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685800" y="2667000"/>
            <a:ext cx="1143000" cy="914400"/>
          </a:xfrm>
          <a:prstGeom prst="wedgeRoundRectCallout">
            <a:avLst>
              <a:gd name="adj1" fmla="val 74723"/>
              <a:gd name="adj2" fmla="val 3750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type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" y="4191000"/>
            <a:ext cx="1143000" cy="914400"/>
          </a:xfrm>
          <a:prstGeom prst="wedgeRoundRectCallout">
            <a:avLst>
              <a:gd name="adj1" fmla="val 73612"/>
              <a:gd name="adj2" fmla="val -7916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Hide column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charset="-128"/>
                <a:cs typeface="Osaka" charset="-128"/>
              </a:rPr>
              <a:t> flag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2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8FAD6-41CA-C745-9C61-5FD6DD91FDB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 with phpMyAdmin</a:t>
            </a:r>
          </a:p>
        </p:txBody>
      </p:sp>
      <p:pic>
        <p:nvPicPr>
          <p:cNvPr id="30724" name="Picture 7" descr="VST:Books:Data Management:5e:slides:images:tablecre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414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038600"/>
            <a:ext cx="8204200" cy="1220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CF5D6-32D9-684A-9B51-9CDCAB8D4E1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4000" dirty="0">
                <a:ea typeface="ＭＳ Ｐゴシック" pitchFamily="-109" charset="-128"/>
                <a:cs typeface="ＭＳ Ｐゴシック" pitchFamily="-109" charset="-128"/>
              </a:rPr>
              <a:t>Defining a table with</a:t>
            </a:r>
            <a:r>
              <a:rPr lang="en-US" sz="4000" dirty="0" smtClean="0">
                <a:ea typeface="ＭＳ Ｐゴシック" pitchFamily="-109" charset="-128"/>
                <a:cs typeface="ＭＳ Ｐゴシック" pitchFamily="-109" charset="-128"/>
              </a:rPr>
              <a:t> MS Access</a:t>
            </a:r>
            <a:endParaRPr lang="en-US" sz="40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1943100"/>
            <a:ext cx="5981700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820F37-13C2-2E42-984A-9C5FACD7732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Allowable data types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SQL standard</a:t>
            </a:r>
          </a:p>
        </p:txBody>
      </p:sp>
      <p:graphicFrame>
        <p:nvGraphicFramePr>
          <p:cNvPr id="12390" name="Group 102"/>
          <p:cNvGraphicFramePr>
            <a:graphicFrameLocks noGrp="1"/>
          </p:cNvGraphicFramePr>
          <p:nvPr/>
        </p:nvGraphicFramePr>
        <p:xfrm>
          <a:off x="838200" y="2438400"/>
          <a:ext cx="8229600" cy="3934969"/>
        </p:xfrm>
        <a:graphic>
          <a:graphicData uri="http://schemas.openxmlformats.org/drawingml/2006/table">
            <a:tbl>
              <a:tblPr/>
              <a:tblGrid>
                <a:gridCol w="914400"/>
                <a:gridCol w="1295400"/>
                <a:gridCol w="60198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31-bit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15-bit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float(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scientific format number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binary digits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decimal(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p,q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packed decimal number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digits total length;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decimal places to the right of the decimal point may be specified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char(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fixed length character string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varchar(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 length character string up to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variable-length character string of up to 65,535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 in the form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yyyymmdd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 in the form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hhmmss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combination of date and time to the nearest microsecond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 with time zone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 as time, with the addition of an offset from UTC of the specified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timestamp with time zone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Same as timestamp, with the addition of an offset from UTC of the specified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9E057-DEB3-1147-B690-82011B21AA4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Allowable data types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MS Access</a:t>
            </a:r>
          </a:p>
        </p:txBody>
      </p:sp>
      <p:graphicFrame>
        <p:nvGraphicFramePr>
          <p:cNvPr id="13394" name="Group 82"/>
          <p:cNvGraphicFramePr>
            <a:graphicFrameLocks noGrp="1"/>
          </p:cNvGraphicFramePr>
          <p:nvPr/>
        </p:nvGraphicFramePr>
        <p:xfrm>
          <a:off x="914400" y="2362200"/>
          <a:ext cx="8001000" cy="434644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5257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 length character string of up to 255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variable length character string of up to 64,000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8-bit unsigned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Integer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15-bit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Long 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31-bit signed binary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signed number with an exponent in the range -45 to +38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signed number with an exponent in the range -324 to +308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formatted date or time for the years 100 through 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Currency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monetary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AutoNumber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unique sequential number or random number assigned by Access whenever a new record is added to a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Yes/No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binary field that contains one of two values (Yes/No, True/False, or On/Off)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OLE 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An object, such as a spreadsheet, document, graphic, sound, or other binary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Hyperlink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 hyperlink address (e.g., a URL)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099AB-CBF2-E041-9FA3-7B7D88300F89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table</a:t>
            </a:r>
          </a:p>
        </p:txBody>
      </p:sp>
      <p:graphicFrame>
        <p:nvGraphicFramePr>
          <p:cNvPr id="16804" name="Group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47317"/>
              </p:ext>
            </p:extLst>
          </p:nvPr>
        </p:nvGraphicFramePr>
        <p:xfrm>
          <a:off x="838200" y="1981200"/>
          <a:ext cx="8153400" cy="3778255"/>
        </p:xfrm>
        <a:graphic>
          <a:graphicData uri="http://schemas.openxmlformats.org/drawingml/2006/table">
            <a:tbl>
              <a:tblPr/>
              <a:tblGrid>
                <a:gridCol w="1295400"/>
                <a:gridCol w="2120900"/>
                <a:gridCol w="1320800"/>
                <a:gridCol w="1262063"/>
                <a:gridCol w="1116012"/>
                <a:gridCol w="10382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share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211D6-E504-984B-82B8-B105B37AF51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Inserting rows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9248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INSERT INTO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(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shrcode,shrfirm,shrprice,shrqty,shrdiv,shrpe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VALUES ('FC','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Freedonia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Copper',27.5,10529,1.84,16);</a:t>
            </a:r>
          </a:p>
          <a:p>
            <a:pPr eaLnBrk="1" hangingPunct="1">
              <a:buFontTx/>
              <a:buNone/>
            </a:pPr>
            <a:endParaRPr lang="en-US" sz="2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Or</a:t>
            </a:r>
          </a:p>
          <a:p>
            <a:pPr eaLnBrk="1" hangingPunct="1">
              <a:buFontTx/>
              <a:buNone/>
            </a:pPr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INSERT INTO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VALUES ('FC','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Freedonia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Copper',27.5,10529,1.84,16);</a:t>
            </a:r>
            <a:endParaRPr lang="en-US" sz="24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from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LOAD DATA LOCAL INFILE 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'/Users/</a:t>
            </a:r>
            <a:r>
              <a:rPr lang="en-US" sz="1600" dirty="0" err="1">
                <a:latin typeface="Andale Mono"/>
                <a:cs typeface="Andale Mono"/>
              </a:rPr>
              <a:t>rtw</a:t>
            </a:r>
            <a:r>
              <a:rPr lang="en-US" sz="1600" dirty="0">
                <a:latin typeface="Andale Mono"/>
                <a:cs typeface="Andale Mono"/>
              </a:rPr>
              <a:t>/desktop/</a:t>
            </a:r>
            <a:r>
              <a:rPr lang="en-US" sz="1600" dirty="0" err="1" smtClean="0">
                <a:latin typeface="Andale Mono"/>
                <a:cs typeface="Andale Mono"/>
              </a:rPr>
              <a:t>share.txt</a:t>
            </a:r>
            <a:r>
              <a:rPr lang="fr-FR" sz="1600" dirty="0"/>
              <a:t>'  </a:t>
            </a:r>
            <a:r>
              <a:rPr lang="en-US" sz="1600" dirty="0" smtClean="0">
                <a:latin typeface="Andale Mono"/>
                <a:cs typeface="Andale Mono"/>
              </a:rPr>
              <a:t> INTO </a:t>
            </a:r>
            <a:r>
              <a:rPr lang="en-US" sz="1600" dirty="0">
                <a:latin typeface="Andale Mono"/>
                <a:cs typeface="Andale Mono"/>
              </a:rPr>
              <a:t>TABLE SHARE 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FIELDS </a:t>
            </a:r>
            <a:r>
              <a:rPr lang="en-US" sz="1600" dirty="0">
                <a:latin typeface="Andale Mono"/>
                <a:cs typeface="Andale Mono"/>
              </a:rPr>
              <a:t>TERMINATED BY ',' 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ENCLOSED </a:t>
            </a:r>
            <a:r>
              <a:rPr lang="en-US" sz="1600" dirty="0">
                <a:latin typeface="Andale Mono"/>
                <a:cs typeface="Andale Mono"/>
              </a:rPr>
              <a:t>BY "'" 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LINES </a:t>
            </a:r>
            <a:r>
              <a:rPr lang="en-US" sz="1600" dirty="0">
                <a:latin typeface="Andale Mono"/>
                <a:cs typeface="Andale Mono"/>
              </a:rPr>
              <a:t>TERMINATED BY '\</a:t>
            </a:r>
            <a:r>
              <a:rPr lang="en-US" sz="1600" dirty="0" smtClean="0">
                <a:latin typeface="Andale Mono"/>
                <a:cs typeface="Andale Mono"/>
              </a:rPr>
              <a:t>r’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FC,'</a:t>
            </a:r>
            <a:r>
              <a:rPr lang="en-US" sz="1600" dirty="0" err="1">
                <a:latin typeface="Andale Mono"/>
                <a:cs typeface="Andale Mono"/>
              </a:rPr>
              <a:t>Freedonia</a:t>
            </a:r>
            <a:r>
              <a:rPr lang="en-US" sz="1600" dirty="0">
                <a:latin typeface="Andale Mono"/>
                <a:cs typeface="Andale Mono"/>
              </a:rPr>
              <a:t> Copper',27.5,10529,1.84,16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PT,'Patagonian</a:t>
            </a:r>
            <a:r>
              <a:rPr lang="en-US" sz="1600" dirty="0">
                <a:latin typeface="Andale Mono"/>
                <a:cs typeface="Andale Mono"/>
              </a:rPr>
              <a:t> Tea',55.25,12635,2.5,10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AR,'Abyssinian</a:t>
            </a:r>
            <a:r>
              <a:rPr lang="en-US" sz="1600" dirty="0">
                <a:latin typeface="Andale Mono"/>
                <a:cs typeface="Andale Mono"/>
              </a:rPr>
              <a:t> Ruby',31.82,22010,1.32,13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SLG,'Sri</a:t>
            </a:r>
            <a:r>
              <a:rPr lang="en-US" sz="1600" dirty="0">
                <a:latin typeface="Andale Mono"/>
                <a:cs typeface="Andale Mono"/>
              </a:rPr>
              <a:t> Lankan Gold',50.37,32868,2.68,16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ILZ,'Indian</a:t>
            </a:r>
            <a:r>
              <a:rPr lang="en-US" sz="1600" dirty="0">
                <a:latin typeface="Andale Mono"/>
                <a:cs typeface="Andale Mono"/>
              </a:rPr>
              <a:t> Lead &amp; Zinc',37.75,6390,3,12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BE,'Burmese</a:t>
            </a:r>
            <a:r>
              <a:rPr lang="en-US" sz="1600" dirty="0">
                <a:latin typeface="Andale Mono"/>
                <a:cs typeface="Andale Mono"/>
              </a:rPr>
              <a:t> Elephant',0.07,154713,0.01,3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BS,'Bolivian</a:t>
            </a:r>
            <a:r>
              <a:rPr lang="en-US" sz="1600" dirty="0">
                <a:latin typeface="Andale Mono"/>
                <a:cs typeface="Andale Mono"/>
              </a:rPr>
              <a:t> Sheep',12.75,231678,1.78,11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NG,'Nigerian</a:t>
            </a:r>
            <a:r>
              <a:rPr lang="en-US" sz="1600" dirty="0">
                <a:latin typeface="Andale Mono"/>
                <a:cs typeface="Andale Mono"/>
              </a:rPr>
              <a:t> Geese',35,12323,1.68,10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CS,'Canadian</a:t>
            </a:r>
            <a:r>
              <a:rPr lang="en-US" sz="1600" dirty="0">
                <a:latin typeface="Andale Mono"/>
                <a:cs typeface="Andale Mono"/>
              </a:rPr>
              <a:t> Sugar',52.78,4716,2.5,15</a:t>
            </a: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ROF,'Royal</a:t>
            </a:r>
            <a:r>
              <a:rPr lang="en-US" sz="1600" dirty="0">
                <a:latin typeface="Andale Mono"/>
                <a:cs typeface="Andale Mono"/>
              </a:rPr>
              <a:t> Ostrich Farms',33.75,1234923,3,6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E8A9A-79B0-434B-B71F-AF9EDD8016B0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19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Inserting rows with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Workbench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24200"/>
            <a:ext cx="7195771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 Summary &amp; Chapter Problems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2" action="ppaction://hlinksldjump"/>
              </a:rPr>
              <a:t>Modeling reality</a:t>
            </a:r>
            <a:endParaRPr lang="en-CA" sz="1800" dirty="0" smtClean="0"/>
          </a:p>
          <a:p>
            <a:pPr lvl="1"/>
            <a:r>
              <a:rPr lang="pt-BR" sz="1600" dirty="0"/>
              <a:t>1b, 1d, Question 5 (a to c) – “Eduardo, a bibliophile….”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3" action="ppaction://hlinksldjump"/>
              </a:rPr>
              <a:t>Rules for creating a table</a:t>
            </a:r>
            <a:endParaRPr lang="en-CA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4" action="ppaction://hlinksldjump"/>
              </a:rPr>
              <a:t>Querying a table</a:t>
            </a:r>
            <a:endParaRPr lang="en-CA" sz="1800" dirty="0" smtClean="0"/>
          </a:p>
          <a:p>
            <a:pPr lvl="1"/>
            <a:r>
              <a:rPr lang="pt-BR" sz="1600" dirty="0"/>
              <a:t>2a, 2b*, 2c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5" action="ppaction://hlinksldjump"/>
              </a:rPr>
              <a:t>Basic Queries</a:t>
            </a:r>
            <a:endParaRPr lang="en-CA" sz="1800" dirty="0" smtClean="0"/>
          </a:p>
          <a:p>
            <a:pPr lvl="1"/>
            <a:r>
              <a:rPr lang="pt-BR" sz="1600" dirty="0"/>
              <a:t>2n*, 2d*, 2e, 2f*, 2g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6" action="ppaction://hlinksldjump"/>
              </a:rPr>
              <a:t>Calculating</a:t>
            </a:r>
            <a:endParaRPr lang="en-CA" sz="1800" dirty="0" smtClean="0"/>
          </a:p>
          <a:p>
            <a:pPr lvl="1"/>
            <a:r>
              <a:rPr lang="pt-BR" sz="1600" dirty="0"/>
              <a:t>2h*, 2i, 2j*, 2m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 err="1" smtClean="0">
                <a:hlinkClick r:id="rId7" action="ppaction://hlinksldjump"/>
              </a:rPr>
              <a:t>Subqueries</a:t>
            </a:r>
            <a:endParaRPr lang="en-CA" sz="1800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pt-BR" sz="1400" dirty="0"/>
              <a:t>2k, 2l*, 2o, 2p*, 3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8" action="ppaction://hlinksldjump"/>
              </a:rPr>
              <a:t>Extracting Unique Rows</a:t>
            </a:r>
            <a:endParaRPr lang="en-CA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1800" dirty="0" smtClean="0">
                <a:hlinkClick r:id="rId9" action="ppaction://hlinksldjump"/>
              </a:rPr>
              <a:t>Altering/Appending Data</a:t>
            </a:r>
            <a:endParaRPr lang="en-CA" sz="1800" dirty="0" smtClean="0"/>
          </a:p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C5CAB-B0CE-7449-AB06-28C2D2308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E64C95-B08A-6F4F-9552-C61AFB2DA23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Inserting rows with phpMyAdmin</a:t>
            </a:r>
          </a:p>
        </p:txBody>
      </p:sp>
      <p:pic>
        <p:nvPicPr>
          <p:cNvPr id="43012" name="Picture 1029" descr="VST:Books:Data Management:5e:slides:images:shrinse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2667000"/>
            <a:ext cx="599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BAD6C-B311-8A49-8455-9D2150550B7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21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Inserting rows with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MS Access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7108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2425700"/>
            <a:ext cx="6565900" cy="336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329112"/>
          </a:xfrm>
        </p:spPr>
        <p:txBody>
          <a:bodyPr/>
          <a:lstStyle/>
          <a:p>
            <a:r>
              <a:rPr lang="en-US" sz="2800" dirty="0" smtClean="0"/>
              <a:t>Olympics dataset</a:t>
            </a:r>
          </a:p>
          <a:p>
            <a:pPr lvl="1"/>
            <a:r>
              <a:rPr lang="en-US" sz="2400" dirty="0" smtClean="0"/>
              <a:t>Use MySQL Workbench to design your data </a:t>
            </a:r>
            <a:r>
              <a:rPr lang="en-US" sz="2400" dirty="0"/>
              <a:t>model for recording details of Olympic </a:t>
            </a:r>
            <a:r>
              <a:rPr lang="en-US" sz="2400" dirty="0" smtClean="0"/>
              <a:t>cities</a:t>
            </a:r>
          </a:p>
          <a:p>
            <a:pPr lvl="1"/>
            <a:r>
              <a:rPr lang="en-US" sz="2400" dirty="0" smtClean="0"/>
              <a:t>Create a table and add rows for the first three Olympics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F74EF-84B1-D840-8035-D0BE48D077B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Querying a table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List all data in the share table.</a:t>
            </a:r>
          </a:p>
          <a:p>
            <a:pPr eaLnBrk="1" hangingPunct="1">
              <a:buFontTx/>
              <a:buNone/>
            </a:pPr>
            <a:endParaRPr lang="en-US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18799" name="Group 367"/>
          <p:cNvGraphicFramePr>
            <a:graphicFrameLocks noGrp="1"/>
          </p:cNvGraphicFramePr>
          <p:nvPr/>
        </p:nvGraphicFramePr>
        <p:xfrm>
          <a:off x="762000" y="3429000"/>
          <a:ext cx="8153400" cy="3071310"/>
        </p:xfrm>
        <a:graphic>
          <a:graphicData uri="http://schemas.openxmlformats.org/drawingml/2006/table">
            <a:tbl>
              <a:tblPr/>
              <a:tblGrid>
                <a:gridCol w="1000125"/>
                <a:gridCol w="2576513"/>
                <a:gridCol w="1166812"/>
                <a:gridCol w="1352550"/>
                <a:gridCol w="1087438"/>
                <a:gridCol w="969962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27.50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10529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1.84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55.25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12635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79450" algn="dec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22010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1.32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32868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6390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12323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1.68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52.78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4716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0"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3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4ED77-C3BD-734F-BDD3-3ECB93A96C1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Choosing columns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vertical slice</a:t>
            </a:r>
          </a:p>
        </p:txBody>
      </p:sp>
      <p:graphicFrame>
        <p:nvGraphicFramePr>
          <p:cNvPr id="19842" name="Group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68370"/>
              </p:ext>
            </p:extLst>
          </p:nvPr>
        </p:nvGraphicFramePr>
        <p:xfrm>
          <a:off x="762000" y="2819400"/>
          <a:ext cx="8153400" cy="3778255"/>
        </p:xfrm>
        <a:graphic>
          <a:graphicData uri="http://schemas.openxmlformats.org/drawingml/2006/table">
            <a:tbl>
              <a:tblPr/>
              <a:tblGrid>
                <a:gridCol w="1295400"/>
                <a:gridCol w="2120900"/>
                <a:gridCol w="1320800"/>
                <a:gridCol w="1262063"/>
                <a:gridCol w="1116012"/>
                <a:gridCol w="10382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share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EDC27-D43C-C948-8520-28E0DD2C162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a firm’s name and </a:t>
            </a:r>
            <a:r>
              <a:rPr lang="en-US" sz="2400" i="1" dirty="0" smtClean="0">
                <a:ea typeface="ＭＳ Ｐゴシック" pitchFamily="-109" charset="-128"/>
                <a:cs typeface="ＭＳ Ｐゴシック" pitchFamily="-109" charset="-128"/>
              </a:rPr>
              <a:t>price-earnings 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ratio.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0592" name="Group 112"/>
          <p:cNvGraphicFramePr>
            <a:graphicFrameLocks noGrp="1"/>
          </p:cNvGraphicFramePr>
          <p:nvPr/>
        </p:nvGraphicFramePr>
        <p:xfrm>
          <a:off x="1981200" y="2971800"/>
          <a:ext cx="3581400" cy="3096900"/>
        </p:xfrm>
        <a:graphic>
          <a:graphicData uri="http://schemas.openxmlformats.org/drawingml/2006/table">
            <a:tbl>
              <a:tblPr/>
              <a:tblGrid>
                <a:gridCol w="2663825"/>
                <a:gridCol w="9175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2F726E-EB17-6249-A79F-9C5407CF8D56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Restrict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Choosing rows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horizontal slice</a:t>
            </a:r>
          </a:p>
        </p:txBody>
      </p:sp>
      <p:graphicFrame>
        <p:nvGraphicFramePr>
          <p:cNvPr id="22918" name="Group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38832"/>
              </p:ext>
            </p:extLst>
          </p:nvPr>
        </p:nvGraphicFramePr>
        <p:xfrm>
          <a:off x="838200" y="2819400"/>
          <a:ext cx="8153400" cy="3778255"/>
        </p:xfrm>
        <a:graphic>
          <a:graphicData uri="http://schemas.openxmlformats.org/drawingml/2006/table">
            <a:tbl>
              <a:tblPr/>
              <a:tblGrid>
                <a:gridCol w="1295400"/>
                <a:gridCol w="2120900"/>
                <a:gridCol w="1320800"/>
                <a:gridCol w="1262063"/>
                <a:gridCol w="1116012"/>
                <a:gridCol w="10382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share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E72B6-C6B0-654A-A2FB-8B4F9A5FA092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Restrict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296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Get all firms with a price-earnings ratio less than 12.</a:t>
            </a:r>
          </a:p>
          <a:p>
            <a:pPr eaLnBrk="1" hangingPunct="1"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&lt; 12;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3722" name="Group 170"/>
          <p:cNvGraphicFramePr>
            <a:graphicFrameLocks noGrp="1"/>
          </p:cNvGraphicFramePr>
          <p:nvPr/>
        </p:nvGraphicFramePr>
        <p:xfrm>
          <a:off x="1295400" y="3810000"/>
          <a:ext cx="7162800" cy="2211388"/>
        </p:xfrm>
        <a:graphic>
          <a:graphicData uri="http://schemas.openxmlformats.org/drawingml/2006/table">
            <a:tbl>
              <a:tblPr/>
              <a:tblGrid>
                <a:gridCol w="838200"/>
                <a:gridCol w="2438400"/>
                <a:gridCol w="1143000"/>
                <a:gridCol w="1066800"/>
                <a:gridCol w="914400"/>
                <a:gridCol w="762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55.25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12635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12323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1.68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04D7D-E76B-7B42-BB40-4BBC2DB7958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28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Project and restrict combo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7289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Choosing rows and columns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List the firm’s name, price, quantity, and dividend where share holding is at least 100,000.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 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&gt;= 100000;</a:t>
            </a: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5690" name="Group 90"/>
          <p:cNvGraphicFramePr>
            <a:graphicFrameLocks noGrp="1"/>
          </p:cNvGraphicFramePr>
          <p:nvPr/>
        </p:nvGraphicFramePr>
        <p:xfrm>
          <a:off x="1600200" y="4648200"/>
          <a:ext cx="6705600" cy="1450976"/>
        </p:xfrm>
        <a:graphic>
          <a:graphicData uri="http://schemas.openxmlformats.org/drawingml/2006/table">
            <a:tbl>
              <a:tblPr/>
              <a:tblGrid>
                <a:gridCol w="2574925"/>
                <a:gridCol w="1438275"/>
                <a:gridCol w="1498600"/>
                <a:gridCol w="11938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 table:</a:t>
            </a:r>
          </a:p>
          <a:p>
            <a:pPr lvl="1"/>
            <a:r>
              <a:rPr lang="en-US" dirty="0" smtClean="0"/>
              <a:t>Report the name and price of those shares where the share price is greater than 10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7AF4C8-CA08-E747-9CB1-5D2EFD94FD4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Modeling reality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69225" cy="41132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database must mirror the real world if it is to answer questions about the real world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Data modeling is a design technique for capturing reality</a:t>
            </a:r>
          </a:p>
        </p:txBody>
      </p:sp>
      <p:sp>
        <p:nvSpPr>
          <p:cNvPr id="18437" name="AutoShape 9"/>
          <p:cNvSpPr>
            <a:spLocks noChangeArrowheads="1"/>
          </p:cNvSpPr>
          <p:nvPr/>
        </p:nvSpPr>
        <p:spPr bwMode="auto">
          <a:xfrm>
            <a:off x="7162800" y="5056188"/>
            <a:ext cx="1524000" cy="6492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Reality matters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1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AB5378-46F2-D442-956F-4CDE9261D636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Basic Queries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8813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using the primary key returns at most one row</a:t>
            </a:r>
          </a:p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firms whose code is AR.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'AR';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6712" name="Group 88"/>
          <p:cNvGraphicFramePr>
            <a:graphicFrameLocks noGrp="1"/>
          </p:cNvGraphicFramePr>
          <p:nvPr/>
        </p:nvGraphicFramePr>
        <p:xfrm>
          <a:off x="1752600" y="4343400"/>
          <a:ext cx="6629400" cy="782638"/>
        </p:xfrm>
        <a:graphic>
          <a:graphicData uri="http://schemas.openxmlformats.org/drawingml/2006/table">
            <a:tbl>
              <a:tblPr/>
              <a:tblGrid>
                <a:gridCol w="1017588"/>
                <a:gridCol w="1812925"/>
                <a:gridCol w="1106487"/>
                <a:gridCol w="931863"/>
                <a:gridCol w="930275"/>
                <a:gridCol w="830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4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9251F-D5A2-944A-86A9-AE3DD97FAC1F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31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Primary key retrieval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39481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not using the primary key can return more than one row</a:t>
            </a: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firms with a dividend of 2.50.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2.5;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7848" name="Group 200"/>
          <p:cNvGraphicFramePr>
            <a:graphicFrameLocks noGrp="1"/>
          </p:cNvGraphicFramePr>
          <p:nvPr/>
        </p:nvGraphicFramePr>
        <p:xfrm>
          <a:off x="1600200" y="4419600"/>
          <a:ext cx="7086600" cy="911225"/>
        </p:xfrm>
        <a:graphic>
          <a:graphicData uri="http://schemas.openxmlformats.org/drawingml/2006/table">
            <a:tbl>
              <a:tblPr/>
              <a:tblGrid>
                <a:gridCol w="1020763"/>
                <a:gridCol w="1874837"/>
                <a:gridCol w="1295400"/>
                <a:gridCol w="990600"/>
                <a:gridCol w="990600"/>
                <a:gridCol w="914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55.25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12635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2.50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10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52.78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 4716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2.50</a:t>
                      </a:r>
                    </a:p>
                  </a:txBody>
                  <a:tcPr marR="2286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15</a:t>
                      </a:r>
                    </a:p>
                  </a:txBody>
                  <a:tcPr marR="2286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FC949-CB69-AA47-B183-C270FB9BA601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Used with a list of values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data on firms with codes of FC, AR, or SLG.</a:t>
            </a:r>
          </a:p>
          <a:p>
            <a:pPr eaLnBrk="1" hangingPunct="1">
              <a:buFontTx/>
              <a:buNone/>
            </a:pP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IN ('FC','AR','SLG');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or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'FC' OR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'AR' OR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'SLG';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8866" name="Group 194"/>
          <p:cNvGraphicFramePr>
            <a:graphicFrameLocks noGrp="1"/>
          </p:cNvGraphicFramePr>
          <p:nvPr/>
        </p:nvGraphicFramePr>
        <p:xfrm>
          <a:off x="1524000" y="4724400"/>
          <a:ext cx="6858000" cy="1371601"/>
        </p:xfrm>
        <a:graphic>
          <a:graphicData uri="http://schemas.openxmlformats.org/drawingml/2006/table">
            <a:tbl>
              <a:tblPr/>
              <a:tblGrid>
                <a:gridCol w="1066800"/>
                <a:gridCol w="2233613"/>
                <a:gridCol w="1042987"/>
                <a:gridCol w="871538"/>
                <a:gridCol w="822325"/>
                <a:gridCol w="8207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10529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1.84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 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5934EE-6A38-6847-AC1B-5AD7368B2450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33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NOT IN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8081962" cy="41132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Not in a list of values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Report all firms other than those with the code CS or PT.</a:t>
            </a: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6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6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NOT IN ('CS', '</a:t>
            </a:r>
            <a:r>
              <a:rPr lang="en-US" sz="16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PT')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is equivalent to:</a:t>
            </a:r>
          </a:p>
          <a:p>
            <a:pPr eaLnBrk="1" hangingPunct="1">
              <a:buFontTx/>
              <a:buNone/>
            </a:pPr>
            <a:r>
              <a:rPr lang="en-US" sz="1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16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6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&lt;&gt; 'CS' AND </a:t>
            </a:r>
            <a:r>
              <a:rPr lang="en-US" sz="16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6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&lt;&gt; 'PT';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9917" name="Group 221"/>
          <p:cNvGraphicFramePr>
            <a:graphicFrameLocks noGrp="1"/>
          </p:cNvGraphicFramePr>
          <p:nvPr/>
        </p:nvGraphicFramePr>
        <p:xfrm>
          <a:off x="1524000" y="4267200"/>
          <a:ext cx="6934200" cy="2407921"/>
        </p:xfrm>
        <a:graphic>
          <a:graphicData uri="http://schemas.openxmlformats.org/drawingml/2006/table">
            <a:tbl>
              <a:tblPr/>
              <a:tblGrid>
                <a:gridCol w="914400"/>
                <a:gridCol w="2133600"/>
                <a:gridCol w="1143000"/>
                <a:gridCol w="1066800"/>
                <a:gridCol w="914400"/>
                <a:gridCol w="762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154713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1234923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3F716-357E-224C-AAEF-199E1DCED99D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output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columns</a:t>
            </a:r>
          </a:p>
          <a:p>
            <a:pPr lvl="1" eaLnBrk="1" hangingPunct="1"/>
            <a:r>
              <a:rPr lang="en-US"/>
              <a:t>Columns are reported in the order specified in the SQL command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rows</a:t>
            </a:r>
          </a:p>
          <a:p>
            <a:pPr lvl="1" eaLnBrk="1" hangingPunct="1"/>
            <a:r>
              <a:rPr lang="en-US"/>
              <a:t>Rows are ordered using the </a:t>
            </a:r>
            <a:r>
              <a:rPr lang="en-US">
                <a:latin typeface="Courier New" pitchFamily="-109" charset="0"/>
              </a:rPr>
              <a:t>ORDER BY</a:t>
            </a:r>
            <a:r>
              <a:rPr lang="en-US"/>
              <a:t> clause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02C67-BC36-D140-8516-45A082B6241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columns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10;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10;</a:t>
            </a:r>
          </a:p>
          <a:p>
            <a:pPr eaLnBrk="1" hangingPunct="1"/>
            <a:endParaRPr lang="en-US" sz="18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1845" name="Group 101"/>
          <p:cNvGraphicFramePr>
            <a:graphicFrameLocks noGrp="1"/>
          </p:cNvGraphicFramePr>
          <p:nvPr/>
        </p:nvGraphicFramePr>
        <p:xfrm>
          <a:off x="1600200" y="2286000"/>
          <a:ext cx="3200400" cy="1135063"/>
        </p:xfrm>
        <a:graphic>
          <a:graphicData uri="http://schemas.openxmlformats.org/drawingml/2006/table">
            <a:tbl>
              <a:tblPr/>
              <a:tblGrid>
                <a:gridCol w="1143000"/>
                <a:gridCol w="2057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41" name="Group 97"/>
          <p:cNvGraphicFramePr>
            <a:graphicFrameLocks noGrp="1"/>
          </p:cNvGraphicFramePr>
          <p:nvPr/>
        </p:nvGraphicFramePr>
        <p:xfrm>
          <a:off x="1600200" y="4343400"/>
          <a:ext cx="3200400" cy="1066800"/>
        </p:xfrm>
        <a:graphic>
          <a:graphicData uri="http://schemas.openxmlformats.org/drawingml/2006/table">
            <a:tbl>
              <a:tblPr/>
              <a:tblGrid>
                <a:gridCol w="190500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NG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4742E-AB87-074F-91B3-8751E8BA737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Ordering rows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List all firms where PE is at least 12, and order the report in descending PE. Where PE ratios are identical, list firms in alphabetical order.</a:t>
            </a:r>
          </a:p>
          <a:p>
            <a:pPr eaLnBrk="1" hangingPunct="1">
              <a:buFontTx/>
              <a:buNone/>
            </a:pP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*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&gt;= 12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ORDER BY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DESC,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2992" name="Group 224"/>
          <p:cNvGraphicFramePr>
            <a:graphicFrameLocks noGrp="1"/>
          </p:cNvGraphicFramePr>
          <p:nvPr/>
        </p:nvGraphicFramePr>
        <p:xfrm>
          <a:off x="1447800" y="4267200"/>
          <a:ext cx="6858000" cy="2209800"/>
        </p:xfrm>
        <a:graphic>
          <a:graphicData uri="http://schemas.openxmlformats.org/drawingml/2006/table">
            <a:tbl>
              <a:tblPr/>
              <a:tblGrid>
                <a:gridCol w="1066800"/>
                <a:gridCol w="2209800"/>
                <a:gridCol w="1066800"/>
                <a:gridCol w="838200"/>
                <a:gridCol w="838200"/>
                <a:gridCol w="838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shrdiv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52.78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4716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1.32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4A026-E1F6-934B-A0EE-05C16D837354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Calculating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0386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Get firm name, price, quantity, and firm yield.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/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*100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AS yield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399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94707"/>
              </p:ext>
            </p:extLst>
          </p:nvPr>
        </p:nvGraphicFramePr>
        <p:xfrm>
          <a:off x="1371600" y="3428999"/>
          <a:ext cx="6629400" cy="3402654"/>
        </p:xfrm>
        <a:graphic>
          <a:graphicData uri="http://schemas.openxmlformats.org/drawingml/2006/table">
            <a:tbl>
              <a:tblPr/>
              <a:tblGrid>
                <a:gridCol w="3192463"/>
                <a:gridCol w="1144587"/>
                <a:gridCol w="1228725"/>
                <a:gridCol w="1063625"/>
              </a:tblGrid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shrprice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shrqty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yield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27.50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10,529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6.69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55.25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12,635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29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31.82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22,010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50.37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32,868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5.32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37.75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6,390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7.95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154,713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14.29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231,678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13.96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12,323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52.78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4,716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4.74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33.75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1,234,923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8.89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5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total dividends earned by each share. </a:t>
            </a:r>
            <a:r>
              <a:rPr lang="en-US" dirty="0"/>
              <a:t>Report the name of the firm and the </a:t>
            </a:r>
            <a:r>
              <a:rPr lang="en-US" dirty="0" smtClean="0"/>
              <a:t>payment sorted from highest to lowest payment.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F35A9-9655-3944-845C-97B206946CCF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39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Built-in functions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COUNT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AVG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SUM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MIN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 and </a:t>
            </a: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MAX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Find the average dividend.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AVG(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 AS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avgdiv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 smtClean="0">
                <a:ea typeface="ＭＳ Ｐゴシック" pitchFamily="-109" charset="-128"/>
                <a:cs typeface="ＭＳ Ｐゴシック" pitchFamily="-109" charset="-128"/>
              </a:rPr>
              <a:t>What 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is the average yield for the portfolio?</a:t>
            </a: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AVG(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/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*100) AS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avgyield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492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1127"/>
              </p:ext>
            </p:extLst>
          </p:nvPr>
        </p:nvGraphicFramePr>
        <p:xfrm>
          <a:off x="1524000" y="3733800"/>
          <a:ext cx="914400" cy="6397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avgdiv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2.03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2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11676"/>
              </p:ext>
            </p:extLst>
          </p:nvPr>
        </p:nvGraphicFramePr>
        <p:xfrm>
          <a:off x="1600200" y="5714999"/>
          <a:ext cx="1066800" cy="792163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7740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avgyield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1475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7.53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B0268-38B1-2049-B622-CFE0BD507F12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entity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Some thing in the environment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Represented by a rectangle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instance is a particular occurrence of an entity</a:t>
            </a:r>
          </a:p>
        </p:txBody>
      </p:sp>
      <p:pic>
        <p:nvPicPr>
          <p:cNvPr id="20485" name="Picture 8" descr="FireLite:Books:Data Management:6e:Art PNG:03-sha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8225" y="4114800"/>
            <a:ext cx="198755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CC38C-5987-1B43-93D1-D61B14072E0C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Subqueries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query within a query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all firms with a PE ratio greater than the average for the portfolio.</a:t>
            </a:r>
          </a:p>
          <a:p>
            <a:pPr eaLnBrk="1" hangingPunct="1">
              <a:buFontTx/>
              <a:buNone/>
            </a:pPr>
            <a:endParaRPr lang="en-US" sz="12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WHERE </a:t>
            </a:r>
            <a:r>
              <a:rPr lang="en-US" sz="2400" dirty="0" err="1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&gt;(SELECT AVG(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share)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5988" name="Group 148"/>
          <p:cNvGraphicFramePr>
            <a:graphicFrameLocks noGrp="1"/>
          </p:cNvGraphicFramePr>
          <p:nvPr/>
        </p:nvGraphicFramePr>
        <p:xfrm>
          <a:off x="1676400" y="4495800"/>
          <a:ext cx="3276600" cy="1833563"/>
        </p:xfrm>
        <a:graphic>
          <a:graphicData uri="http://schemas.openxmlformats.org/drawingml/2006/table">
            <a:tbl>
              <a:tblPr/>
              <a:tblGrid>
                <a:gridCol w="2362200"/>
                <a:gridCol w="914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Indian Lead &amp;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6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concise and flexible method for string searching</a:t>
            </a:r>
          </a:p>
          <a:p>
            <a:r>
              <a:rPr lang="en-US" dirty="0" smtClean="0"/>
              <a:t>Commands are handled by a regular expression processor</a:t>
            </a:r>
          </a:p>
          <a:p>
            <a:r>
              <a:rPr lang="en-US" dirty="0" smtClean="0"/>
              <a:t>Supported by many programming languages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D1573-BA7D-C646-98D5-68F56F357957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Regular expression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3962400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Search for a string</a:t>
            </a:r>
          </a:p>
          <a:p>
            <a:pPr eaLnBrk="1" hangingPunct="1">
              <a:buFontTx/>
              <a:buNone/>
            </a:pPr>
            <a:r>
              <a:rPr lang="en-US" sz="2800" i="1" dirty="0" smtClean="0">
                <a:ea typeface="ＭＳ Ｐゴシック" pitchFamily="-109" charset="-128"/>
                <a:cs typeface="ＭＳ Ｐゴシック" pitchFamily="-109" charset="-128"/>
              </a:rPr>
              <a:t>List all firms containing ‘Ruby’ in their name.</a:t>
            </a:r>
            <a:endParaRPr lang="en-US" sz="24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800" dirty="0" err="1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share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WHERE </a:t>
            </a:r>
            <a:r>
              <a:rPr lang="en-US" sz="2800" dirty="0" err="1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REGEXP 'Ruby';</a:t>
            </a:r>
            <a:endParaRPr lang="en-US" sz="2400" dirty="0" smtClean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800" i="1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2800" i="1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36908" name="Group 44"/>
          <p:cNvGraphicFramePr>
            <a:graphicFrameLocks noGrp="1"/>
          </p:cNvGraphicFramePr>
          <p:nvPr/>
        </p:nvGraphicFramePr>
        <p:xfrm>
          <a:off x="1447800" y="4267200"/>
          <a:ext cx="1905000" cy="685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shrfirm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Abyssinian Ruby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alternative strings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[</a:t>
            </a:r>
            <a:r>
              <a:rPr lang="en-GB" dirty="0" err="1" smtClean="0"/>
              <a:t>a|b</a:t>
            </a:r>
            <a:r>
              <a:rPr lang="en-GB" dirty="0" smtClean="0"/>
              <a:t>] finds 'a' or '</a:t>
            </a:r>
            <a:r>
              <a:rPr lang="en-GB" dirty="0" err="1" smtClean="0"/>
              <a:t>b</a:t>
            </a:r>
            <a:r>
              <a:rPr lang="en-GB" dirty="0" smtClean="0"/>
              <a:t>'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| is the alternation symbol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firms containing gold or zinc in their name.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SELECT * FROM share	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WHERE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		REGEXP '</a:t>
            </a:r>
            <a:r>
              <a:rPr lang="en-US" sz="2400" dirty="0" err="1" smtClean="0">
                <a:latin typeface="Courier New"/>
                <a:cs typeface="Courier New"/>
              </a:rPr>
              <a:t>gold|zinc|Gold|Zinc</a:t>
            </a:r>
            <a:r>
              <a:rPr lang="en-US" sz="2400" dirty="0" smtClean="0">
                <a:latin typeface="Courier New"/>
                <a:cs typeface="Courier New"/>
              </a:rPr>
              <a:t>';</a:t>
            </a:r>
            <a:endParaRPr lang="en-GB" sz="2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beginning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^ means at the start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firms whose name begins with Sri.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SELECT * FROM share	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WHERE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r>
              <a:rPr lang="en-US" sz="2400" dirty="0" smtClean="0">
                <a:latin typeface="Courier New"/>
                <a:cs typeface="Courier New"/>
              </a:rPr>
              <a:t> REGEXP '^Sri';</a:t>
            </a:r>
            <a:endParaRPr lang="en-GB" sz="2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ending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$ means at the end of the string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firms whose name ends in Geese.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SELECT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FROM share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	WHERE </a:t>
            </a:r>
            <a:r>
              <a:rPr lang="en-US" sz="2400" dirty="0" err="1" smtClean="0">
                <a:latin typeface="Courier New"/>
                <a:cs typeface="Courier New"/>
              </a:rPr>
              <a:t>shrfirm</a:t>
            </a:r>
            <a:r>
              <a:rPr lang="en-US" sz="2400" dirty="0" smtClean="0">
                <a:latin typeface="Courier New"/>
                <a:cs typeface="Courier New"/>
              </a:rPr>
              <a:t> REGEXP 'Geese$';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names of shares whose name contains sheep or geese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BC9D5-6779-E541-A548-14831CE4DA08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47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Extracting Unique Rows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82880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SELECT DISTINCT</a:t>
            </a:r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Find the number of different PE  ratios.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COUNT(DISTINCT </a:t>
            </a:r>
            <a:r>
              <a:rPr lang="en-US" sz="18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)AS 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Different PEs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18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	FROM </a:t>
            </a:r>
            <a:r>
              <a:rPr lang="en-US" sz="18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</a:p>
        </p:txBody>
      </p:sp>
      <p:graphicFrame>
        <p:nvGraphicFramePr>
          <p:cNvPr id="88066" name="Object 2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9" name="Document" r:id="rId5" imgW="5626100" imgH="1358900" progId="Word.Document.8">
                  <p:embed/>
                </p:oleObj>
              </mc:Choice>
              <mc:Fallback>
                <p:oleObj name="Document" r:id="rId5" imgW="5626100" imgH="135890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36" name="Group 224"/>
          <p:cNvGraphicFramePr>
            <a:graphicFrameLocks noGrp="1"/>
          </p:cNvGraphicFramePr>
          <p:nvPr/>
        </p:nvGraphicFramePr>
        <p:xfrm>
          <a:off x="2057400" y="4191000"/>
          <a:ext cx="1600200" cy="9144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Different PEs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8078" name="AutoShape 227"/>
          <p:cNvSpPr>
            <a:spLocks noChangeArrowheads="1"/>
          </p:cNvSpPr>
          <p:nvPr/>
        </p:nvSpPr>
        <p:spPr bwMode="auto">
          <a:xfrm>
            <a:off x="6781800" y="4812874"/>
            <a:ext cx="19050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DISTINCT column-name is not implemented by all relational </a:t>
            </a:r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systems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7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252E6-9285-374A-ABE2-5A9CAA3BF814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48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DISTINCT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505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Eliminating duplicate 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rows when reporting</a:t>
            </a:r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Report the different values of the PE ratio.</a:t>
            </a:r>
            <a:endParaRPr lang="en-US" sz="20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DISTINCT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share;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90114" name="Object 2"/>
          <p:cNvGraphicFramePr>
            <a:graphicFrameLocks/>
          </p:cNvGraphicFramePr>
          <p:nvPr/>
        </p:nvGraphicFramePr>
        <p:xfrm>
          <a:off x="1155700" y="7616825"/>
          <a:ext cx="869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7" name="Document" r:id="rId5" imgW="5626100" imgH="1358900" progId="Word.Document.8">
                  <p:embed/>
                </p:oleObj>
              </mc:Choice>
              <mc:Fallback>
                <p:oleObj name="Document" r:id="rId5" imgW="5626100" imgH="135890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37" t="24741" r="77203" b="32437"/>
                      <a:stretch>
                        <a:fillRect/>
                      </a:stretch>
                    </p:blipFill>
                    <p:spPr bwMode="auto">
                      <a:xfrm>
                        <a:off x="1155700" y="7616825"/>
                        <a:ext cx="8699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06468"/>
              </p:ext>
            </p:extLst>
          </p:nvPr>
        </p:nvGraphicFramePr>
        <p:xfrm>
          <a:off x="1676400" y="3606674"/>
          <a:ext cx="914400" cy="2963697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085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shrpe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908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51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85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786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	16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Write two SELECT statements – one using COUNT and another using DISTINCT to check if column ‘</a:t>
            </a:r>
            <a:r>
              <a:rPr lang="en-CA" sz="2800" dirty="0" err="1" smtClean="0"/>
              <a:t>shrprice</a:t>
            </a:r>
            <a:r>
              <a:rPr lang="en-CA" sz="2800" dirty="0" smtClean="0"/>
              <a:t>’ can be declared as the PK. If so, then declare that column as a PK using ALTER TABLE query (use MySQL menu &amp; save the script).</a:t>
            </a:r>
          </a:p>
          <a:p>
            <a:r>
              <a:rPr lang="en-CA" sz="2800" dirty="0" smtClean="0"/>
              <a:t>Repeat the above step for ‘</a:t>
            </a:r>
            <a:r>
              <a:rPr lang="en-CA" sz="2800" dirty="0" err="1" smtClean="0"/>
              <a:t>shrpe</a:t>
            </a:r>
            <a:r>
              <a:rPr lang="en-CA" sz="2800" dirty="0" smtClean="0"/>
              <a:t>’. What is the result?</a:t>
            </a:r>
          </a:p>
          <a:p>
            <a:r>
              <a:rPr lang="en-CA" sz="2800" dirty="0" smtClean="0"/>
              <a:t>Reset the PK back to the original column.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FF83E-76D3-5045-97DE-6F7429FB3CC1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Attributes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4875212" cy="4113212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An attribute is a discrete data element that describes an entity</a:t>
            </a:r>
          </a:p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Attribute names must be unique within a data model</a:t>
            </a:r>
          </a:p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Attribute names must be meaningful</a:t>
            </a:r>
          </a:p>
        </p:txBody>
      </p:sp>
      <p:pic>
        <p:nvPicPr>
          <p:cNvPr id="22533" name="Picture 5" descr="FireLite:Books:Data Management:6e:Art PNG:03-share with attribut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438400"/>
            <a:ext cx="22494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D5D04-9A87-2149-9173-4488785B0354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50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Altering/Appending Data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69225" cy="4113213"/>
          </a:xfrm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 smtClean="0">
                <a:ea typeface="ＭＳ Ｐゴシック" pitchFamily="-109" charset="-128"/>
                <a:cs typeface="ＭＳ Ｐゴシック" pitchFamily="-109" charset="-128"/>
              </a:rPr>
              <a:t>DELETE</a:t>
            </a:r>
          </a:p>
          <a:p>
            <a:pPr eaLnBrk="1" hangingPunct="1">
              <a:buFontTx/>
              <a:buNone/>
            </a:pPr>
            <a:r>
              <a:rPr lang="en-US" sz="2400" i="1" dirty="0" smtClean="0">
                <a:ea typeface="ＭＳ Ｐゴシック" pitchFamily="-109" charset="-128"/>
                <a:cs typeface="ＭＳ Ｐゴシック" pitchFamily="-109" charset="-128"/>
              </a:rPr>
              <a:t>Erase 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the data for Burmese Elephant. All the shares have been sold.</a:t>
            </a:r>
          </a:p>
          <a:p>
            <a:pPr eaLnBrk="1" hangingPunct="1">
              <a:buFontTx/>
              <a:buNone/>
            </a:pPr>
            <a:endParaRPr lang="en-US" sz="24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DELETE FROM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   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'Burmese Elephant';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8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290AF-26B8-7344-ADF5-DEAA245F914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51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UPDATE - changing rows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Change the share price of FC to 31.50.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UPDATE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SET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31.50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'FC';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EF2FA-8A41-F943-BDFF-F9DE5109971B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52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UPDATE - changing rows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i="1" dirty="0">
                <a:ea typeface="ＭＳ Ｐゴシック" pitchFamily="-109" charset="-128"/>
                <a:cs typeface="ＭＳ Ｐゴシック" pitchFamily="-109" charset="-128"/>
              </a:rPr>
              <a:t>Increase the total number of shares for Nigerian Geese by 10% because of the recent bonus issue.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" pitchFamily="-109" charset="0"/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UPDATE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24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SET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*1.1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WHERE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= 'Nigerian Geese';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Write a single query for each item below using the tables indicated in database ‘text’ (textbook).</a:t>
            </a:r>
          </a:p>
          <a:p>
            <a:pPr lvl="1"/>
            <a:r>
              <a:rPr lang="en-CA" sz="2000" dirty="0" smtClean="0"/>
              <a:t>count the number of distinct cities (in table </a:t>
            </a:r>
            <a:r>
              <a:rPr lang="en-CA" sz="2000" dirty="0" err="1"/>
              <a:t>exped</a:t>
            </a:r>
            <a:r>
              <a:rPr lang="en-CA" sz="2000" dirty="0"/>
              <a:t>) </a:t>
            </a:r>
            <a:endParaRPr lang="en-CA" sz="2000" dirty="0" smtClean="0"/>
          </a:p>
          <a:p>
            <a:pPr lvl="1"/>
            <a:r>
              <a:rPr lang="en-CA" sz="2000" dirty="0" smtClean="0"/>
              <a:t>find the total revenue from ‘store’ purchases &amp; from ‘catalog’ purchases (in table </a:t>
            </a:r>
            <a:r>
              <a:rPr lang="en-CA" sz="2000" dirty="0" err="1"/>
              <a:t>exped</a:t>
            </a:r>
            <a:r>
              <a:rPr lang="en-CA" sz="2000" dirty="0"/>
              <a:t>) </a:t>
            </a:r>
            <a:endParaRPr lang="en-CA" sz="2000" dirty="0" smtClean="0"/>
          </a:p>
          <a:p>
            <a:pPr lvl="1"/>
            <a:r>
              <a:rPr lang="en-CA" sz="2000" dirty="0" smtClean="0"/>
              <a:t>find how much the store purchases exceed catalog purchases in percent. (in table </a:t>
            </a:r>
            <a:r>
              <a:rPr lang="en-CA" sz="2000" dirty="0" err="1"/>
              <a:t>exped</a:t>
            </a:r>
            <a:r>
              <a:rPr lang="en-CA" sz="2000" dirty="0"/>
              <a:t>) </a:t>
            </a:r>
            <a:endParaRPr lang="en-CA" sz="2000" dirty="0" smtClean="0"/>
          </a:p>
          <a:p>
            <a:pPr lvl="1"/>
            <a:r>
              <a:rPr lang="en-CA" sz="2000" dirty="0" smtClean="0"/>
              <a:t>find the average price of those shares in table ‘stock’ which are not in ‘share’.</a:t>
            </a:r>
          </a:p>
          <a:p>
            <a:pPr lvl="1"/>
            <a:r>
              <a:rPr lang="en-CA" sz="2000" dirty="0" smtClean="0"/>
              <a:t>Find all Australian stocks which give more dividend than the average dividend of UK stocks (table ‘stock’).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5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C86BB7-0C5C-7A4D-9E3D-D1D5E237D51E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54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Summary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Data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Entity (Table), attribute (Field/Column), identifier (Primary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SQL – DDL -- CREATE TABLE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SQL - DML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SELECT</a:t>
            </a:r>
          </a:p>
          <a:p>
            <a:pPr lvl="2" eaLnBrk="1" hangingPunct="1">
              <a:lnSpc>
                <a:spcPct val="90000"/>
              </a:lnSpc>
            </a:pPr>
            <a:r>
              <a:rPr lang="en-CA" sz="1600" dirty="0"/>
              <a:t>simple SELECT </a:t>
            </a:r>
            <a:r>
              <a:rPr lang="en-CA" sz="1600" dirty="0" smtClean="0"/>
              <a:t>query, RESTRICT ROWS, IN/NOT IN, ORDER BY, AGGREGATE Functions, </a:t>
            </a:r>
            <a:r>
              <a:rPr lang="en-CA" sz="1600" dirty="0" err="1" smtClean="0"/>
              <a:t>Subquery</a:t>
            </a:r>
            <a:r>
              <a:rPr lang="en-CA" sz="1600" dirty="0" smtClean="0"/>
              <a:t>, String Comparison, DISTINCT</a:t>
            </a:r>
            <a:r>
              <a:rPr lang="en-CA" sz="1600" dirty="0"/>
              <a:t>	</a:t>
            </a: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INSERT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DELETE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dirty="0" smtClean="0"/>
              <a:t>Running </a:t>
            </a:r>
            <a:r>
              <a:rPr lang="en-CA" dirty="0"/>
              <a:t>case </a:t>
            </a:r>
            <a:r>
              <a:rPr lang="en-CA" dirty="0" smtClean="0"/>
              <a:t>(</a:t>
            </a:r>
            <a:r>
              <a:rPr lang="en-CA" dirty="0" smtClean="0"/>
              <a:t>Week 2 Module</a:t>
            </a:r>
            <a:r>
              <a:rPr lang="en-CA" dirty="0" smtClean="0"/>
              <a:t>)</a:t>
            </a:r>
            <a:endParaRPr lang="en-CA" dirty="0"/>
          </a:p>
          <a:p>
            <a:pPr>
              <a:lnSpc>
                <a:spcPct val="90000"/>
              </a:lnSpc>
            </a:pPr>
            <a:r>
              <a:rPr lang="en-CA" dirty="0"/>
              <a:t>Additional Problems (see current deck)</a:t>
            </a:r>
          </a:p>
          <a:p>
            <a:pPr>
              <a:lnSpc>
                <a:spcPct val="90000"/>
              </a:lnSpc>
            </a:pPr>
            <a:r>
              <a:rPr lang="en-CA" dirty="0"/>
              <a:t>Textbook: Exercise problems</a:t>
            </a:r>
          </a:p>
          <a:p>
            <a:pPr>
              <a:lnSpc>
                <a:spcPct val="90000"/>
              </a:lnSpc>
            </a:pPr>
            <a:r>
              <a:rPr lang="en-CA" dirty="0"/>
              <a:t>Textbook: CD library </a:t>
            </a:r>
            <a:r>
              <a:rPr lang="en-CA" dirty="0" smtClean="0"/>
              <a:t>case (CD Library Running case)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6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z="2800" dirty="0"/>
              <a:t>Watch the video of MySQL workbench and the data modelling tool (Lynda.com).</a:t>
            </a:r>
          </a:p>
          <a:p>
            <a:r>
              <a:rPr lang="en-CA" dirty="0" smtClean="0"/>
              <a:t>Complete </a:t>
            </a:r>
          </a:p>
          <a:p>
            <a:pPr lvl="1"/>
            <a:r>
              <a:rPr lang="en-CA" dirty="0" smtClean="0"/>
              <a:t>Chapter 3 exercises + application problems</a:t>
            </a:r>
            <a:endParaRPr lang="en-CA" dirty="0"/>
          </a:p>
          <a:p>
            <a:pPr lvl="1"/>
            <a:r>
              <a:rPr lang="en-CA" dirty="0" smtClean="0"/>
              <a:t>homework assignment</a:t>
            </a:r>
          </a:p>
          <a:p>
            <a:r>
              <a:rPr lang="en-CA" dirty="0" smtClean="0"/>
              <a:t>Prep for next week</a:t>
            </a:r>
          </a:p>
          <a:p>
            <a:pPr lvl="1"/>
            <a:r>
              <a:rPr lang="en-CA" dirty="0" smtClean="0"/>
              <a:t>Chapter 4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C8A193-578D-874A-9BB8-18ABA50790E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6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Identifiers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5180012" cy="4113212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Every instance of an entity must be uniquely identified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An identifier can be an attribute or collection of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An identifier can be created if there is no obvious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attribute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leading asterisk denotes an identifier</a:t>
            </a:r>
          </a:p>
        </p:txBody>
      </p:sp>
      <p:pic>
        <p:nvPicPr>
          <p:cNvPr id="24581" name="Picture 5" descr="FireLite:Books:Data Management:6e:Art PNG:03-share with identifi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667000"/>
            <a:ext cx="21256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model for recording details of Olympic cities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List_of_Olympic_Games_host_cities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94B4A-D4F2-0846-95FA-8BCFE647A2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FB982E-1B13-3043-A2E5-6F0D10DDE7E3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8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Rules for creating a table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entity becomes a table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entity name becomes the table name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attribute becomes a column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identifier becomes the primary 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2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39964-07BC-BC4F-9360-9C7853DC6380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9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Defining a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CREATE TABLE 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 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(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shrcode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CHAR(3),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VARCHAR(20)NOT NULL,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shrprice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DECIMAL(6,2),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shrqty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DECIMAL(8),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shrdiv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DECIMAL(5,2),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shrpe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DECIMAL(2),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	PRIMARY </a:t>
            </a:r>
            <a:r>
              <a:rPr lang="en-US" sz="24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KEY(shrcode</a:t>
            </a: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</a:t>
            </a:r>
            <a:r>
              <a:rPr lang="en-US" sz="24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);</a:t>
            </a:r>
            <a:endParaRPr lang="en-US" sz="24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2189</Words>
  <Application>Microsoft Office PowerPoint</Application>
  <PresentationFormat>Letter Paper (8.5x11 in)</PresentationFormat>
  <Paragraphs>954</Paragraphs>
  <Slides>56</Slides>
  <Notes>40</Notes>
  <HiddenSlides>0</HiddenSlides>
  <MMClips>0</MMClips>
  <ScaleCrop>false</ScaleCrop>
  <HeadingPairs>
    <vt:vector size="10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  <vt:variant>
        <vt:lpstr>Custom Shows</vt:lpstr>
      </vt:variant>
      <vt:variant>
        <vt:i4>2</vt:i4>
      </vt:variant>
    </vt:vector>
  </HeadingPairs>
  <TitlesOfParts>
    <vt:vector size="70" baseType="lpstr">
      <vt:lpstr>Andale Mono</vt:lpstr>
      <vt:lpstr>Arial</vt:lpstr>
      <vt:lpstr>Courier</vt:lpstr>
      <vt:lpstr>Courier New</vt:lpstr>
      <vt:lpstr>Georgia</vt:lpstr>
      <vt:lpstr>ＭＳ Ｐゴシック</vt:lpstr>
      <vt:lpstr>Osaka</vt:lpstr>
      <vt:lpstr>Times</vt:lpstr>
      <vt:lpstr>Trebuchet MS</vt:lpstr>
      <vt:lpstr>Wingdings</vt:lpstr>
      <vt:lpstr>dm</vt:lpstr>
      <vt:lpstr>Document</vt:lpstr>
      <vt:lpstr>The single entity</vt:lpstr>
      <vt:lpstr>Lesson Summary &amp; Chapter Problems</vt:lpstr>
      <vt:lpstr>Modeling reality</vt:lpstr>
      <vt:lpstr>An entity</vt:lpstr>
      <vt:lpstr>Attributes</vt:lpstr>
      <vt:lpstr>Identifiers</vt:lpstr>
      <vt:lpstr>Class Exercise 1</vt:lpstr>
      <vt:lpstr>Rules for creating a table</vt:lpstr>
      <vt:lpstr>Defining a table</vt:lpstr>
      <vt:lpstr>Defining a table with MySQL workbench</vt:lpstr>
      <vt:lpstr>MySQL Workbench preferences</vt:lpstr>
      <vt:lpstr>Defining a table with phpMyAdmin</vt:lpstr>
      <vt:lpstr>Defining a table with MS Access</vt:lpstr>
      <vt:lpstr>Allowable data types</vt:lpstr>
      <vt:lpstr>Allowable data types</vt:lpstr>
      <vt:lpstr>The share table</vt:lpstr>
      <vt:lpstr>Inserting rows</vt:lpstr>
      <vt:lpstr>Importing from a text file</vt:lpstr>
      <vt:lpstr>Inserting rows with MySQL Workbench</vt:lpstr>
      <vt:lpstr>Inserting rows with phpMyAdmin</vt:lpstr>
      <vt:lpstr>Inserting rows with MS Access</vt:lpstr>
      <vt:lpstr>Class Exercise 2</vt:lpstr>
      <vt:lpstr>Querying a table</vt:lpstr>
      <vt:lpstr>Project</vt:lpstr>
      <vt:lpstr>Project</vt:lpstr>
      <vt:lpstr>Restrict</vt:lpstr>
      <vt:lpstr>Restrict</vt:lpstr>
      <vt:lpstr>Project and restrict combo</vt:lpstr>
      <vt:lpstr>Class Exercise 3</vt:lpstr>
      <vt:lpstr>Basic Queries</vt:lpstr>
      <vt:lpstr>Primary key retrieval</vt:lpstr>
      <vt:lpstr>IN</vt:lpstr>
      <vt:lpstr>NOT IN</vt:lpstr>
      <vt:lpstr>Ordering output</vt:lpstr>
      <vt:lpstr>Ordering columns</vt:lpstr>
      <vt:lpstr>Ordering rows</vt:lpstr>
      <vt:lpstr>Calculating</vt:lpstr>
      <vt:lpstr>Class Exercise 4</vt:lpstr>
      <vt:lpstr>Built-in functions</vt:lpstr>
      <vt:lpstr>Subqueries</vt:lpstr>
      <vt:lpstr>Regular expression</vt:lpstr>
      <vt:lpstr>Regular expression</vt:lpstr>
      <vt:lpstr>Regular expression</vt:lpstr>
      <vt:lpstr>Regular expression</vt:lpstr>
      <vt:lpstr>Regular expression</vt:lpstr>
      <vt:lpstr>Class Exercise 5</vt:lpstr>
      <vt:lpstr>Extracting Unique Rows</vt:lpstr>
      <vt:lpstr>DISTINCT</vt:lpstr>
      <vt:lpstr>Class Exercise 6</vt:lpstr>
      <vt:lpstr>Altering/Appending Data</vt:lpstr>
      <vt:lpstr>UPDATE - changing rows</vt:lpstr>
      <vt:lpstr>UPDATE - changing rows</vt:lpstr>
      <vt:lpstr>Additional Problems</vt:lpstr>
      <vt:lpstr>Summary</vt:lpstr>
      <vt:lpstr>Practice Problems</vt:lpstr>
      <vt:lpstr>Next Week</vt:lpstr>
      <vt:lpstr>Lesson 1</vt:lpstr>
      <vt:lpstr>Lesson2</vt:lpstr>
    </vt:vector>
  </TitlesOfParts>
  <Company>The University of Georgia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 entity</dc:title>
  <dc:creator>nsaraf</dc:creator>
  <cp:lastModifiedBy>Nilesh Saraf</cp:lastModifiedBy>
  <cp:revision>142</cp:revision>
  <dcterms:created xsi:type="dcterms:W3CDTF">2010-08-07T15:46:38Z</dcterms:created>
  <dcterms:modified xsi:type="dcterms:W3CDTF">2015-09-16T21:52:59Z</dcterms:modified>
</cp:coreProperties>
</file>