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5" r:id="rId3"/>
    <p:sldId id="258" r:id="rId4"/>
    <p:sldId id="259" r:id="rId5"/>
    <p:sldId id="260" r:id="rId6"/>
    <p:sldId id="314" r:id="rId7"/>
    <p:sldId id="268" r:id="rId8"/>
    <p:sldId id="278" r:id="rId9"/>
    <p:sldId id="295" r:id="rId10"/>
    <p:sldId id="279" r:id="rId11"/>
    <p:sldId id="280" r:id="rId12"/>
    <p:sldId id="301" r:id="rId13"/>
    <p:sldId id="297" r:id="rId14"/>
    <p:sldId id="299" r:id="rId15"/>
    <p:sldId id="300" r:id="rId16"/>
    <p:sldId id="302" r:id="rId17"/>
    <p:sldId id="303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73" r:id="rId28"/>
    <p:sldId id="274" r:id="rId29"/>
    <p:sldId id="275" r:id="rId30"/>
    <p:sldId id="276" r:id="rId31"/>
    <p:sldId id="277" r:id="rId32"/>
    <p:sldId id="290" r:id="rId33"/>
    <p:sldId id="291" r:id="rId34"/>
    <p:sldId id="292" r:id="rId35"/>
    <p:sldId id="296" r:id="rId36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0" autoAdjust="0"/>
    <p:restoredTop sz="90929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20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6949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6676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6B09FAC2-BE0F-A642-B1C3-A6557B4F0A1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44040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44041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44042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07C5DF-93D6-E844-AF7D-0F58DFC26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23DAE3-9FF3-8046-BB04-C5BF31249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53DFC1B-F78C-A145-A232-9DD9FBB68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51D22360-7820-FC4E-93BD-AE88A34BB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6A412F-6FA2-A642-A959-80B157917E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919B8A-510C-1E42-A11B-4D3262636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7F0EE7-CE99-D14A-9D77-73D4802D8C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C6AA49-4229-0447-8B87-09BC02FB6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10E661-FF66-C241-9412-853D59050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BECE08-F4F5-A84D-B4D8-C0ED139F1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A356642-018D-4943-8509-A0A6778BC0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21FDA9-371C-D74C-BC12-8EE73BD2F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Expbann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D1C9F01B-E9EF-B74E-967F-12628AAA200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3015" name="Picture 7" descr="EXPHORSA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9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Data </a:t>
            </a:r>
            <a:r>
              <a:rPr lang="en-US" smtClean="0"/>
              <a:t>Processing </a:t>
            </a:r>
            <a:r>
              <a:rPr lang="en-US" dirty="0"/>
              <a:t>Architectures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i="1"/>
              <a:t>The difficulty is in the choice</a:t>
            </a:r>
            <a:endParaRPr lang="en-US"/>
          </a:p>
          <a:p>
            <a:pPr marL="342900" indent="-342900"/>
            <a:r>
              <a:rPr lang="en-US"/>
              <a:t>George Moore, 1900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the</a:t>
            </a:r>
            <a:br>
              <a:rPr lang="en-US"/>
            </a:br>
            <a:r>
              <a:rPr lang="en-US"/>
              <a:t> three-tier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89150"/>
            <a:ext cx="7769225" cy="3778250"/>
          </a:xfrm>
        </p:spPr>
        <p:txBody>
          <a:bodyPr/>
          <a:lstStyle/>
          <a:p>
            <a:r>
              <a:rPr lang="en-US" dirty="0"/>
              <a:t>Security is </a:t>
            </a:r>
            <a:r>
              <a:rPr lang="en-US" dirty="0" smtClean="0"/>
              <a:t>higher </a:t>
            </a:r>
            <a:r>
              <a:rPr lang="en-US" dirty="0"/>
              <a:t>because logic is on the </a:t>
            </a:r>
            <a:r>
              <a:rPr lang="en-US" dirty="0" smtClean="0"/>
              <a:t>server rather than the PC</a:t>
            </a:r>
            <a:endParaRPr lang="en-US" dirty="0"/>
          </a:p>
          <a:p>
            <a:r>
              <a:rPr lang="en-US" dirty="0"/>
              <a:t>Performance is better</a:t>
            </a:r>
          </a:p>
          <a:p>
            <a:r>
              <a:rPr lang="en-US" dirty="0"/>
              <a:t>Access to legacy systems and a variety of databases</a:t>
            </a:r>
          </a:p>
          <a:p>
            <a:r>
              <a:rPr lang="en-US" dirty="0"/>
              <a:t>Easier to </a:t>
            </a:r>
            <a:r>
              <a:rPr lang="en-US" dirty="0" smtClean="0"/>
              <a:t>implement, maintain, and scale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client/server computing</a:t>
            </a:r>
          </a:p>
        </p:txBody>
      </p:sp>
      <p:graphicFrame>
        <p:nvGraphicFramePr>
          <p:cNvPr id="29737" name="Group 41"/>
          <p:cNvGraphicFramePr>
            <a:graphicFrameLocks noGrp="1"/>
          </p:cNvGraphicFramePr>
          <p:nvPr/>
        </p:nvGraphicFramePr>
        <p:xfrm>
          <a:off x="1049338" y="1989138"/>
          <a:ext cx="7705725" cy="2804160"/>
        </p:xfrm>
        <a:graphic>
          <a:graphicData uri="http://schemas.openxmlformats.org/drawingml/2006/table">
            <a:tbl>
              <a:tblPr/>
              <a:tblGrid>
                <a:gridCol w="1800225"/>
                <a:gridCol w="5905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Architecture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Description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Two-tier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Processing is split between client and server, which also runs the DBMS.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Three-tier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Client does presentation, processing is done by the server, and the DBMS is on a separate server.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N-tier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Client does presentation. Processing and DBMS can be spread across multiple servers. This is a distributed resources environment.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provision of computing processing and storage resources via the Internet</a:t>
            </a:r>
          </a:p>
          <a:p>
            <a:r>
              <a:rPr lang="en-US" dirty="0" smtClean="0"/>
              <a:t>Software and hardware resources are shared</a:t>
            </a:r>
          </a:p>
          <a:p>
            <a:r>
              <a:rPr lang="en-US" dirty="0" smtClean="0"/>
              <a:t>Resources obtained on demand</a:t>
            </a:r>
          </a:p>
          <a:p>
            <a:r>
              <a:rPr lang="en-US" dirty="0" smtClean="0"/>
              <a:t>Part of an evolution rather a revolution in the management of information</a:t>
            </a:r>
          </a:p>
          <a:p>
            <a:r>
              <a:rPr lang="en-US" dirty="0" smtClean="0"/>
              <a:t>Clouds, such as time-sharing, have existed for decades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191917"/>
          </a:xfrm>
        </p:spPr>
        <p:txBody>
          <a:bodyPr wrap="square">
            <a:noAutofit/>
          </a:bodyPr>
          <a:lstStyle/>
          <a:p>
            <a:r>
              <a:rPr lang="en-US" dirty="0" smtClean="0"/>
              <a:t>Infrastructure</a:t>
            </a:r>
          </a:p>
          <a:p>
            <a:pPr lvl="1"/>
            <a:r>
              <a:rPr lang="en-US" dirty="0"/>
              <a:t>A virtual server over which the developer has complete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Amazon</a:t>
            </a:r>
          </a:p>
          <a:p>
            <a:r>
              <a:rPr lang="en-US" dirty="0" smtClean="0"/>
              <a:t>Platform as a service</a:t>
            </a:r>
          </a:p>
          <a:p>
            <a:pPr lvl="1"/>
            <a:r>
              <a:rPr lang="en-US" dirty="0"/>
              <a:t>A developer can build an application with the provided </a:t>
            </a:r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Salesforce.com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94289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Access to cloud applications</a:t>
            </a:r>
          </a:p>
          <a:p>
            <a:pPr lvl="1"/>
            <a:r>
              <a:rPr lang="en-US" dirty="0" smtClean="0"/>
              <a:t>Google Docs</a:t>
            </a:r>
          </a:p>
          <a:p>
            <a:r>
              <a:rPr lang="en-US" dirty="0" smtClean="0"/>
              <a:t>Collaboration clouds</a:t>
            </a:r>
          </a:p>
          <a:p>
            <a:pPr lvl="1"/>
            <a:r>
              <a:rPr lang="en-US" dirty="0" smtClean="0"/>
              <a:t>A special case of application clouds</a:t>
            </a:r>
          </a:p>
          <a:p>
            <a:pPr lvl="1"/>
            <a:r>
              <a:rPr lang="en-US" dirty="0" smtClean="0"/>
              <a:t>Facebook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Consulting and integration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Community</a:t>
            </a:r>
          </a:p>
          <a:p>
            <a:r>
              <a:rPr lang="en-US" dirty="0" smtClean="0"/>
              <a:t>Hybrid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of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control</a:t>
            </a:r>
          </a:p>
          <a:p>
            <a:pPr lvl="1"/>
            <a:r>
              <a:rPr lang="en-US" dirty="0" smtClean="0"/>
              <a:t>To what extent can customers influence the interface to the cloud?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331434"/>
            <a:ext cx="3879850" cy="3240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independence</a:t>
            </a:r>
          </a:p>
          <a:p>
            <a:r>
              <a:rPr lang="en-US" dirty="0" smtClean="0"/>
              <a:t>Ubiquitous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Sourcing independence</a:t>
            </a:r>
          </a:p>
          <a:p>
            <a:pPr lvl="1"/>
            <a:r>
              <a:rPr lang="en-US" dirty="0" smtClean="0"/>
              <a:t>Can change suppliers easily at low cost</a:t>
            </a:r>
          </a:p>
          <a:p>
            <a:pPr lvl="1"/>
            <a:r>
              <a:rPr lang="en-US" dirty="0" smtClean="0"/>
              <a:t>A goal rather than always a reality</a:t>
            </a:r>
          </a:p>
          <a:p>
            <a:r>
              <a:rPr lang="en-US" dirty="0" smtClean="0"/>
              <a:t>Virtual business environments</a:t>
            </a:r>
          </a:p>
          <a:p>
            <a:pPr lvl="1"/>
            <a:r>
              <a:rPr lang="en-US" dirty="0" smtClean="0"/>
              <a:t>Special needs systems can be built quickly and later abandoned</a:t>
            </a:r>
          </a:p>
          <a:p>
            <a:r>
              <a:rPr lang="en-US" dirty="0"/>
              <a:t>Rapid elasticity</a:t>
            </a:r>
          </a:p>
          <a:p>
            <a:pPr lvl="1"/>
            <a:r>
              <a:rPr lang="en-US" dirty="0"/>
              <a:t>Scale up and down as required</a:t>
            </a:r>
          </a:p>
          <a:p>
            <a:pPr lvl="2"/>
            <a:r>
              <a:rPr lang="en-US" dirty="0"/>
              <a:t>Easier to scale up than </a:t>
            </a:r>
            <a:r>
              <a:rPr lang="en-US" dirty="0" smtClean="0"/>
              <a:t>down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0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79142"/>
              </p:ext>
            </p:extLst>
          </p:nvPr>
        </p:nvGraphicFramePr>
        <p:xfrm>
          <a:off x="1062038" y="1766888"/>
          <a:ext cx="776922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462"/>
                <a:gridCol w="62277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baseline="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Risk</a:t>
                      </a:r>
                      <a:endParaRPr lang="en-US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Description</a:t>
                      </a:r>
                      <a:endParaRPr lang="en-US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baseline="0" dirty="0" smtClean="0">
                          <a:solidFill>
                            <a:prstClr val="black"/>
                          </a:solidFill>
                          <a:latin typeface="+mj-lt"/>
                        </a:rPr>
                        <a:t>Demand</a:t>
                      </a:r>
                      <a:endParaRPr lang="en-US" sz="1200" u="none" baseline="0" dirty="0" smtClean="0">
                        <a:solidFill>
                          <a:prstClr val="black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Fluctuating demand or market collapse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baseline="0" dirty="0" smtClean="0">
                          <a:solidFill>
                            <a:prstClr val="black"/>
                          </a:solidFill>
                          <a:latin typeface="+mj-lt"/>
                        </a:rPr>
                        <a:t>Inefficiency</a:t>
                      </a:r>
                      <a:endParaRPr lang="en-US" sz="1200" u="none" baseline="0" dirty="0" smtClean="0">
                        <a:solidFill>
                          <a:prstClr val="black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Inability to match competitors’ unit costs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baseline="0" dirty="0" smtClean="0">
                          <a:solidFill>
                            <a:prstClr val="black"/>
                          </a:solidFill>
                          <a:latin typeface="+mj-lt"/>
                        </a:rPr>
                        <a:t>Innovation</a:t>
                      </a:r>
                      <a:endParaRPr lang="en-US" sz="1200" u="none" baseline="0" dirty="0" smtClean="0">
                        <a:solidFill>
                          <a:prstClr val="black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Not innovating as well as competitors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baseline="0" dirty="0" smtClean="0">
                          <a:solidFill>
                            <a:prstClr val="black"/>
                          </a:solidFill>
                          <a:latin typeface="+mj-lt"/>
                        </a:rPr>
                        <a:t>Scaling</a:t>
                      </a:r>
                      <a:endParaRPr lang="en-US" sz="1200" u="none" baseline="0" dirty="0" smtClean="0">
                        <a:solidFill>
                          <a:prstClr val="black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Not scaling fast and efficiently enough to meet market growth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baseline="0" dirty="0" smtClean="0">
                          <a:solidFill>
                            <a:prstClr val="black"/>
                          </a:solidFill>
                          <a:latin typeface="+mj-lt"/>
                        </a:rPr>
                        <a:t>Control</a:t>
                      </a:r>
                      <a:endParaRPr lang="en-US" sz="1200" u="none" baseline="0" dirty="0" smtClean="0">
                        <a:solidFill>
                          <a:prstClr val="black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Inadequate procedures for acquiring or managing resources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8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Distinguish between the ‘traditional’ architectures surrounding business databases.</a:t>
            </a:r>
          </a:p>
          <a:p>
            <a:pPr lvl="1"/>
            <a:r>
              <a:rPr lang="en-CA" sz="2000" dirty="0" smtClean="0"/>
              <a:t>Client server (2-3-4)</a:t>
            </a:r>
          </a:p>
          <a:p>
            <a:r>
              <a:rPr lang="en-US" sz="2800" dirty="0" smtClean="0"/>
              <a:t>Distinguish between the types of Cloud Computing </a:t>
            </a:r>
            <a:r>
              <a:rPr lang="en-US" sz="2800" dirty="0" smtClean="0">
                <a:solidFill>
                  <a:srgbClr val="FF0000"/>
                </a:solidFill>
              </a:rPr>
              <a:t>Architectures</a:t>
            </a:r>
          </a:p>
          <a:p>
            <a:r>
              <a:rPr lang="en-US" sz="2800" dirty="0" smtClean="0"/>
              <a:t>Distinguish between the manner in which databases can be </a:t>
            </a:r>
            <a:r>
              <a:rPr lang="en-US" sz="2800" dirty="0" smtClean="0">
                <a:solidFill>
                  <a:srgbClr val="FF0000"/>
                </a:solidFill>
              </a:rPr>
              <a:t>distributed.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Fluctuating demand or market collapse</a:t>
            </a:r>
          </a:p>
          <a:p>
            <a:r>
              <a:rPr lang="en-US" dirty="0" smtClean="0"/>
              <a:t>Ubiquity enables serving customers </a:t>
            </a:r>
            <a:r>
              <a:rPr lang="en-US" dirty="0"/>
              <a:t>everywhere</a:t>
            </a:r>
          </a:p>
          <a:p>
            <a:r>
              <a:rPr lang="en-US" dirty="0" smtClean="0"/>
              <a:t>Elasticity </a:t>
            </a:r>
            <a:r>
              <a:rPr lang="en-US" dirty="0"/>
              <a:t>to handle excessive demand</a:t>
            </a:r>
          </a:p>
        </p:txBody>
      </p:sp>
    </p:spTree>
    <p:extLst>
      <p:ext uri="{BB962C8B-B14F-4D97-AF65-F5344CB8AC3E}">
        <p14:creationId xmlns:p14="http://schemas.microsoft.com/office/powerpoint/2010/main" val="70513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Inability to match competitors’ unit costs</a:t>
            </a:r>
          </a:p>
          <a:p>
            <a:r>
              <a:rPr lang="en-US" dirty="0"/>
              <a:t>Cloud computing is generally cheaper</a:t>
            </a:r>
          </a:p>
          <a:p>
            <a:r>
              <a:rPr lang="en-US" dirty="0"/>
              <a:t>Single service center for all customers</a:t>
            </a:r>
          </a:p>
          <a:p>
            <a:r>
              <a:rPr lang="en-US" dirty="0"/>
              <a:t>Employees can work at home or on the road</a:t>
            </a:r>
          </a:p>
          <a:p>
            <a:r>
              <a:rPr lang="en-US" dirty="0"/>
              <a:t>Low cost testing of system innovations</a:t>
            </a:r>
          </a:p>
        </p:txBody>
      </p:sp>
    </p:spTree>
    <p:extLst>
      <p:ext uri="{BB962C8B-B14F-4D97-AF65-F5344CB8AC3E}">
        <p14:creationId xmlns:p14="http://schemas.microsoft.com/office/powerpoint/2010/main" val="414049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innovating as well as competitors</a:t>
            </a:r>
          </a:p>
          <a:p>
            <a:r>
              <a:rPr lang="en-US" dirty="0"/>
              <a:t>Interface control could be issue for innovation</a:t>
            </a:r>
          </a:p>
          <a:p>
            <a:r>
              <a:rPr lang="en-US" dirty="0"/>
              <a:t>Ubiquitous access makes it easier to engage customers and employees in product </a:t>
            </a:r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scaling fast enough and efficiently enough to meet market growth</a:t>
            </a:r>
          </a:p>
          <a:p>
            <a:r>
              <a:rPr lang="en-US" dirty="0"/>
              <a:t>A firm can use the cloud’s elasticity to quickly acquire new storage and processing resources for digital products</a:t>
            </a:r>
          </a:p>
          <a:p>
            <a:r>
              <a:rPr lang="en-US" dirty="0"/>
              <a:t>It can take advantage of sourcing independence to use multiple clouds</a:t>
            </a:r>
          </a:p>
        </p:txBody>
      </p:sp>
    </p:spTree>
    <p:extLst>
      <p:ext uri="{BB962C8B-B14F-4D97-AF65-F5344CB8AC3E}">
        <p14:creationId xmlns:p14="http://schemas.microsoft.com/office/powerpoint/2010/main" val="379621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Inadequate procedures for the acquisition or management of resources</a:t>
            </a:r>
          </a:p>
          <a:p>
            <a:r>
              <a:rPr lang="en-US" dirty="0"/>
              <a:t>A well-designed interface is a control </a:t>
            </a:r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think of cloud computing as an opportunity to lower costs by shifting processing from the corporate data center to a third party</a:t>
            </a:r>
          </a:p>
          <a:p>
            <a:r>
              <a:rPr lang="en-US" dirty="0"/>
              <a:t>More imaginative thinkers will see cloud computing as an opportunity to gain a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426139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Clouds &amp; strategic risks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36213"/>
              </p:ext>
            </p:extLst>
          </p:nvPr>
        </p:nvGraphicFramePr>
        <p:xfrm>
          <a:off x="1036638" y="2465388"/>
          <a:ext cx="7769228" cy="259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62"/>
                <a:gridCol w="901700"/>
                <a:gridCol w="1219200"/>
                <a:gridCol w="1168400"/>
                <a:gridCol w="838200"/>
                <a:gridCol w="931866"/>
              </a:tblGrid>
              <a:tr h="366712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kern="1200" baseline="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Risk/Capability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Inefficiency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Innovation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Scaling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Interface control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Location independence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Sourcing independence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Virtual business environment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Ubiquitous access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Rapid elasticity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0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Distributed database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2122488"/>
            <a:ext cx="7769225" cy="4113212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Communication charges are a key factor in total processing cost</a:t>
            </a:r>
          </a:p>
          <a:p>
            <a:r>
              <a:rPr lang="en-US" dirty="0"/>
              <a:t>Transmission costs increase with distance</a:t>
            </a:r>
          </a:p>
          <a:p>
            <a:pPr lvl="1"/>
            <a:r>
              <a:rPr lang="en-US" dirty="0"/>
              <a:t>Local processing saves money</a:t>
            </a:r>
          </a:p>
          <a:p>
            <a:r>
              <a:rPr lang="en-US" dirty="0"/>
              <a:t>A database can be distributed to reduce communication costs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Distributed database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51054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Database is physically distributed as semi-independent databases</a:t>
            </a:r>
          </a:p>
          <a:p>
            <a:r>
              <a:rPr lang="en-US"/>
              <a:t>There are communication links between each of the databases</a:t>
            </a:r>
          </a:p>
          <a:p>
            <a:r>
              <a:rPr lang="en-US"/>
              <a:t>Appears as one database</a:t>
            </a:r>
          </a:p>
        </p:txBody>
      </p:sp>
      <p:pic>
        <p:nvPicPr>
          <p:cNvPr id="2355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7063" y="1770063"/>
            <a:ext cx="2514600" cy="453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hybrid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2071688"/>
            <a:ext cx="7769225" cy="411321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Architecture evolves</a:t>
            </a:r>
          </a:p>
          <a:p>
            <a:pPr lvl="1">
              <a:lnSpc>
                <a:spcPct val="90000"/>
              </a:lnSpc>
            </a:pPr>
            <a:r>
              <a:rPr lang="en-US"/>
              <a:t>Old structures cannot be abandoned</a:t>
            </a:r>
          </a:p>
          <a:p>
            <a:pPr lvl="1">
              <a:lnSpc>
                <a:spcPct val="90000"/>
              </a:lnSpc>
            </a:pPr>
            <a:r>
              <a:rPr lang="en-US"/>
              <a:t>New technologies offer new opportunities</a:t>
            </a:r>
          </a:p>
          <a:p>
            <a:pPr>
              <a:lnSpc>
                <a:spcPct val="90000"/>
              </a:lnSpc>
            </a:pPr>
            <a:r>
              <a:rPr lang="en-US"/>
              <a:t>Ideally, the many structures are patched together to provide a seamless view of organizational databases</a:t>
            </a:r>
          </a:p>
          <a:p>
            <a:pPr>
              <a:lnSpc>
                <a:spcPct val="90000"/>
              </a:lnSpc>
            </a:pPr>
            <a:r>
              <a:rPr lang="en-US"/>
              <a:t>Distributed database principles apply to this hybrid architecture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Architectures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184400"/>
            <a:ext cx="4800958" cy="4191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Fundamental principles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7913" y="2071688"/>
            <a:ext cx="7769225" cy="4113212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Transparency</a:t>
            </a:r>
          </a:p>
          <a:p>
            <a:r>
              <a:rPr lang="en-US"/>
              <a:t>No reliance on a central site</a:t>
            </a:r>
          </a:p>
          <a:p>
            <a:r>
              <a:rPr lang="en-US"/>
              <a:t>Local autonomy</a:t>
            </a:r>
          </a:p>
          <a:p>
            <a:r>
              <a:rPr lang="en-US"/>
              <a:t>Continuous operation</a:t>
            </a:r>
          </a:p>
          <a:p>
            <a:r>
              <a:rPr lang="en-US"/>
              <a:t>Distributed query processing</a:t>
            </a:r>
          </a:p>
          <a:p>
            <a:r>
              <a:rPr lang="en-US"/>
              <a:t>Distributed transaction processing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Fundamental principles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Replication independence</a:t>
            </a:r>
          </a:p>
          <a:p>
            <a:r>
              <a:rPr lang="en-US"/>
              <a:t>Fragmentation independence</a:t>
            </a:r>
          </a:p>
          <a:p>
            <a:r>
              <a:rPr lang="en-US"/>
              <a:t>Hardware independence</a:t>
            </a:r>
          </a:p>
          <a:p>
            <a:r>
              <a:rPr lang="en-US"/>
              <a:t>Operating system independence</a:t>
            </a:r>
          </a:p>
          <a:p>
            <a:r>
              <a:rPr lang="en-US"/>
              <a:t>Network independence</a:t>
            </a:r>
          </a:p>
          <a:p>
            <a:r>
              <a:rPr lang="en-US"/>
              <a:t>DBMS independence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6061075" y="4502150"/>
            <a:ext cx="2349500" cy="17399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421438" y="5159375"/>
            <a:ext cx="16906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Trebuchet MS" pitchFamily="-109" charset="0"/>
              </a:rPr>
              <a:t>Independence</a:t>
            </a:r>
            <a:endParaRPr lang="en-US" sz="1800" b="1">
              <a:latin typeface="Futura" pitchFamily="-10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fragmentation</a:t>
            </a:r>
          </a:p>
        </p:txBody>
      </p:sp>
      <p:pic>
        <p:nvPicPr>
          <p:cNvPr id="40967" name="Picture 7" descr="FireLite:Books:Data Management:6e:Art PNG:12-frag-horizontal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135063" y="1978025"/>
            <a:ext cx="6873875" cy="4052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63750" y="2046288"/>
            <a:ext cx="15875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2711450" y="2133600"/>
            <a:ext cx="12700" cy="12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00" name="Picture 16" descr="FireLite:Books:Data Management:6e:Art PNG:12-frag-vertical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855788" y="2165350"/>
            <a:ext cx="5772150" cy="401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Full replication</a:t>
            </a:r>
          </a:p>
          <a:p>
            <a:pPr lvl="1"/>
            <a:r>
              <a:rPr lang="en-US" sz="2400"/>
              <a:t>Tables are duplicated at each of the sites</a:t>
            </a:r>
          </a:p>
          <a:p>
            <a:pPr lvl="1"/>
            <a:r>
              <a:rPr lang="en-US" sz="2400"/>
              <a:t>Increased data integrity</a:t>
            </a:r>
          </a:p>
          <a:p>
            <a:pPr lvl="1"/>
            <a:r>
              <a:rPr lang="en-US" sz="2400"/>
              <a:t>Faster processing</a:t>
            </a:r>
          </a:p>
          <a:p>
            <a:pPr lvl="1"/>
            <a:r>
              <a:rPr lang="en-US" sz="2400"/>
              <a:t>More expensive</a:t>
            </a:r>
          </a:p>
          <a:p>
            <a:r>
              <a:rPr lang="en-US" sz="2800"/>
              <a:t>Partial replication</a:t>
            </a:r>
          </a:p>
          <a:p>
            <a:pPr lvl="1"/>
            <a:r>
              <a:rPr lang="en-US" sz="2400"/>
              <a:t>Indexes replicated</a:t>
            </a:r>
          </a:p>
          <a:p>
            <a:pPr lvl="1"/>
            <a:r>
              <a:rPr lang="en-US" sz="2400"/>
              <a:t>Faster querying</a:t>
            </a:r>
          </a:p>
          <a:p>
            <a:pPr lvl="1"/>
            <a:r>
              <a:rPr lang="en-US" sz="2400"/>
              <a:t>Retrieval from the remote database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/>
              <a:t>are </a:t>
            </a:r>
            <a:r>
              <a:rPr lang="en-US" smtClean="0"/>
              <a:t>basic </a:t>
            </a:r>
            <a:r>
              <a:rPr lang="en-US" dirty="0"/>
              <a:t>data processing  architectures</a:t>
            </a:r>
          </a:p>
          <a:p>
            <a:r>
              <a:rPr lang="en-US" dirty="0"/>
              <a:t>N-tier client/server dominates today</a:t>
            </a:r>
          </a:p>
          <a:p>
            <a:r>
              <a:rPr lang="en-US" dirty="0" smtClean="0"/>
              <a:t>Cloud computing offers cost savings and strategic opportunities</a:t>
            </a:r>
          </a:p>
          <a:p>
            <a:r>
              <a:rPr lang="en-US" dirty="0" smtClean="0"/>
              <a:t>Databases </a:t>
            </a:r>
            <a:r>
              <a:rPr lang="en-US" dirty="0"/>
              <a:t>can be distributed to lower communication costs and improve response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Remote job entry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193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Local storage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Often cheaper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Maybe more secure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Remote processing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Useful when a personal computer is: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oo </a:t>
            </a:r>
            <a:r>
              <a:rPr lang="en-US" sz="2400" dirty="0"/>
              <a:t>slow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</a:t>
            </a:r>
            <a:r>
              <a:rPr lang="en-US" sz="2400" dirty="0" smtClean="0"/>
              <a:t>as </a:t>
            </a:r>
            <a:r>
              <a:rPr lang="en-US" sz="2400" dirty="0"/>
              <a:t>insufficient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oftware </a:t>
            </a:r>
            <a:r>
              <a:rPr lang="en-US" sz="2400" dirty="0"/>
              <a:t>is not available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local processing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preparation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Personal database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796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Local storage and processing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Personal computers are cheap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Greater </a:t>
            </a:r>
            <a:r>
              <a:rPr lang="en-US" sz="2400" dirty="0" smtClean="0"/>
              <a:t>control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Better interface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Disadvantages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Replication of applications and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Difficult to share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Security and integrity are lower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Disposable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Misdirection of attention and resources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Client/server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982788"/>
            <a:ext cx="7769225" cy="411321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Client </a:t>
            </a:r>
            <a:r>
              <a:rPr lang="en-US" sz="2800" dirty="0"/>
              <a:t>is typically a Web </a:t>
            </a:r>
            <a:r>
              <a:rPr lang="en-US" sz="2800" dirty="0" smtClean="0"/>
              <a:t>browser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Client initiates request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Server responds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Savings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Ease of use / fewer errors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Less training </a:t>
            </a:r>
          </a:p>
        </p:txBody>
      </p:sp>
    </p:spTree>
    <p:extLst>
      <p:ext uri="{BB962C8B-B14F-4D97-AF65-F5344CB8AC3E}">
        <p14:creationId xmlns:p14="http://schemas.microsoft.com/office/powerpoint/2010/main" val="42871178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Thin client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982788"/>
            <a:ext cx="7769225" cy="411321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Diskless computer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Browser-based apps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Need an Internet connection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$200-300</a:t>
            </a:r>
          </a:p>
        </p:txBody>
      </p:sp>
      <p:pic>
        <p:nvPicPr>
          <p:cNvPr id="5" name="Picture 4" descr="samsung_chromebook_frontview2_web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64" y="4279900"/>
            <a:ext cx="3484835" cy="233832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 client/server</a:t>
            </a:r>
            <a:endParaRPr lang="en-US" dirty="0"/>
          </a:p>
        </p:txBody>
      </p:sp>
      <p:pic>
        <p:nvPicPr>
          <p:cNvPr id="27711" name="Picture 63" descr="FireLite:Books:Data Management:6e:Art PNG:12-three-tier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190625" y="2244725"/>
            <a:ext cx="7348538" cy="3384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Three-tier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  <a:p>
            <a:pPr lvl="1"/>
            <a:r>
              <a:rPr lang="en-US" dirty="0" smtClean="0"/>
              <a:t>Browser with graphical user interface (GUI)</a:t>
            </a:r>
            <a:endParaRPr lang="en-US" dirty="0"/>
          </a:p>
          <a:p>
            <a:r>
              <a:rPr lang="en-US" dirty="0"/>
              <a:t>Application servers</a:t>
            </a:r>
          </a:p>
          <a:p>
            <a:pPr lvl="1"/>
            <a:r>
              <a:rPr lang="en-US" dirty="0" smtClean="0"/>
              <a:t>Business and data logic</a:t>
            </a:r>
            <a:endParaRPr lang="en-US" dirty="0"/>
          </a:p>
          <a:p>
            <a:r>
              <a:rPr lang="en-US" dirty="0"/>
              <a:t>Data servers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Backup and recovery services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TiG4:Slides 3e:dm.pot</Template>
  <TotalTime>1581755315</TotalTime>
  <Pages>22</Pages>
  <Words>897</Words>
  <Application>Microsoft Office PowerPoint</Application>
  <PresentationFormat>Letter Paper (8.5x11 in)</PresentationFormat>
  <Paragraphs>218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Futura</vt:lpstr>
      <vt:lpstr>Georgia</vt:lpstr>
      <vt:lpstr>Times New Roman</vt:lpstr>
      <vt:lpstr>Trebuchet MS</vt:lpstr>
      <vt:lpstr>Wingdings</vt:lpstr>
      <vt:lpstr>dm</vt:lpstr>
      <vt:lpstr>Data Processing Architectures</vt:lpstr>
      <vt:lpstr>Chapter Summary</vt:lpstr>
      <vt:lpstr>Architectures</vt:lpstr>
      <vt:lpstr>Remote job entry</vt:lpstr>
      <vt:lpstr>Personal database</vt:lpstr>
      <vt:lpstr>Client/server</vt:lpstr>
      <vt:lpstr>Thin client</vt:lpstr>
      <vt:lpstr>Three-tier client/server</vt:lpstr>
      <vt:lpstr>Three-tier model</vt:lpstr>
      <vt:lpstr>Advantages of the  three-tier model</vt:lpstr>
      <vt:lpstr>Evolution of client/server computing</vt:lpstr>
      <vt:lpstr>Cloud computing</vt:lpstr>
      <vt:lpstr>Cloud layers</vt:lpstr>
      <vt:lpstr>Cloud layers</vt:lpstr>
      <vt:lpstr>Types of clouds</vt:lpstr>
      <vt:lpstr>Capabilities of clouds</vt:lpstr>
      <vt:lpstr>Capabilities of clouds</vt:lpstr>
      <vt:lpstr>Capabilities of clouds</vt:lpstr>
      <vt:lpstr>Strategic risks</vt:lpstr>
      <vt:lpstr>Demand</vt:lpstr>
      <vt:lpstr>Inefficiency</vt:lpstr>
      <vt:lpstr>Innovation</vt:lpstr>
      <vt:lpstr>Scaling</vt:lpstr>
      <vt:lpstr>Control</vt:lpstr>
      <vt:lpstr>Thinking</vt:lpstr>
      <vt:lpstr>Clouds &amp; strategic risks</vt:lpstr>
      <vt:lpstr>Distributed database</vt:lpstr>
      <vt:lpstr>Distributed database</vt:lpstr>
      <vt:lpstr>A hybrid</vt:lpstr>
      <vt:lpstr>Fundamental principles</vt:lpstr>
      <vt:lpstr>Fundamental principles</vt:lpstr>
      <vt:lpstr>Horizontal fragmentation</vt:lpstr>
      <vt:lpstr>Vertical fragmentation</vt:lpstr>
      <vt:lpstr>Replication</vt:lpstr>
      <vt:lpstr>Key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subject/>
  <dc:creator>Richard T. Watson</dc:creator>
  <cp:keywords/>
  <dc:description/>
  <cp:lastModifiedBy>nilesh saraf</cp:lastModifiedBy>
  <cp:revision>85</cp:revision>
  <cp:lastPrinted>1996-11-04T13:36:35Z</cp:lastPrinted>
  <dcterms:created xsi:type="dcterms:W3CDTF">2010-11-02T16:29:00Z</dcterms:created>
  <dcterms:modified xsi:type="dcterms:W3CDTF">2015-11-24T22:10:22Z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C:\Program Files\Microsoft Office\Office\word\MONICA\Database\DBSLIDES\html</vt:lpwstr>
  </property>
</Properties>
</file>