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2" r:id="rId3"/>
    <p:sldId id="257" r:id="rId4"/>
    <p:sldId id="280" r:id="rId5"/>
    <p:sldId id="258" r:id="rId6"/>
    <p:sldId id="259" r:id="rId7"/>
    <p:sldId id="260" r:id="rId8"/>
    <p:sldId id="268" r:id="rId9"/>
    <p:sldId id="266" r:id="rId10"/>
    <p:sldId id="265" r:id="rId11"/>
    <p:sldId id="267" r:id="rId12"/>
    <p:sldId id="290" r:id="rId13"/>
    <p:sldId id="270" r:id="rId14"/>
    <p:sldId id="271" r:id="rId15"/>
    <p:sldId id="288" r:id="rId16"/>
    <p:sldId id="272" r:id="rId17"/>
    <p:sldId id="273" r:id="rId18"/>
    <p:sldId id="274" r:id="rId19"/>
    <p:sldId id="289" r:id="rId20"/>
    <p:sldId id="281" r:id="rId21"/>
    <p:sldId id="282" r:id="rId22"/>
    <p:sldId id="284" r:id="rId23"/>
    <p:sldId id="283" r:id="rId24"/>
    <p:sldId id="286" r:id="rId25"/>
    <p:sldId id="287" r:id="rId26"/>
    <p:sldId id="285" r:id="rId27"/>
    <p:sldId id="263" r:id="rId28"/>
    <p:sldId id="264" r:id="rId29"/>
    <p:sldId id="261" r:id="rId30"/>
    <p:sldId id="275" r:id="rId31"/>
    <p:sldId id="276" r:id="rId32"/>
    <p:sldId id="277" r:id="rId33"/>
    <p:sldId id="278" r:id="rId34"/>
    <p:sldId id="279" r:id="rId35"/>
    <p:sldId id="293" r:id="rId36"/>
    <p:sldId id="291" r:id="rId37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Watson" initials="R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288"/>
    <a:srgbClr val="EDED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7" autoAdjust="0"/>
    <p:restoredTop sz="86371" autoAdjust="0"/>
  </p:normalViewPr>
  <p:slideViewPr>
    <p:cSldViewPr>
      <p:cViewPr varScale="1">
        <p:scale>
          <a:sx n="62" d="100"/>
          <a:sy n="62" d="100"/>
        </p:scale>
        <p:origin x="65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303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6" tIns="45295" rIns="92206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001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8A6B0CAC-3FE3-9A4D-BBDA-30755690532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4280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54281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54282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24C83A-4A81-7F4D-9245-E64FF2C580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39CCF3-C1FA-E34A-96BB-937137643F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BD7666-856B-5943-8C3E-58ACE1CE08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003C8E-BFF1-5B4B-AAF4-CED4A867E9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921B40-C7EA-4949-B6C0-FD226E80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DFE495-F644-C84C-ABC2-112F5261B0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431494-F041-BE4F-90F2-0CEAA51940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2240F2E-FA5C-BA4D-893C-EAC628AB7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DEB246-ABC3-0241-B1D0-AC7973F2B2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549A2B-B434-CD40-A792-6E2A9BABF7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29F7CF5B-0E93-8E43-9130-8479A240624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3255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532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chardtwatson.com/dm6e/Reader/lab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 dirty="0"/>
              <a:t>Spatial and temporal data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8382000" cy="1752600"/>
          </a:xfrm>
          <a:noFill/>
          <a:ln/>
        </p:spPr>
        <p:txBody>
          <a:bodyPr lIns="90487" tIns="44450" rIns="90487" bIns="44450"/>
          <a:lstStyle/>
          <a:p>
            <a:pPr marL="342900" indent="-342900"/>
            <a:endParaRPr lang="en-US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838200"/>
            <a:ext cx="5207000" cy="575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762000" y="2030413"/>
            <a:ext cx="8382000" cy="370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urier New" pitchFamily="-109" charset="0"/>
              </a:rPr>
              <a:t>INSERT INTO </a:t>
            </a:r>
            <a:r>
              <a:rPr lang="en-US" sz="1400" dirty="0" err="1">
                <a:latin typeface="Courier New" pitchFamily="-109" charset="0"/>
              </a:rPr>
              <a:t>political_unit</a:t>
            </a:r>
            <a:r>
              <a:rPr lang="en-US" sz="1400" dirty="0">
                <a:latin typeface="Courier New" pitchFamily="-109" charset="0"/>
              </a:rPr>
              <a:t> VALUES ('Republic of </a:t>
            </a:r>
            <a:r>
              <a:rPr lang="en-US" sz="1400" dirty="0" err="1">
                <a:latin typeface="Courier New" pitchFamily="-109" charset="0"/>
              </a:rPr>
              <a:t>Ireland','ie</a:t>
            </a:r>
            <a:r>
              <a:rPr lang="en-US" sz="1400" dirty="0">
                <a:latin typeface="Courier New" pitchFamily="-109" charset="0"/>
              </a:rPr>
              <a:t>', 3.9);</a:t>
            </a:r>
          </a:p>
          <a:p>
            <a:r>
              <a:rPr lang="en-US" sz="1400" dirty="0">
                <a:latin typeface="Courier New" pitchFamily="-109" charset="0"/>
              </a:rPr>
              <a:t>INSERT INTO </a:t>
            </a:r>
            <a:r>
              <a:rPr lang="en-US" sz="1400" dirty="0" err="1">
                <a:latin typeface="Courier New" pitchFamily="-109" charset="0"/>
              </a:rPr>
              <a:t>political_unit</a:t>
            </a:r>
            <a:r>
              <a:rPr lang="en-US" sz="1400" dirty="0">
                <a:latin typeface="Courier New" pitchFamily="-109" charset="0"/>
              </a:rPr>
              <a:t> VALUES ('Northern </a:t>
            </a:r>
            <a:r>
              <a:rPr lang="en-US" sz="1400" dirty="0" err="1">
                <a:latin typeface="Courier New" pitchFamily="-109" charset="0"/>
              </a:rPr>
              <a:t>Ireland','ni</a:t>
            </a:r>
            <a:r>
              <a:rPr lang="en-US" sz="1400" dirty="0">
                <a:latin typeface="Courier New" pitchFamily="-109" charset="0"/>
              </a:rPr>
              <a:t>', 1.7);</a:t>
            </a:r>
          </a:p>
          <a:p>
            <a:r>
              <a:rPr lang="en-US" sz="1400" dirty="0">
                <a:latin typeface="Courier New" pitchFamily="-109" charset="0"/>
              </a:rPr>
              <a:t>INSERT INTO boundary VALUES</a:t>
            </a:r>
          </a:p>
          <a:p>
            <a:r>
              <a:rPr lang="en-US" sz="1400" dirty="0">
                <a:latin typeface="Courier New" pitchFamily="-109" charset="0"/>
              </a:rPr>
              <a:t>	(1,GeomFromText('polygon((9 8, 9 3, 4 1, 2 2, 1 3, 3 5, 3 6, 2 6,</a:t>
            </a:r>
          </a:p>
          <a:p>
            <a:r>
              <a:rPr lang="en-US" sz="1400" dirty="0">
                <a:latin typeface="Courier New" pitchFamily="-109" charset="0"/>
              </a:rPr>
              <a:t>	 2 9, 5 9, 5 10, 6 11, 7 11, 7 10, 6 9, 7 8, 7 9, 8 9, 8 8, 9 8))'),'ie');</a:t>
            </a:r>
          </a:p>
          <a:p>
            <a:r>
              <a:rPr lang="en-US" sz="1400" dirty="0">
                <a:latin typeface="Courier New" pitchFamily="-109" charset="0"/>
              </a:rPr>
              <a:t>INSERT INTO boundary VALUES</a:t>
            </a:r>
          </a:p>
          <a:p>
            <a:r>
              <a:rPr lang="en-US" sz="1400" dirty="0">
                <a:latin typeface="Courier New" pitchFamily="-109" charset="0"/>
              </a:rPr>
              <a:t>	(2,GeomFromText('polygon((7 11, 9 11, 10 9, 10 8, 8 8, 8 9, 7 9,</a:t>
            </a:r>
          </a:p>
          <a:p>
            <a:r>
              <a:rPr lang="en-US" sz="1400" dirty="0">
                <a:latin typeface="Courier New" pitchFamily="-109" charset="0"/>
              </a:rPr>
              <a:t>	 7 8, 6 9, 7 10, 7 11))'),'ni');</a:t>
            </a:r>
          </a:p>
          <a:p>
            <a:r>
              <a:rPr lang="en-US" sz="1400" dirty="0">
                <a:latin typeface="Courier New" pitchFamily="-109" charset="0"/>
              </a:rPr>
              <a:t>INSERT INTO city VALUES ('Dublin',GeomFromText('POINT(9 6)'),'ie');</a:t>
            </a:r>
          </a:p>
          <a:p>
            <a:r>
              <a:rPr lang="en-US" sz="1400" dirty="0">
                <a:latin typeface="Courier New" pitchFamily="-109" charset="0"/>
              </a:rPr>
              <a:t>INSERT INTO city VALUES ('Cork',GeomFromText('POINT(5 2)'),'ie');</a:t>
            </a:r>
          </a:p>
          <a:p>
            <a:r>
              <a:rPr lang="en-US" sz="1400" dirty="0">
                <a:latin typeface="Courier New" pitchFamily="-109" charset="0"/>
              </a:rPr>
              <a:t>INSERT INTO city VALUES ('Limerick',GeomFromText('POINT(4 4)'),'ie');</a:t>
            </a:r>
          </a:p>
          <a:p>
            <a:r>
              <a:rPr lang="en-US" sz="1400" dirty="0">
                <a:latin typeface="Courier New" pitchFamily="-109" charset="0"/>
              </a:rPr>
              <a:t>INSERT INTO city VALUES ('Galway',GeomFromText('POINT(4 6)'),'ie');</a:t>
            </a:r>
          </a:p>
          <a:p>
            <a:r>
              <a:rPr lang="en-US" sz="1400" dirty="0">
                <a:latin typeface="Courier New" pitchFamily="-109" charset="0"/>
              </a:rPr>
              <a:t>INSERT INTO city VALUES ('Sligo',GeomFromText('POINT(5 8)'),'ie');</a:t>
            </a:r>
          </a:p>
          <a:p>
            <a:r>
              <a:rPr lang="en-US" sz="1400" dirty="0">
                <a:latin typeface="Courier New" pitchFamily="-109" charset="0"/>
              </a:rPr>
              <a:t>INSERT INTO city VALUES ('Tipperary',GeomFromText('POINT(5 3)'),'ie');</a:t>
            </a:r>
          </a:p>
          <a:p>
            <a:r>
              <a:rPr lang="en-US" sz="1400" dirty="0">
                <a:latin typeface="Courier New" pitchFamily="-109" charset="0"/>
              </a:rPr>
              <a:t>INSERT INTO city VALUES ('Belfast',GeomFromText('POINT(9 9)'),'ni');</a:t>
            </a:r>
          </a:p>
          <a:p>
            <a:r>
              <a:rPr lang="en-US" sz="1400" dirty="0">
                <a:latin typeface="Courier New" pitchFamily="-109" charset="0"/>
              </a:rPr>
              <a:t>INSERT INTO city VALUES ('Londonderry',GeomFromText('POINT(7 10)'),'ni');</a:t>
            </a:r>
            <a:endParaRPr lang="en-US" dirty="0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familiar functions</a:t>
            </a:r>
            <a:endParaRPr lang="en-CA" dirty="0"/>
          </a:p>
        </p:txBody>
      </p:sp>
      <p:graphicFrame>
        <p:nvGraphicFramePr>
          <p:cNvPr id="4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93810"/>
              </p:ext>
            </p:extLst>
          </p:nvPr>
        </p:nvGraphicFramePr>
        <p:xfrm>
          <a:off x="1219200" y="2438400"/>
          <a:ext cx="7239000" cy="2514600"/>
        </p:xfrm>
        <a:graphic>
          <a:graphicData uri="http://schemas.openxmlformats.org/drawingml/2006/table">
            <a:tbl>
              <a:tblPr/>
              <a:tblGrid>
                <a:gridCol w="2819400"/>
                <a:gridCol w="4419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AVG(INT, DECIMAL)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REGEXP(CHAR)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LIKE(CHAR)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REPLACE(CHAR)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72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geometry </a:t>
            </a:r>
            <a:r>
              <a:rPr lang="en-US" dirty="0"/>
              <a:t>functions</a:t>
            </a:r>
          </a:p>
        </p:txBody>
      </p:sp>
      <p:graphicFrame>
        <p:nvGraphicFramePr>
          <p:cNvPr id="80967" name="Group 71"/>
          <p:cNvGraphicFramePr>
            <a:graphicFrameLocks noGrp="1"/>
          </p:cNvGraphicFramePr>
          <p:nvPr/>
        </p:nvGraphicFramePr>
        <p:xfrm>
          <a:off x="1219200" y="2438400"/>
          <a:ext cx="7239000" cy="2971800"/>
        </p:xfrm>
        <a:graphic>
          <a:graphicData uri="http://schemas.openxmlformats.org/drawingml/2006/table">
            <a:tbl>
              <a:tblPr/>
              <a:tblGrid>
                <a:gridCol w="2819400"/>
                <a:gridCol w="4419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X(Point)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x-coordinate of a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Y(Point)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y-coordinate of a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GLength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LineString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length of 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linestring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NumPoints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LineString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number of points in 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linestring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Area(Polygon)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area of a polygon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250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is the area of the Republic of Ireland?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SELECT </a:t>
            </a:r>
            <a:r>
              <a:rPr lang="en-US" sz="2000" dirty="0" err="1">
                <a:latin typeface="Courier New" pitchFamily="-109" charset="0"/>
              </a:rPr>
              <a:t>AREA(boundpath</a:t>
            </a:r>
            <a:r>
              <a:rPr lang="en-US" sz="2000" dirty="0">
                <a:latin typeface="Courier New" pitchFamily="-109" charset="0"/>
              </a:rPr>
              <a:t>)*1406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	as "Area (km^2)" from </a:t>
            </a:r>
            <a:r>
              <a:rPr lang="en-US" sz="2000" dirty="0" err="1">
                <a:latin typeface="Courier New" pitchFamily="-109" charset="0"/>
              </a:rPr>
              <a:t>political_unit</a:t>
            </a:r>
            <a:r>
              <a:rPr lang="en-US" sz="2000" dirty="0">
                <a:latin typeface="Courier New" pitchFamily="-109" charset="0"/>
              </a:rPr>
              <a:t>, boundary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WHERE </a:t>
            </a:r>
            <a:r>
              <a:rPr lang="en-US" sz="2000" dirty="0" err="1">
                <a:latin typeface="Courier New" pitchFamily="-109" charset="0"/>
              </a:rPr>
              <a:t>unitname</a:t>
            </a:r>
            <a:r>
              <a:rPr lang="en-US" sz="2000" dirty="0">
                <a:latin typeface="Courier New" pitchFamily="-109" charset="0"/>
              </a:rPr>
              <a:t> = 'Republic of Ireland'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AND </a:t>
            </a:r>
            <a:r>
              <a:rPr lang="en-US" sz="2000" dirty="0" err="1">
                <a:latin typeface="Courier New" pitchFamily="-109" charset="0"/>
              </a:rPr>
              <a:t>political_unit.unitcode</a:t>
            </a:r>
            <a:r>
              <a:rPr lang="en-US" sz="2000" dirty="0">
                <a:latin typeface="Courier New" pitchFamily="-109" charset="0"/>
              </a:rPr>
              <a:t> = </a:t>
            </a:r>
            <a:r>
              <a:rPr lang="en-US" sz="2000" dirty="0" err="1">
                <a:latin typeface="Courier New" pitchFamily="-109" charset="0"/>
              </a:rPr>
              <a:t>boundary.unitcode</a:t>
            </a:r>
            <a:r>
              <a:rPr lang="en-US" sz="2000" dirty="0">
                <a:latin typeface="Courier New" pitchFamily="-109" charset="0"/>
              </a:rPr>
              <a:t>;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graphicFrame>
        <p:nvGraphicFramePr>
          <p:cNvPr id="81941" name="Group 21"/>
          <p:cNvGraphicFramePr>
            <a:graphicFrameLocks noGrp="1"/>
          </p:cNvGraphicFramePr>
          <p:nvPr/>
        </p:nvGraphicFramePr>
        <p:xfrm>
          <a:off x="1295400" y="4876800"/>
          <a:ext cx="1905000" cy="9191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Area(km^2)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71706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Folded Corner 4"/>
          <p:cNvSpPr/>
          <p:nvPr/>
        </p:nvSpPr>
        <p:spPr bwMode="auto">
          <a:xfrm>
            <a:off x="6553200" y="5029200"/>
            <a:ext cx="2133600" cy="1219200"/>
          </a:xfrm>
          <a:prstGeom prst="foldedCorner">
            <a:avLst/>
          </a:prstGeom>
          <a:solidFill>
            <a:srgbClr val="FFF28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One unit on the map is 37.5 km so the area of one grid unit is 1406 km</a:t>
            </a:r>
            <a:r>
              <a:rPr lang="en-US" sz="1600" baseline="30000" dirty="0" smtClean="0">
                <a:latin typeface="+mn-lt"/>
              </a:rPr>
              <a:t>2</a:t>
            </a:r>
            <a:endParaRPr kumimoji="0" lang="en-US" sz="16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area of Northern Ireland in square kilometers?</a:t>
            </a:r>
          </a:p>
          <a:p>
            <a:r>
              <a:rPr lang="en-US" dirty="0" smtClean="0"/>
              <a:t>How close is the computed value to that reported in Wikipedia?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66888"/>
            <a:ext cx="8305800" cy="3567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far, as the crow flies, is it from </a:t>
            </a:r>
            <a:r>
              <a:rPr lang="en-US" dirty="0" err="1"/>
              <a:t>Sligo</a:t>
            </a:r>
            <a:r>
              <a:rPr lang="en-US" dirty="0"/>
              <a:t> to Dublin?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SELECT </a:t>
            </a:r>
            <a:r>
              <a:rPr lang="en-US" sz="1600" dirty="0" err="1">
                <a:latin typeface="Courier New" pitchFamily="-109" charset="0"/>
              </a:rPr>
              <a:t>GLength(</a:t>
            </a:r>
            <a:r>
              <a:rPr lang="en-US" sz="1600" dirty="0" err="1" smtClean="0">
                <a:latin typeface="Courier New" pitchFamily="-109" charset="0"/>
              </a:rPr>
              <a:t>LineString(orig.cityloc,dest.cityloc</a:t>
            </a:r>
            <a:r>
              <a:rPr lang="en-US" sz="1600" dirty="0">
                <a:latin typeface="Courier New" pitchFamily="-109" charset="0"/>
              </a:rPr>
              <a:t>)</a:t>
            </a:r>
            <a:r>
              <a:rPr lang="en-US" sz="1600" dirty="0" smtClean="0">
                <a:latin typeface="Courier New" pitchFamily="-109" charset="0"/>
              </a:rPr>
              <a:t>)*</a:t>
            </a:r>
            <a:r>
              <a:rPr lang="en-US" sz="1600" dirty="0">
                <a:latin typeface="Courier New" pitchFamily="-109" charset="0"/>
              </a:rPr>
              <a:t>37.5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AS "Distance (</a:t>
            </a:r>
            <a:r>
              <a:rPr lang="en-US" sz="1600" dirty="0" err="1">
                <a:latin typeface="Courier New" pitchFamily="-109" charset="0"/>
              </a:rPr>
              <a:t>kms</a:t>
            </a:r>
            <a:r>
              <a:rPr lang="en-US" sz="1600" dirty="0">
                <a:latin typeface="Courier New" pitchFamily="-109" charset="0"/>
              </a:rPr>
              <a:t>)"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	FROM city </a:t>
            </a:r>
            <a:r>
              <a:rPr lang="en-US" sz="1600" dirty="0" err="1">
                <a:latin typeface="Courier New" pitchFamily="-109" charset="0"/>
              </a:rPr>
              <a:t>orig</a:t>
            </a:r>
            <a:r>
              <a:rPr lang="en-US" sz="1600" dirty="0">
                <a:latin typeface="Courier New" pitchFamily="-109" charset="0"/>
              </a:rPr>
              <a:t>, city </a:t>
            </a:r>
            <a:r>
              <a:rPr lang="en-US" sz="1600" dirty="0" err="1">
                <a:latin typeface="Courier New" pitchFamily="-109" charset="0"/>
              </a:rPr>
              <a:t>dest</a:t>
            </a:r>
            <a:endParaRPr lang="en-US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     WHERE </a:t>
            </a:r>
            <a:r>
              <a:rPr lang="en-US" sz="1600" dirty="0" err="1">
                <a:latin typeface="Courier New" pitchFamily="-109" charset="0"/>
              </a:rPr>
              <a:t>orig.cityname</a:t>
            </a:r>
            <a:r>
              <a:rPr lang="en-US" sz="1600" dirty="0">
                <a:latin typeface="Courier New" pitchFamily="-109" charset="0"/>
              </a:rPr>
              <a:t> = '</a:t>
            </a:r>
            <a:r>
              <a:rPr lang="en-US" sz="1600" dirty="0" err="1">
                <a:latin typeface="Courier New" pitchFamily="-109" charset="0"/>
              </a:rPr>
              <a:t>Sligo</a:t>
            </a:r>
            <a:r>
              <a:rPr lang="en-US" sz="1600" dirty="0">
                <a:latin typeface="Courier New" pitchFamily="-109" charset="0"/>
              </a:rPr>
              <a:t>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     AND </a:t>
            </a:r>
            <a:r>
              <a:rPr lang="en-US" sz="1600" dirty="0" err="1">
                <a:latin typeface="Courier New" pitchFamily="-109" charset="0"/>
              </a:rPr>
              <a:t>dest.cityname</a:t>
            </a:r>
            <a:r>
              <a:rPr lang="en-US" sz="1600" dirty="0">
                <a:latin typeface="Courier New" pitchFamily="-109" charset="0"/>
              </a:rPr>
              <a:t> = 'Dublin';</a:t>
            </a:r>
          </a:p>
        </p:txBody>
      </p:sp>
      <p:graphicFrame>
        <p:nvGraphicFramePr>
          <p:cNvPr id="83990" name="Group 22"/>
          <p:cNvGraphicFramePr>
            <a:graphicFrameLocks noGrp="1"/>
          </p:cNvGraphicFramePr>
          <p:nvPr/>
        </p:nvGraphicFramePr>
        <p:xfrm>
          <a:off x="1143000" y="5562600"/>
          <a:ext cx="2590800" cy="838201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Distance (kms)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167.71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Closest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3719512"/>
          </a:xfrm>
        </p:spPr>
        <p:txBody>
          <a:bodyPr/>
          <a:lstStyle/>
          <a:p>
            <a:r>
              <a:rPr lang="en-US" dirty="0"/>
              <a:t>What is the closest city to Limerick?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SELECT </a:t>
            </a:r>
            <a:r>
              <a:rPr lang="en-US" sz="1600" dirty="0" err="1" smtClean="0">
                <a:latin typeface="Courier New" pitchFamily="-109" charset="0"/>
              </a:rPr>
              <a:t>dest.cityname</a:t>
            </a:r>
            <a:r>
              <a:rPr lang="en-US" sz="1600" dirty="0" smtClean="0">
                <a:latin typeface="Courier New" pitchFamily="-109" charset="0"/>
              </a:rPr>
              <a:t> FROM city </a:t>
            </a:r>
            <a:r>
              <a:rPr lang="en-US" sz="1600" dirty="0" err="1" smtClean="0">
                <a:latin typeface="Courier New" pitchFamily="-109" charset="0"/>
              </a:rPr>
              <a:t>orig</a:t>
            </a:r>
            <a:r>
              <a:rPr lang="en-US" sz="1600" dirty="0" smtClean="0">
                <a:latin typeface="Courier New" pitchFamily="-109" charset="0"/>
              </a:rPr>
              <a:t>, city </a:t>
            </a:r>
            <a:r>
              <a:rPr lang="en-US" sz="1600" dirty="0" err="1" smtClean="0">
                <a:latin typeface="Courier New" pitchFamily="-109" charset="0"/>
              </a:rPr>
              <a:t>dest</a:t>
            </a:r>
            <a:endParaRPr lang="en-US" sz="1600" dirty="0" smtClean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WHERE </a:t>
            </a:r>
            <a:r>
              <a:rPr lang="en-US" sz="1600" dirty="0" err="1" smtClean="0">
                <a:latin typeface="Courier New" pitchFamily="-109" charset="0"/>
              </a:rPr>
              <a:t>orig.cityname</a:t>
            </a:r>
            <a:r>
              <a:rPr lang="en-US" sz="1600" dirty="0" smtClean="0">
                <a:latin typeface="Courier New" pitchFamily="-109" charset="0"/>
              </a:rPr>
              <a:t> = 'Limerick'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AND </a:t>
            </a:r>
            <a:r>
              <a:rPr lang="en-US" sz="1600" dirty="0" err="1" smtClean="0">
                <a:latin typeface="Courier New" pitchFamily="-109" charset="0"/>
              </a:rPr>
              <a:t>GLength(LineString(orig.cityloc,dest.cityloc</a:t>
            </a:r>
            <a:r>
              <a:rPr lang="en-US" sz="1600" dirty="0" smtClean="0">
                <a:latin typeface="Courier New" pitchFamily="-109" charset="0"/>
              </a:rPr>
              <a:t>))=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	(SELECT </a:t>
            </a:r>
            <a:r>
              <a:rPr lang="en-US" sz="1600" dirty="0" err="1" smtClean="0">
                <a:latin typeface="Courier New" pitchFamily="-109" charset="0"/>
              </a:rPr>
              <a:t>MIN(GLength(LineString(orig.cityloc,dest.cityloc</a:t>
            </a:r>
            <a:r>
              <a:rPr lang="en-US" sz="1600" dirty="0" smtClean="0">
                <a:latin typeface="Courier New" pitchFamily="-109" charset="0"/>
              </a:rPr>
              <a:t>))) FROM city </a:t>
            </a:r>
            <a:r>
              <a:rPr lang="en-US" sz="1600" dirty="0" err="1" smtClean="0">
                <a:latin typeface="Courier New" pitchFamily="-109" charset="0"/>
              </a:rPr>
              <a:t>orig</a:t>
            </a:r>
            <a:r>
              <a:rPr lang="en-US" sz="1600" dirty="0" smtClean="0">
                <a:latin typeface="Courier New" pitchFamily="-109" charset="0"/>
              </a:rPr>
              <a:t>, city </a:t>
            </a:r>
            <a:r>
              <a:rPr lang="en-US" sz="1600" dirty="0" err="1" smtClean="0">
                <a:latin typeface="Courier New" pitchFamily="-109" charset="0"/>
              </a:rPr>
              <a:t>dest</a:t>
            </a:r>
            <a:endParaRPr lang="en-US" sz="1600" dirty="0" smtClean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	WHERE </a:t>
            </a:r>
            <a:r>
              <a:rPr lang="en-US" sz="1600" dirty="0" err="1" smtClean="0">
                <a:latin typeface="Courier New" pitchFamily="-109" charset="0"/>
              </a:rPr>
              <a:t>orig.cityname</a:t>
            </a:r>
            <a:r>
              <a:rPr lang="en-US" sz="1600" dirty="0" smtClean="0">
                <a:latin typeface="Courier New" pitchFamily="-109" charset="0"/>
              </a:rPr>
              <a:t> = 'Limerick' AND </a:t>
            </a:r>
            <a:r>
              <a:rPr lang="en-US" sz="1600" dirty="0" err="1" smtClean="0">
                <a:latin typeface="Courier New" pitchFamily="-109" charset="0"/>
              </a:rPr>
              <a:t>dest.cityname</a:t>
            </a:r>
            <a:r>
              <a:rPr lang="en-US" sz="1600" dirty="0" smtClean="0">
                <a:latin typeface="Courier New" pitchFamily="-109" charset="0"/>
              </a:rPr>
              <a:t> &lt;&gt; 'Limerick');</a:t>
            </a:r>
            <a:endParaRPr lang="en-US" sz="1600" dirty="0">
              <a:latin typeface="Courier New" pitchFamily="-109" charset="0"/>
            </a:endParaRPr>
          </a:p>
        </p:txBody>
      </p:sp>
      <p:graphicFrame>
        <p:nvGraphicFramePr>
          <p:cNvPr id="85009" name="Group 17"/>
          <p:cNvGraphicFramePr>
            <a:graphicFrameLocks noGrp="1"/>
          </p:cNvGraphicFramePr>
          <p:nvPr/>
        </p:nvGraphicFramePr>
        <p:xfrm>
          <a:off x="1143000" y="5638800"/>
          <a:ext cx="2057400" cy="914401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cityname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Tipperary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5010" name="Comment 18"/>
          <p:cNvSpPr>
            <a:spLocks noChangeArrowheads="1"/>
          </p:cNvSpPr>
          <p:nvPr/>
        </p:nvSpPr>
        <p:spPr bwMode="auto">
          <a:xfrm>
            <a:off x="5867400" y="5257800"/>
            <a:ext cx="2971800" cy="1362849"/>
          </a:xfrm>
          <a:prstGeom prst="foldedCorner">
            <a:avLst>
              <a:gd name="adj" fmla="val 12500"/>
            </a:avLst>
          </a:prstGeom>
          <a:solidFill>
            <a:srgbClr val="FFF28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DISTANCE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function will be implemented in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MySQL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at some point and will </a:t>
            </a:r>
            <a:r>
              <a:rPr lang="en-US" sz="1800" smtClean="0">
                <a:solidFill>
                  <a:srgbClr val="000000"/>
                </a:solidFill>
                <a:latin typeface="+mn-lt"/>
              </a:rPr>
              <a:t>simplify the expression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Westernmost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3490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What is the westernmost city in Ireland?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SELECT </a:t>
            </a:r>
            <a:r>
              <a:rPr lang="en-US" sz="2400" dirty="0" err="1">
                <a:latin typeface="Courier New" pitchFamily="-109" charset="0"/>
              </a:rPr>
              <a:t>west.cityname</a:t>
            </a:r>
            <a:r>
              <a:rPr lang="en-US" sz="2400" dirty="0">
                <a:latin typeface="Courier New" pitchFamily="-109" charset="0"/>
              </a:rPr>
              <a:t> FROM city west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WHERE NOT EXISTS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(SELECT * FROM city other WHERE </a:t>
            </a:r>
            <a:r>
              <a:rPr lang="en-US" sz="2400" dirty="0" err="1">
                <a:latin typeface="Courier New" pitchFamily="-109" charset="0"/>
              </a:rPr>
              <a:t>X(other.cityloc</a:t>
            </a:r>
            <a:r>
              <a:rPr lang="en-US" sz="2400" dirty="0">
                <a:latin typeface="Courier New" pitchFamily="-109" charset="0"/>
              </a:rPr>
              <a:t>) &lt; </a:t>
            </a:r>
            <a:r>
              <a:rPr lang="en-US" sz="2400" dirty="0" err="1">
                <a:latin typeface="Courier New" pitchFamily="-109" charset="0"/>
              </a:rPr>
              <a:t>X(west.cityloc</a:t>
            </a:r>
            <a:r>
              <a:rPr lang="en-US" sz="2400" dirty="0">
                <a:latin typeface="Courier New" pitchFamily="-109" charset="0"/>
              </a:rPr>
              <a:t>));</a:t>
            </a:r>
          </a:p>
        </p:txBody>
      </p:sp>
      <p:graphicFrame>
        <p:nvGraphicFramePr>
          <p:cNvPr id="86041" name="Group 1049"/>
          <p:cNvGraphicFramePr>
            <a:graphicFrameLocks noGrp="1"/>
          </p:cNvGraphicFramePr>
          <p:nvPr/>
        </p:nvGraphicFramePr>
        <p:xfrm>
          <a:off x="1219200" y="5257800"/>
          <a:ext cx="2362200" cy="11887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cityname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Limerick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Galway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38600" y="5042118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3333FF"/>
                </a:solidFill>
              </a:rPr>
              <a:t>Pick the first city from City (call it West). (OUTER QUERY)</a:t>
            </a:r>
          </a:p>
          <a:p>
            <a:r>
              <a:rPr lang="en-CA" sz="1600" dirty="0" smtClean="0">
                <a:solidFill>
                  <a:srgbClr val="3333FF"/>
                </a:solidFill>
              </a:rPr>
              <a:t>Find any city in City table where the X coordinate is </a:t>
            </a:r>
            <a:r>
              <a:rPr lang="en-CA" sz="1600" u="sng" dirty="0" smtClean="0">
                <a:solidFill>
                  <a:srgbClr val="3333FF"/>
                </a:solidFill>
              </a:rPr>
              <a:t>less than </a:t>
            </a:r>
            <a:r>
              <a:rPr lang="en-CA" sz="1600" dirty="0" smtClean="0">
                <a:solidFill>
                  <a:srgbClr val="3333FF"/>
                </a:solidFill>
              </a:rPr>
              <a:t>the X coordinate of the city West. (INNER QUERY). </a:t>
            </a:r>
          </a:p>
          <a:p>
            <a:r>
              <a:rPr lang="en-CA" sz="1600" dirty="0" smtClean="0">
                <a:solidFill>
                  <a:srgbClr val="3333FF"/>
                </a:solidFill>
              </a:rPr>
              <a:t>If there is one such city, then drop West from the query result (NOT EXISTS)</a:t>
            </a:r>
            <a:endParaRPr lang="en-CA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the eastern most city in Northern Ireland?</a:t>
            </a:r>
          </a:p>
          <a:p>
            <a:r>
              <a:rPr lang="en-CA" sz="2400" dirty="0" smtClean="0"/>
              <a:t>What </a:t>
            </a:r>
            <a:r>
              <a:rPr lang="en-CA" sz="2400" dirty="0"/>
              <a:t>is the area of Northern Ireland? Because Northern Ireland is part of the United Kingdom and miles are still often used to measure distances, report the area in square miles. </a:t>
            </a:r>
            <a:endParaRPr lang="en-CA" sz="2400" dirty="0" smtClean="0"/>
          </a:p>
          <a:p>
            <a:r>
              <a:rPr lang="en-CA" sz="2400" dirty="0" smtClean="0"/>
              <a:t>What </a:t>
            </a:r>
            <a:r>
              <a:rPr lang="en-CA" sz="2400" dirty="0"/>
              <a:t>is the direct distance from Belfast to Londonderry in miles? </a:t>
            </a:r>
            <a:endParaRPr lang="en-CA" sz="2400" dirty="0" smtClean="0"/>
          </a:p>
          <a:p>
            <a:r>
              <a:rPr lang="en-CA" sz="2400" dirty="0" smtClean="0"/>
              <a:t>What </a:t>
            </a:r>
            <a:r>
              <a:rPr lang="en-CA" sz="2400" dirty="0"/>
              <a:t>is the northernmost city of the Republic of Ireland</a:t>
            </a:r>
            <a:r>
              <a:rPr lang="en-CA" sz="2400" dirty="0" smtClean="0"/>
              <a:t>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198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FBC0-ED9A-4240-9D88-787E7F036ADB}" type="slidenum">
              <a:rPr lang="en-US"/>
              <a:pPr/>
              <a:t>2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512888"/>
          </a:xfrm>
        </p:spPr>
        <p:txBody>
          <a:bodyPr/>
          <a:lstStyle/>
          <a:p>
            <a:r>
              <a:rPr lang="en-US" sz="2400" dirty="0" smtClean="0"/>
              <a:t>Model spatial data</a:t>
            </a:r>
          </a:p>
          <a:p>
            <a:pPr lvl="1"/>
            <a:r>
              <a:rPr lang="en-US" sz="2000" dirty="0" smtClean="0"/>
              <a:t>Create database elements to capture this type </a:t>
            </a:r>
            <a:r>
              <a:rPr lang="en-US" sz="2000" smtClean="0"/>
              <a:t>of data</a:t>
            </a:r>
            <a:endParaRPr lang="en-US" sz="2000" dirty="0" smtClean="0"/>
          </a:p>
          <a:p>
            <a:r>
              <a:rPr lang="en-US" sz="2400" dirty="0" smtClean="0"/>
              <a:t>Model temporal data</a:t>
            </a:r>
          </a:p>
          <a:p>
            <a:pPr lvl="1"/>
            <a:r>
              <a:rPr lang="en-US" sz="2000" dirty="0"/>
              <a:t>Create database elements to capture this type of </a:t>
            </a:r>
            <a:r>
              <a:rPr lang="en-US" sz="2000" dirty="0" smtClean="0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70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geometry collection is a collection of one more other geometries</a:t>
            </a:r>
          </a:p>
          <a:p>
            <a:pPr lvl="1"/>
            <a:r>
              <a:rPr lang="en-US" dirty="0" smtClean="0"/>
              <a:t>Recent addition to MySQL</a:t>
            </a:r>
          </a:p>
        </p:txBody>
      </p:sp>
    </p:spTree>
    <p:extLst>
      <p:ext uri="{BB962C8B-B14F-4D97-AF65-F5344CB8AC3E}">
        <p14:creationId xmlns:p14="http://schemas.microsoft.com/office/powerpoint/2010/main" val="34975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MultiPoint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points</a:t>
            </a:r>
          </a:p>
          <a:p>
            <a:pPr lvl="1"/>
            <a:r>
              <a:rPr lang="en-US" dirty="0" smtClean="0"/>
              <a:t>Bus stops on a campus</a:t>
            </a:r>
          </a:p>
          <a:p>
            <a:r>
              <a:rPr lang="en-US" dirty="0" smtClean="0"/>
              <a:t>Data type is </a:t>
            </a:r>
            <a:r>
              <a:rPr lang="en-US" dirty="0" smtClean="0">
                <a:latin typeface="Courier New"/>
                <a:cs typeface="Courier New"/>
              </a:rPr>
              <a:t>MULTIPOINT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MULTIPOINT(9.0 6.1, 8.9, </a:t>
            </a:r>
            <a:r>
              <a:rPr lang="en-US" dirty="0" smtClean="0">
                <a:latin typeface="Courier New"/>
                <a:cs typeface="Courier New"/>
              </a:rPr>
              <a:t>6.0)</a:t>
            </a:r>
          </a:p>
        </p:txBody>
      </p:sp>
    </p:spTree>
    <p:extLst>
      <p:ext uri="{BB962C8B-B14F-4D97-AF65-F5344CB8AC3E}">
        <p14:creationId xmlns:p14="http://schemas.microsoft.com/office/powerpoint/2010/main" val="42601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MultiLineString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line strings</a:t>
            </a:r>
          </a:p>
          <a:p>
            <a:pPr lvl="1"/>
            <a:r>
              <a:rPr lang="en-US" dirty="0" smtClean="0"/>
              <a:t>Bus routes on a campus</a:t>
            </a:r>
          </a:p>
          <a:p>
            <a:r>
              <a:rPr lang="en-US" dirty="0" smtClean="0"/>
              <a:t>Data type is </a:t>
            </a:r>
            <a:r>
              <a:rPr lang="en-US" dirty="0" smtClean="0">
                <a:latin typeface="Courier New"/>
                <a:cs typeface="Courier New"/>
              </a:rPr>
              <a:t>MULTILINESTRING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MULTILINESTRING((9 6, 4 6), (9 6, 5 2))</a:t>
            </a:r>
          </a:p>
        </p:txBody>
      </p:sp>
    </p:spTree>
    <p:extLst>
      <p:ext uri="{BB962C8B-B14F-4D97-AF65-F5344CB8AC3E}">
        <p14:creationId xmlns:p14="http://schemas.microsoft.com/office/powerpoint/2010/main" val="34876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MultiPolygon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polygons</a:t>
            </a:r>
          </a:p>
          <a:p>
            <a:r>
              <a:rPr lang="en-US" dirty="0"/>
              <a:t>Buildings on a campus</a:t>
            </a:r>
          </a:p>
          <a:p>
            <a:r>
              <a:rPr lang="en-US" dirty="0" smtClean="0"/>
              <a:t>Data type is </a:t>
            </a:r>
            <a:r>
              <a:rPr lang="en-US" dirty="0" smtClean="0">
                <a:latin typeface="Courier New"/>
                <a:cs typeface="Courier New"/>
              </a:rPr>
              <a:t>MULTIPOLYGON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MULTIPOLYGON</a:t>
            </a:r>
            <a:r>
              <a:rPr lang="en-US" dirty="0">
                <a:latin typeface="Courier New"/>
                <a:cs typeface="Courier New"/>
              </a:rPr>
              <a:t>(((0 0,10 0,10 10,0 10,0 0)),((5 5,7 5,7 7,5 7, 5 5))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12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GeometryCollection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geometries</a:t>
            </a:r>
          </a:p>
          <a:p>
            <a:pPr lvl="1"/>
            <a:r>
              <a:rPr lang="en-US" dirty="0" smtClean="0"/>
              <a:t>Bus route and  its bus stops</a:t>
            </a:r>
          </a:p>
          <a:p>
            <a:r>
              <a:rPr lang="en-US" dirty="0" smtClean="0"/>
              <a:t>Data type is </a:t>
            </a:r>
            <a:r>
              <a:rPr lang="en-US" dirty="0">
                <a:latin typeface="Courier New"/>
                <a:cs typeface="Courier New"/>
              </a:rPr>
              <a:t>GEOMETRYCOLLECTION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GEOMETRYCOLLECTION(LINESTRING</a:t>
            </a:r>
            <a:r>
              <a:rPr lang="en-US" dirty="0">
                <a:latin typeface="Courier New"/>
                <a:cs typeface="Courier New"/>
              </a:rPr>
              <a:t>(15 15, 20 20</a:t>
            </a:r>
            <a:r>
              <a:rPr lang="en-US" dirty="0" smtClean="0">
                <a:latin typeface="Courier New"/>
                <a:cs typeface="Courier New"/>
              </a:rPr>
              <a:t>), </a:t>
            </a:r>
            <a:r>
              <a:rPr lang="en-US" dirty="0">
                <a:latin typeface="Courier New"/>
                <a:cs typeface="Courier New"/>
              </a:rPr>
              <a:t>POINT(10 10), POINT(30 30</a:t>
            </a:r>
            <a:r>
              <a:rPr lang="en-US" dirty="0" smtClean="0">
                <a:latin typeface="Courier New"/>
                <a:cs typeface="Courier New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60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GeomFromText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INSERT INTO </a:t>
            </a:r>
            <a:r>
              <a:rPr lang="en-US" dirty="0" smtClean="0">
                <a:latin typeface="Courier New"/>
                <a:cs typeface="Courier New"/>
              </a:rPr>
              <a:t>table VALUES </a:t>
            </a:r>
            <a:r>
              <a:rPr lang="en-US" dirty="0" err="1" smtClean="0">
                <a:latin typeface="Courier New"/>
                <a:cs typeface="Courier New"/>
              </a:rPr>
              <a:t>GeomCollFromText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'GEOMETRYCOLLECTION(POINT(1 1),LINESTRING(0 0,1 1,2 2,3 3,4 4))'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59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example geometry database design to include:</a:t>
            </a:r>
          </a:p>
          <a:p>
            <a:pPr lvl="1"/>
            <a:r>
              <a:rPr lang="en-US" dirty="0" smtClean="0"/>
              <a:t>Historic buildings in a city</a:t>
            </a:r>
          </a:p>
          <a:p>
            <a:pPr lvl="1"/>
            <a:r>
              <a:rPr lang="en-US" dirty="0" smtClean="0"/>
              <a:t>Walking paths in a city</a:t>
            </a:r>
          </a:p>
          <a:p>
            <a:pPr lvl="1"/>
            <a:r>
              <a:rPr lang="en-US" dirty="0" smtClean="0"/>
              <a:t>Use of the </a:t>
            </a:r>
            <a:r>
              <a:rPr lang="en-US" dirty="0" smtClean="0">
                <a:latin typeface="Courier New"/>
                <a:cs typeface="Courier New"/>
              </a:rPr>
              <a:t>MULTIPOLYGON</a:t>
            </a:r>
            <a:r>
              <a:rPr lang="en-US" dirty="0" smtClean="0"/>
              <a:t> data type to indicate a political region’s boundary</a:t>
            </a:r>
          </a:p>
          <a:p>
            <a:pPr lvl="1"/>
            <a:r>
              <a:rPr lang="en-US" dirty="0" smtClean="0"/>
              <a:t>Add hypothetical data by referring to 3 historic buildings in any one 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R-tree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719263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Used to store n-dimensional data (n&gt;=2)</a:t>
            </a:r>
            <a:endParaRPr lang="en-US"/>
          </a:p>
          <a:p>
            <a:pPr lvl="1"/>
            <a:r>
              <a:rPr lang="en-US"/>
              <a:t>Minimum bounding  rectangle concept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2087563" y="3116263"/>
            <a:ext cx="5529262" cy="3548062"/>
            <a:chOff x="1315" y="1963"/>
            <a:chExt cx="3483" cy="2235"/>
          </a:xfrm>
        </p:grpSpPr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1605" y="2057"/>
              <a:ext cx="1075" cy="354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1745" y="2250"/>
              <a:ext cx="397" cy="836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2314" y="3408"/>
              <a:ext cx="248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2314" y="3987"/>
              <a:ext cx="248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2551" y="3987"/>
              <a:ext cx="236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1895" y="2733"/>
              <a:ext cx="925" cy="257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3056" y="2154"/>
              <a:ext cx="591" cy="450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443" y="2443"/>
              <a:ext cx="247" cy="643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1717" y="2116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A</a:t>
              </a:r>
              <a:endParaRPr lang="en-US"/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782" y="2888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B</a:t>
              </a:r>
              <a:endParaRPr lang="en-US"/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975" y="2791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C</a:t>
              </a:r>
              <a:endParaRPr lang="en-US"/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3072" y="2212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D</a:t>
              </a:r>
              <a:endParaRPr lang="en-US"/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469" y="2888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1545" y="3070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X</a:t>
              </a:r>
              <a:endParaRPr lang="en-US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2824" y="299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Y</a:t>
              </a:r>
              <a:endParaRPr lang="en-US"/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2394" y="4035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D</a:t>
              </a:r>
              <a:endParaRPr lang="en-US"/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2631" y="403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02" name="Freeform 22"/>
            <p:cNvSpPr>
              <a:spLocks/>
            </p:cNvSpPr>
            <p:nvPr/>
          </p:nvSpPr>
          <p:spPr bwMode="auto">
            <a:xfrm>
              <a:off x="2626" y="3879"/>
              <a:ext cx="86" cy="118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43" y="118"/>
                </a:cxn>
                <a:cxn ang="0">
                  <a:pos x="86" y="0"/>
                </a:cxn>
              </a:cxnLst>
              <a:rect l="0" t="0" r="r" b="b"/>
              <a:pathLst>
                <a:path w="86" h="118">
                  <a:moveTo>
                    <a:pt x="86" y="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43" y="11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2669" y="3601"/>
              <a:ext cx="1" cy="2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4" name="Rectangle 24"/>
            <p:cNvSpPr>
              <a:spLocks noChangeArrowheads="1"/>
            </p:cNvSpPr>
            <p:nvPr/>
          </p:nvSpPr>
          <p:spPr bwMode="auto">
            <a:xfrm>
              <a:off x="3985" y="403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S</a:t>
              </a:r>
              <a:endParaRPr lang="en-US"/>
            </a:p>
          </p:txBody>
        </p:sp>
        <p:sp>
          <p:nvSpPr>
            <p:cNvPr id="71705" name="Rectangle 25"/>
            <p:cNvSpPr>
              <a:spLocks noChangeArrowheads="1"/>
            </p:cNvSpPr>
            <p:nvPr/>
          </p:nvSpPr>
          <p:spPr bwMode="auto">
            <a:xfrm>
              <a:off x="4061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4136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q</a:t>
              </a:r>
              <a:endParaRPr lang="en-US"/>
            </a:p>
          </p:txBody>
        </p:sp>
        <p:sp>
          <p:nvSpPr>
            <p:cNvPr id="71707" name="Rectangle 27"/>
            <p:cNvSpPr>
              <a:spLocks noChangeArrowheads="1"/>
            </p:cNvSpPr>
            <p:nvPr/>
          </p:nvSpPr>
          <p:spPr bwMode="auto">
            <a:xfrm>
              <a:off x="4222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u</a:t>
              </a:r>
              <a:endParaRPr lang="en-US"/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4297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09" name="Rectangle 29"/>
            <p:cNvSpPr>
              <a:spLocks noChangeArrowheads="1"/>
            </p:cNvSpPr>
            <p:nvPr/>
          </p:nvSpPr>
          <p:spPr bwMode="auto">
            <a:xfrm>
              <a:off x="4372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n</a:t>
              </a:r>
              <a:endParaRPr lang="en-US"/>
            </a:p>
          </p:txBody>
        </p:sp>
        <p:sp>
          <p:nvSpPr>
            <p:cNvPr id="71710" name="Rectangle 30"/>
            <p:cNvSpPr>
              <a:spLocks noChangeArrowheads="1"/>
            </p:cNvSpPr>
            <p:nvPr/>
          </p:nvSpPr>
          <p:spPr bwMode="auto">
            <a:xfrm>
              <a:off x="4448" y="403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c</a:t>
              </a:r>
              <a:endParaRPr lang="en-US"/>
            </a:p>
          </p:txBody>
        </p:sp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4512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4587" y="403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 </a:t>
              </a:r>
              <a:endParaRPr lang="en-US"/>
            </a:p>
          </p:txBody>
        </p:sp>
        <p:sp>
          <p:nvSpPr>
            <p:cNvPr id="71713" name="Rectangle 33"/>
            <p:cNvSpPr>
              <a:spLocks noChangeArrowheads="1"/>
            </p:cNvSpPr>
            <p:nvPr/>
          </p:nvSpPr>
          <p:spPr bwMode="auto">
            <a:xfrm>
              <a:off x="4630" y="403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s</a:t>
              </a:r>
              <a:endParaRPr lang="en-US"/>
            </a:p>
          </p:txBody>
        </p:sp>
        <p:sp>
          <p:nvSpPr>
            <p:cNvPr id="71714" name="Rectangle 34"/>
            <p:cNvSpPr>
              <a:spLocks noChangeArrowheads="1"/>
            </p:cNvSpPr>
            <p:nvPr/>
          </p:nvSpPr>
          <p:spPr bwMode="auto">
            <a:xfrm>
              <a:off x="4684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15" name="Rectangle 35"/>
            <p:cNvSpPr>
              <a:spLocks noChangeArrowheads="1"/>
            </p:cNvSpPr>
            <p:nvPr/>
          </p:nvSpPr>
          <p:spPr bwMode="auto">
            <a:xfrm>
              <a:off x="4759" y="403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t</a:t>
              </a:r>
              <a:endParaRPr lang="en-US"/>
            </a:p>
          </p:txBody>
        </p:sp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3985" y="345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I</a:t>
              </a:r>
              <a:endParaRPr lang="en-US"/>
            </a:p>
          </p:txBody>
        </p:sp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4018" y="345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n</a:t>
              </a:r>
              <a:endParaRPr lang="en-US"/>
            </a:p>
          </p:txBody>
        </p:sp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4093" y="345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d</a:t>
              </a:r>
              <a:endParaRPr lang="en-US"/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4179" y="345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20" name="Rectangle 40"/>
            <p:cNvSpPr>
              <a:spLocks noChangeArrowheads="1"/>
            </p:cNvSpPr>
            <p:nvPr/>
          </p:nvSpPr>
          <p:spPr bwMode="auto">
            <a:xfrm>
              <a:off x="4254" y="3456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x</a:t>
              </a:r>
              <a:endParaRPr lang="en-US"/>
            </a:p>
          </p:txBody>
        </p:sp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4329" y="345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 </a:t>
              </a:r>
              <a:endParaRPr lang="en-US"/>
            </a:p>
          </p:txBody>
        </p:sp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4372" y="3456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s</a:t>
              </a:r>
              <a:endParaRPr lang="en-US"/>
            </a:p>
          </p:txBody>
        </p: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4426" y="345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24" name="Rectangle 44"/>
            <p:cNvSpPr>
              <a:spLocks noChangeArrowheads="1"/>
            </p:cNvSpPr>
            <p:nvPr/>
          </p:nvSpPr>
          <p:spPr bwMode="auto">
            <a:xfrm>
              <a:off x="4501" y="345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t</a:t>
              </a:r>
              <a:endParaRPr lang="en-US"/>
            </a:p>
          </p:txBody>
        </p:sp>
        <p:sp>
          <p:nvSpPr>
            <p:cNvPr id="71725" name="Freeform 45"/>
            <p:cNvSpPr>
              <a:spLocks/>
            </p:cNvSpPr>
            <p:nvPr/>
          </p:nvSpPr>
          <p:spPr bwMode="auto">
            <a:xfrm>
              <a:off x="1820" y="3901"/>
              <a:ext cx="129" cy="96"/>
            </a:xfrm>
            <a:custGeom>
              <a:avLst/>
              <a:gdLst/>
              <a:ahLst/>
              <a:cxnLst>
                <a:cxn ang="0">
                  <a:pos x="129" y="75"/>
                </a:cxn>
                <a:cxn ang="0">
                  <a:pos x="129" y="75"/>
                </a:cxn>
                <a:cxn ang="0">
                  <a:pos x="86" y="0"/>
                </a:cxn>
                <a:cxn ang="0">
                  <a:pos x="0" y="96"/>
                </a:cxn>
                <a:cxn ang="0">
                  <a:pos x="129" y="75"/>
                </a:cxn>
              </a:cxnLst>
              <a:rect l="0" t="0" r="r" b="b"/>
              <a:pathLst>
                <a:path w="129" h="96">
                  <a:moveTo>
                    <a:pt x="129" y="75"/>
                  </a:moveTo>
                  <a:lnTo>
                    <a:pt x="129" y="75"/>
                  </a:lnTo>
                  <a:lnTo>
                    <a:pt x="86" y="0"/>
                  </a:lnTo>
                  <a:lnTo>
                    <a:pt x="0" y="96"/>
                  </a:lnTo>
                  <a:lnTo>
                    <a:pt x="129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6" name="Line 46"/>
            <p:cNvSpPr>
              <a:spLocks noChangeShapeType="1"/>
            </p:cNvSpPr>
            <p:nvPr/>
          </p:nvSpPr>
          <p:spPr bwMode="auto">
            <a:xfrm flipH="1">
              <a:off x="1927" y="3601"/>
              <a:ext cx="549" cy="32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7" name="Rectangle 47"/>
            <p:cNvSpPr>
              <a:spLocks noChangeArrowheads="1"/>
            </p:cNvSpPr>
            <p:nvPr/>
          </p:nvSpPr>
          <p:spPr bwMode="auto">
            <a:xfrm>
              <a:off x="2551" y="3408"/>
              <a:ext cx="236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8" name="Rectangle 48"/>
            <p:cNvSpPr>
              <a:spLocks noChangeArrowheads="1"/>
            </p:cNvSpPr>
            <p:nvPr/>
          </p:nvSpPr>
          <p:spPr bwMode="auto">
            <a:xfrm>
              <a:off x="2777" y="3408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9" name="Rectangle 49"/>
            <p:cNvSpPr>
              <a:spLocks noChangeArrowheads="1"/>
            </p:cNvSpPr>
            <p:nvPr/>
          </p:nvSpPr>
          <p:spPr bwMode="auto">
            <a:xfrm>
              <a:off x="2777" y="3987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0" name="Rectangle 50"/>
            <p:cNvSpPr>
              <a:spLocks noChangeArrowheads="1"/>
            </p:cNvSpPr>
            <p:nvPr/>
          </p:nvSpPr>
          <p:spPr bwMode="auto">
            <a:xfrm>
              <a:off x="1465" y="3987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1" name="Rectangle 51"/>
            <p:cNvSpPr>
              <a:spLocks noChangeArrowheads="1"/>
            </p:cNvSpPr>
            <p:nvPr/>
          </p:nvSpPr>
          <p:spPr bwMode="auto">
            <a:xfrm>
              <a:off x="1702" y="3987"/>
              <a:ext cx="236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1927" y="3987"/>
              <a:ext cx="248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3" name="Rectangle 53"/>
            <p:cNvSpPr>
              <a:spLocks noChangeArrowheads="1"/>
            </p:cNvSpPr>
            <p:nvPr/>
          </p:nvSpPr>
          <p:spPr bwMode="auto">
            <a:xfrm>
              <a:off x="3164" y="3987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4" name="Rectangle 54"/>
            <p:cNvSpPr>
              <a:spLocks noChangeArrowheads="1"/>
            </p:cNvSpPr>
            <p:nvPr/>
          </p:nvSpPr>
          <p:spPr bwMode="auto">
            <a:xfrm>
              <a:off x="3400" y="3987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5" name="Rectangle 55"/>
            <p:cNvSpPr>
              <a:spLocks noChangeArrowheads="1"/>
            </p:cNvSpPr>
            <p:nvPr/>
          </p:nvSpPr>
          <p:spPr bwMode="auto">
            <a:xfrm>
              <a:off x="3637" y="3987"/>
              <a:ext cx="236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1545" y="403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A</a:t>
              </a:r>
              <a:endParaRPr lang="en-US"/>
            </a:p>
          </p:txBody>
        </p:sp>
        <p:sp>
          <p:nvSpPr>
            <p:cNvPr id="71737" name="Rectangle 57"/>
            <p:cNvSpPr>
              <a:spLocks noChangeArrowheads="1"/>
            </p:cNvSpPr>
            <p:nvPr/>
          </p:nvSpPr>
          <p:spPr bwMode="auto">
            <a:xfrm>
              <a:off x="1782" y="403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B</a:t>
              </a:r>
              <a:endParaRPr lang="en-US"/>
            </a:p>
          </p:txBody>
        </p:sp>
        <p:sp>
          <p:nvSpPr>
            <p:cNvPr id="71738" name="Rectangle 58"/>
            <p:cNvSpPr>
              <a:spLocks noChangeArrowheads="1"/>
            </p:cNvSpPr>
            <p:nvPr/>
          </p:nvSpPr>
          <p:spPr bwMode="auto">
            <a:xfrm>
              <a:off x="2007" y="4035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C</a:t>
              </a:r>
              <a:endParaRPr lang="en-US"/>
            </a:p>
          </p:txBody>
        </p:sp>
        <p:sp>
          <p:nvSpPr>
            <p:cNvPr id="71739" name="Rectangle 59"/>
            <p:cNvSpPr>
              <a:spLocks noChangeArrowheads="1"/>
            </p:cNvSpPr>
            <p:nvPr/>
          </p:nvSpPr>
          <p:spPr bwMode="auto">
            <a:xfrm>
              <a:off x="2394" y="3456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X</a:t>
              </a:r>
              <a:endParaRPr lang="en-US"/>
            </a:p>
          </p:txBody>
        </p:sp>
        <p:sp>
          <p:nvSpPr>
            <p:cNvPr id="71740" name="Rectangle 60"/>
            <p:cNvSpPr>
              <a:spLocks noChangeArrowheads="1"/>
            </p:cNvSpPr>
            <p:nvPr/>
          </p:nvSpPr>
          <p:spPr bwMode="auto">
            <a:xfrm>
              <a:off x="2631" y="3456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Y</a:t>
              </a:r>
              <a:endParaRPr lang="en-US"/>
            </a:p>
          </p:txBody>
        </p:sp>
        <p:sp>
          <p:nvSpPr>
            <p:cNvPr id="71741" name="Freeform 61"/>
            <p:cNvSpPr>
              <a:spLocks/>
            </p:cNvSpPr>
            <p:nvPr/>
          </p:nvSpPr>
          <p:spPr bwMode="auto">
            <a:xfrm>
              <a:off x="131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2" name="Freeform 62"/>
            <p:cNvSpPr>
              <a:spLocks/>
            </p:cNvSpPr>
            <p:nvPr/>
          </p:nvSpPr>
          <p:spPr bwMode="auto">
            <a:xfrm>
              <a:off x="153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3" name="Freeform 63"/>
            <p:cNvSpPr>
              <a:spLocks/>
            </p:cNvSpPr>
            <p:nvPr/>
          </p:nvSpPr>
          <p:spPr bwMode="auto">
            <a:xfrm>
              <a:off x="174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4" name="Freeform 64"/>
            <p:cNvSpPr>
              <a:spLocks/>
            </p:cNvSpPr>
            <p:nvPr/>
          </p:nvSpPr>
          <p:spPr bwMode="auto">
            <a:xfrm>
              <a:off x="196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5" name="Freeform 65"/>
            <p:cNvSpPr>
              <a:spLocks/>
            </p:cNvSpPr>
            <p:nvPr/>
          </p:nvSpPr>
          <p:spPr bwMode="auto">
            <a:xfrm>
              <a:off x="217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6" name="Freeform 66"/>
            <p:cNvSpPr>
              <a:spLocks/>
            </p:cNvSpPr>
            <p:nvPr/>
          </p:nvSpPr>
          <p:spPr bwMode="auto">
            <a:xfrm>
              <a:off x="239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7" name="Freeform 67"/>
            <p:cNvSpPr>
              <a:spLocks/>
            </p:cNvSpPr>
            <p:nvPr/>
          </p:nvSpPr>
          <p:spPr bwMode="auto">
            <a:xfrm>
              <a:off x="260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8" name="Freeform 68"/>
            <p:cNvSpPr>
              <a:spLocks/>
            </p:cNvSpPr>
            <p:nvPr/>
          </p:nvSpPr>
          <p:spPr bwMode="auto">
            <a:xfrm>
              <a:off x="282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9" name="Freeform 69"/>
            <p:cNvSpPr>
              <a:spLocks/>
            </p:cNvSpPr>
            <p:nvPr/>
          </p:nvSpPr>
          <p:spPr bwMode="auto">
            <a:xfrm>
              <a:off x="303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0" name="Freeform 70"/>
            <p:cNvSpPr>
              <a:spLocks/>
            </p:cNvSpPr>
            <p:nvPr/>
          </p:nvSpPr>
          <p:spPr bwMode="auto">
            <a:xfrm>
              <a:off x="325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1" name="Freeform 71"/>
            <p:cNvSpPr>
              <a:spLocks/>
            </p:cNvSpPr>
            <p:nvPr/>
          </p:nvSpPr>
          <p:spPr bwMode="auto">
            <a:xfrm>
              <a:off x="346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2" name="Freeform 72"/>
            <p:cNvSpPr>
              <a:spLocks/>
            </p:cNvSpPr>
            <p:nvPr/>
          </p:nvSpPr>
          <p:spPr bwMode="auto">
            <a:xfrm>
              <a:off x="368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3" name="Freeform 73"/>
            <p:cNvSpPr>
              <a:spLocks/>
            </p:cNvSpPr>
            <p:nvPr/>
          </p:nvSpPr>
          <p:spPr bwMode="auto">
            <a:xfrm>
              <a:off x="389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4" name="Freeform 74"/>
            <p:cNvSpPr>
              <a:spLocks/>
            </p:cNvSpPr>
            <p:nvPr/>
          </p:nvSpPr>
          <p:spPr bwMode="auto">
            <a:xfrm>
              <a:off x="411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5" name="Freeform 75"/>
            <p:cNvSpPr>
              <a:spLocks/>
            </p:cNvSpPr>
            <p:nvPr/>
          </p:nvSpPr>
          <p:spPr bwMode="auto">
            <a:xfrm>
              <a:off x="432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6" name="Freeform 76"/>
            <p:cNvSpPr>
              <a:spLocks/>
            </p:cNvSpPr>
            <p:nvPr/>
          </p:nvSpPr>
          <p:spPr bwMode="auto">
            <a:xfrm>
              <a:off x="454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7" name="Freeform 77"/>
            <p:cNvSpPr>
              <a:spLocks/>
            </p:cNvSpPr>
            <p:nvPr/>
          </p:nvSpPr>
          <p:spPr bwMode="auto">
            <a:xfrm>
              <a:off x="4755" y="3794"/>
              <a:ext cx="4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10"/>
                </a:cxn>
                <a:cxn ang="0">
                  <a:pos x="0" y="0"/>
                </a:cxn>
              </a:cxnLst>
              <a:rect l="0" t="0" r="r" b="b"/>
              <a:pathLst>
                <a:path w="43" h="10">
                  <a:moveTo>
                    <a:pt x="0" y="0"/>
                  </a:moveTo>
                  <a:lnTo>
                    <a:pt x="43" y="0"/>
                  </a:lnTo>
                  <a:lnTo>
                    <a:pt x="4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8" name="Rectangle 78"/>
            <p:cNvSpPr>
              <a:spLocks noChangeArrowheads="1"/>
            </p:cNvSpPr>
            <p:nvPr/>
          </p:nvSpPr>
          <p:spPr bwMode="auto">
            <a:xfrm>
              <a:off x="1460" y="1963"/>
              <a:ext cx="1768" cy="13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9" name="Rectangle 79"/>
            <p:cNvSpPr>
              <a:spLocks noChangeArrowheads="1"/>
            </p:cNvSpPr>
            <p:nvPr/>
          </p:nvSpPr>
          <p:spPr bwMode="auto">
            <a:xfrm>
              <a:off x="2735" y="2009"/>
              <a:ext cx="1069" cy="1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R-tree searching</a:t>
            </a:r>
          </a:p>
        </p:txBody>
      </p:sp>
      <p:sp>
        <p:nvSpPr>
          <p:cNvPr id="72707" name="Rectangle 1027"/>
          <p:cNvSpPr>
            <a:spLocks noChangeArrowheads="1"/>
          </p:cNvSpPr>
          <p:nvPr/>
        </p:nvSpPr>
        <p:spPr bwMode="auto">
          <a:xfrm>
            <a:off x="5278438" y="3429000"/>
            <a:ext cx="936625" cy="693738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Rectangle 1028"/>
          <p:cNvSpPr>
            <a:spLocks noChangeArrowheads="1"/>
          </p:cNvSpPr>
          <p:nvPr/>
        </p:nvSpPr>
        <p:spPr bwMode="auto">
          <a:xfrm>
            <a:off x="5688013" y="3749675"/>
            <a:ext cx="714375" cy="11842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9" name="Rectangle 1029"/>
          <p:cNvSpPr>
            <a:spLocks noChangeArrowheads="1"/>
          </p:cNvSpPr>
          <p:nvPr/>
        </p:nvSpPr>
        <p:spPr bwMode="auto">
          <a:xfrm>
            <a:off x="2979738" y="3276600"/>
            <a:ext cx="1703387" cy="541338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0" name="Rectangle 1030"/>
          <p:cNvSpPr>
            <a:spLocks noChangeArrowheads="1"/>
          </p:cNvSpPr>
          <p:nvPr/>
        </p:nvSpPr>
        <p:spPr bwMode="auto">
          <a:xfrm>
            <a:off x="3201988" y="3581400"/>
            <a:ext cx="630237" cy="1301750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1" name="Rectangle 1031"/>
          <p:cNvSpPr>
            <a:spLocks noChangeArrowheads="1"/>
          </p:cNvSpPr>
          <p:nvPr/>
        </p:nvSpPr>
        <p:spPr bwMode="auto">
          <a:xfrm>
            <a:off x="3440113" y="4341813"/>
            <a:ext cx="1463675" cy="388937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2" name="Rectangle 1032"/>
          <p:cNvSpPr>
            <a:spLocks noChangeArrowheads="1"/>
          </p:cNvSpPr>
          <p:nvPr/>
        </p:nvSpPr>
        <p:spPr bwMode="auto">
          <a:xfrm>
            <a:off x="5891213" y="3886200"/>
            <a:ext cx="392112" cy="996950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3" name="Rectangle 1033"/>
          <p:cNvSpPr>
            <a:spLocks noChangeArrowheads="1"/>
          </p:cNvSpPr>
          <p:nvPr/>
        </p:nvSpPr>
        <p:spPr bwMode="auto">
          <a:xfrm>
            <a:off x="3159125" y="3368675"/>
            <a:ext cx="144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A</a:t>
            </a:r>
            <a:endParaRPr lang="en-US"/>
          </a:p>
        </p:txBody>
      </p:sp>
      <p:sp>
        <p:nvSpPr>
          <p:cNvPr id="72714" name="Rectangle 1034"/>
          <p:cNvSpPr>
            <a:spLocks noChangeArrowheads="1"/>
          </p:cNvSpPr>
          <p:nvPr/>
        </p:nvSpPr>
        <p:spPr bwMode="auto">
          <a:xfrm>
            <a:off x="3260725" y="4568825"/>
            <a:ext cx="144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B</a:t>
            </a:r>
            <a:endParaRPr lang="en-US"/>
          </a:p>
        </p:txBody>
      </p:sp>
      <p:sp>
        <p:nvSpPr>
          <p:cNvPr id="72715" name="Rectangle 1035"/>
          <p:cNvSpPr>
            <a:spLocks noChangeArrowheads="1"/>
          </p:cNvSpPr>
          <p:nvPr/>
        </p:nvSpPr>
        <p:spPr bwMode="auto">
          <a:xfrm>
            <a:off x="3567113" y="4416425"/>
            <a:ext cx="1555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C</a:t>
            </a:r>
            <a:endParaRPr lang="en-US"/>
          </a:p>
        </p:txBody>
      </p:sp>
      <p:sp>
        <p:nvSpPr>
          <p:cNvPr id="72716" name="Rectangle 1036"/>
          <p:cNvSpPr>
            <a:spLocks noChangeArrowheads="1"/>
          </p:cNvSpPr>
          <p:nvPr/>
        </p:nvSpPr>
        <p:spPr bwMode="auto">
          <a:xfrm>
            <a:off x="5303838" y="3503613"/>
            <a:ext cx="1555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D</a:t>
            </a:r>
            <a:endParaRPr lang="en-US"/>
          </a:p>
        </p:txBody>
      </p:sp>
      <p:sp>
        <p:nvSpPr>
          <p:cNvPr id="72717" name="Rectangle 1037"/>
          <p:cNvSpPr>
            <a:spLocks noChangeArrowheads="1"/>
          </p:cNvSpPr>
          <p:nvPr/>
        </p:nvSpPr>
        <p:spPr bwMode="auto">
          <a:xfrm>
            <a:off x="5934075" y="4568825"/>
            <a:ext cx="144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E</a:t>
            </a:r>
            <a:endParaRPr lang="en-US"/>
          </a:p>
        </p:txBody>
      </p:sp>
      <p:sp>
        <p:nvSpPr>
          <p:cNvPr id="72718" name="Rectangle 1038"/>
          <p:cNvSpPr>
            <a:spLocks noChangeArrowheads="1"/>
          </p:cNvSpPr>
          <p:nvPr/>
        </p:nvSpPr>
        <p:spPr bwMode="auto">
          <a:xfrm>
            <a:off x="2903538" y="4856163"/>
            <a:ext cx="1444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X</a:t>
            </a:r>
            <a:endParaRPr lang="en-US"/>
          </a:p>
        </p:txBody>
      </p:sp>
      <p:sp>
        <p:nvSpPr>
          <p:cNvPr id="72719" name="Rectangle 1039"/>
          <p:cNvSpPr>
            <a:spLocks noChangeArrowheads="1"/>
          </p:cNvSpPr>
          <p:nvPr/>
        </p:nvSpPr>
        <p:spPr bwMode="auto">
          <a:xfrm>
            <a:off x="4911725" y="4738688"/>
            <a:ext cx="1444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Y</a:t>
            </a:r>
            <a:endParaRPr lang="en-US"/>
          </a:p>
        </p:txBody>
      </p:sp>
      <p:sp>
        <p:nvSpPr>
          <p:cNvPr id="72720" name="Rectangle 1040"/>
          <p:cNvSpPr>
            <a:spLocks noGrp="1" noChangeArrowheads="1"/>
          </p:cNvSpPr>
          <p:nvPr>
            <p:ph type="body" idx="1"/>
          </p:nvPr>
        </p:nvSpPr>
        <p:spPr>
          <a:xfrm>
            <a:off x="1092200" y="2078038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Search for the object covered by the shaded region</a:t>
            </a:r>
          </a:p>
        </p:txBody>
      </p:sp>
      <p:pic>
        <p:nvPicPr>
          <p:cNvPr id="72721" name="Picture 104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888" y="5457825"/>
            <a:ext cx="5597525" cy="1239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2722" name="Rectangle 1042"/>
          <p:cNvSpPr>
            <a:spLocks noChangeArrowheads="1"/>
          </p:cNvSpPr>
          <p:nvPr/>
        </p:nvSpPr>
        <p:spPr bwMode="auto">
          <a:xfrm>
            <a:off x="2820988" y="3175000"/>
            <a:ext cx="2701925" cy="1993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23" name="Rectangle 1043"/>
          <p:cNvSpPr>
            <a:spLocks noChangeArrowheads="1"/>
          </p:cNvSpPr>
          <p:nvPr/>
        </p:nvSpPr>
        <p:spPr bwMode="auto">
          <a:xfrm>
            <a:off x="4768850" y="3308350"/>
            <a:ext cx="1817688" cy="172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data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have </a:t>
            </a:r>
            <a:r>
              <a:rPr lang="en-US" dirty="0" smtClean="0"/>
              <a:t>an associated </a:t>
            </a:r>
            <a:r>
              <a:rPr lang="en-US" dirty="0"/>
              <a:t>time</a:t>
            </a:r>
          </a:p>
          <a:p>
            <a:pPr lvl="1"/>
            <a:r>
              <a:rPr lang="en-US" dirty="0"/>
              <a:t>When valid</a:t>
            </a:r>
          </a:p>
          <a:p>
            <a:pPr lvl="1"/>
            <a:r>
              <a:rPr lang="en-US" dirty="0"/>
              <a:t>When stored</a:t>
            </a:r>
          </a:p>
          <a:p>
            <a:r>
              <a:rPr lang="en-US" dirty="0"/>
              <a:t>Different database states recorded</a:t>
            </a:r>
          </a:p>
          <a:p>
            <a:pPr lvl="1"/>
            <a:r>
              <a:rPr lang="en-US" dirty="0"/>
              <a:t>Larger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Data management developments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Location-based services</a:t>
            </a:r>
          </a:p>
          <a:p>
            <a:r>
              <a:rPr lang="en-US" dirty="0"/>
              <a:t>Time-varying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 time</a:t>
            </a:r>
          </a:p>
          <a:p>
            <a:pPr lvl="1"/>
            <a:r>
              <a:rPr lang="en-US"/>
              <a:t>Timestamp applied when data are entered</a:t>
            </a:r>
          </a:p>
          <a:p>
            <a:r>
              <a:rPr lang="en-US"/>
              <a:t>Valid time</a:t>
            </a:r>
          </a:p>
          <a:p>
            <a:pPr lvl="1"/>
            <a:r>
              <a:rPr lang="en-US"/>
              <a:t>Time when value is valid or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7400"/>
            <a:ext cx="6324600" cy="4033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temporal data</a:t>
            </a:r>
          </a:p>
        </p:txBody>
      </p:sp>
      <p:pic>
        <p:nvPicPr>
          <p:cNvPr id="89096" name="Picture 8" descr="13-nation-stock tempor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4175" y="2438400"/>
            <a:ext cx="5835650" cy="2622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TSQL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Need additional features for</a:t>
            </a:r>
          </a:p>
          <a:p>
            <a:pPr lvl="1">
              <a:lnSpc>
                <a:spcPct val="90000"/>
              </a:lnSpc>
            </a:pPr>
            <a:r>
              <a:rPr lang="en-US"/>
              <a:t>Data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Constraint specification</a:t>
            </a:r>
          </a:p>
          <a:p>
            <a:pPr lvl="1">
              <a:lnSpc>
                <a:spcPct val="90000"/>
              </a:lnSpc>
            </a:pPr>
            <a:r>
              <a:rPr lang="en-US"/>
              <a:t>Data manipulation</a:t>
            </a:r>
          </a:p>
          <a:p>
            <a:pPr lvl="1">
              <a:lnSpc>
                <a:spcPct val="90000"/>
              </a:lnSpc>
            </a:pPr>
            <a:r>
              <a:rPr lang="en-US"/>
              <a:t>Querying</a:t>
            </a:r>
          </a:p>
          <a:p>
            <a:pPr>
              <a:lnSpc>
                <a:spcPct val="90000"/>
              </a:lnSpc>
            </a:pPr>
            <a:r>
              <a:rPr lang="en-US"/>
              <a:t>TSQL (temporal structured query language) is designed to provide these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need to maintain spatial data will increase as location-based services become more common</a:t>
            </a:r>
          </a:p>
          <a:p>
            <a:r>
              <a:rPr lang="en-US" dirty="0"/>
              <a:t>Temporal data management will become more common so companies and customers have a complete historical </a:t>
            </a:r>
            <a:r>
              <a:rPr lang="en-US" dirty="0" smtClean="0"/>
              <a:t>record</a:t>
            </a:r>
          </a:p>
          <a:p>
            <a:r>
              <a:rPr lang="en-US" dirty="0" smtClean="0"/>
              <a:t>New data types creates a need for </a:t>
            </a:r>
            <a:r>
              <a:rPr lang="en-US" smtClean="0"/>
              <a:t>new functions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FBC0-ED9A-4240-9D88-787E7F036ADB}" type="slidenum">
              <a:rPr lang="en-US"/>
              <a:pPr/>
              <a:t>35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512888"/>
          </a:xfrm>
        </p:spPr>
        <p:txBody>
          <a:bodyPr/>
          <a:lstStyle/>
          <a:p>
            <a:r>
              <a:rPr lang="en-US" sz="2800" dirty="0" smtClean="0"/>
              <a:t>Model spatial data</a:t>
            </a:r>
          </a:p>
          <a:p>
            <a:pPr lvl="1"/>
            <a:r>
              <a:rPr lang="en-US" sz="2400" dirty="0" smtClean="0"/>
              <a:t>Create database elements to capture this type of data</a:t>
            </a:r>
          </a:p>
          <a:p>
            <a:r>
              <a:rPr lang="en-US" sz="2800" dirty="0" smtClean="0"/>
              <a:t>Model temporal data</a:t>
            </a:r>
          </a:p>
          <a:p>
            <a:pPr lvl="1"/>
            <a:r>
              <a:rPr lang="en-US" sz="2400" dirty="0"/>
              <a:t>Create database elements to capture this type of </a:t>
            </a:r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515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Solve </a:t>
            </a:r>
            <a:r>
              <a:rPr lang="en-CA" dirty="0"/>
              <a:t>all even-numbered problems from the textbook. For the Q.10 about Google Maps, here is the link </a:t>
            </a:r>
            <a:r>
              <a:rPr lang="en-CA" dirty="0">
                <a:hlinkClick r:id="rId2"/>
              </a:rPr>
              <a:t>http://www.richardtwatson.com/dm6e/Reader/labs.html</a:t>
            </a:r>
            <a:r>
              <a:rPr lang="en-CA" dirty="0"/>
              <a:t>  </a:t>
            </a:r>
            <a:endParaRPr lang="en-CA" dirty="0" smtClean="0"/>
          </a:p>
          <a:p>
            <a:r>
              <a:rPr lang="en-CA" dirty="0" smtClean="0"/>
              <a:t>Quiz Week 13</a:t>
            </a:r>
          </a:p>
          <a:p>
            <a:r>
              <a:rPr lang="en-CA" dirty="0" smtClean="0"/>
              <a:t>Complete homework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408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spatial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specifications of the Open Geospatial Consortium</a:t>
            </a:r>
          </a:p>
          <a:p>
            <a:r>
              <a:rPr lang="en-US" dirty="0" smtClean="0"/>
              <a:t>Implements </a:t>
            </a:r>
            <a:r>
              <a:rPr lang="en-US" dirty="0"/>
              <a:t>a subset </a:t>
            </a:r>
            <a:r>
              <a:rPr lang="en-US" dirty="0" smtClean="0"/>
              <a:t>of the proposed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data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Managing spatially-referenced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Geographic information systems (GIS)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spatial counterpart of an entity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River, road, scenic lookout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smtClean="0"/>
              <a:t>set of themes </a:t>
            </a:r>
            <a:r>
              <a:rPr lang="en-US" sz="2400" dirty="0"/>
              <a:t>represented on paper or a screen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Geographic object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instance of a theme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spatial data  types</a:t>
            </a:r>
          </a:p>
        </p:txBody>
      </p:sp>
      <p:graphicFrame>
        <p:nvGraphicFramePr>
          <p:cNvPr id="67632" name="Group 48"/>
          <p:cNvGraphicFramePr>
            <a:graphicFrameLocks noGrp="1"/>
          </p:cNvGraphicFramePr>
          <p:nvPr/>
        </p:nvGraphicFramePr>
        <p:xfrm>
          <a:off x="1295400" y="2514600"/>
          <a:ext cx="7315200" cy="2692400"/>
        </p:xfrm>
        <a:graphic>
          <a:graphicData uri="http://schemas.openxmlformats.org/drawingml/2006/table">
            <a:tbl>
              <a:tblPr/>
              <a:tblGrid>
                <a:gridCol w="2032000"/>
                <a:gridCol w="2193925"/>
                <a:gridCol w="30892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Dimensions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Point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Scenic lookout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Line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River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Region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County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for political units</a:t>
            </a:r>
          </a:p>
        </p:txBody>
      </p:sp>
      <p:pic>
        <p:nvPicPr>
          <p:cNvPr id="68615" name="Picture 7" descr="14-political un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2713" y="2438400"/>
            <a:ext cx="4205287" cy="3765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1143000"/>
          </a:xfrm>
        </p:spPr>
        <p:txBody>
          <a:bodyPr/>
          <a:lstStyle/>
          <a:p>
            <a:r>
              <a:rPr lang="en-US" sz="4000" dirty="0"/>
              <a:t>MySQL geometric data types</a:t>
            </a:r>
            <a:endParaRPr lang="en-US" dirty="0"/>
          </a:p>
        </p:txBody>
      </p:sp>
      <p:graphicFrame>
        <p:nvGraphicFramePr>
          <p:cNvPr id="7897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46433"/>
              </p:ext>
            </p:extLst>
          </p:nvPr>
        </p:nvGraphicFramePr>
        <p:xfrm>
          <a:off x="838200" y="2057400"/>
          <a:ext cx="8077200" cy="3085656"/>
        </p:xfrm>
        <a:graphic>
          <a:graphicData uri="http://schemas.openxmlformats.org/drawingml/2006/table">
            <a:tbl>
              <a:tblPr/>
              <a:tblGrid>
                <a:gridCol w="1524000"/>
                <a:gridCol w="2895600"/>
                <a:gridCol w="36576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POINT(x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 point in space (e.g., a city)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LineString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LINESTRING(x1 y1,x2 y2,…)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 sequence of points with linear interpolation between points (e.g., a road)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Polygon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POLYGON((x1 y1,x2 y2,…), (x1 y1,x2 y2,…))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 polygon (e.g., a boundary), which has a single exterior boundary and zero or more interior boundaries ( i.e., holes)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4775" y="1981200"/>
            <a:ext cx="7769225" cy="449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CREATE TABLE </a:t>
            </a:r>
            <a:r>
              <a:rPr lang="en-US" sz="1400" dirty="0" err="1">
                <a:latin typeface="Courier New" pitchFamily="-109" charset="0"/>
              </a:rPr>
              <a:t>political_unit</a:t>
            </a:r>
            <a:r>
              <a:rPr lang="en-US" sz="1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unitname</a:t>
            </a:r>
            <a:r>
              <a:rPr lang="en-US" sz="1400" dirty="0">
                <a:latin typeface="Courier New" pitchFamily="-109" charset="0"/>
              </a:rPr>
              <a:t>  VARCHAR(30) NOT NULL,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unitcode</a:t>
            </a:r>
            <a:r>
              <a:rPr lang="en-US" sz="1400" dirty="0">
                <a:latin typeface="Courier New" pitchFamily="-109" charset="0"/>
              </a:rPr>
              <a:t>  CHAR(2),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unitpop</a:t>
            </a:r>
            <a:r>
              <a:rPr lang="en-US" sz="1400" dirty="0">
                <a:latin typeface="Courier New" pitchFamily="-109" charset="0"/>
              </a:rPr>
              <a:t>   DECIMAL(6,2),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PRIMARY </a:t>
            </a:r>
            <a:r>
              <a:rPr lang="en-US" sz="1400" dirty="0" err="1">
                <a:latin typeface="Courier New" pitchFamily="-109" charset="0"/>
              </a:rPr>
              <a:t>KEY(unitcode</a:t>
            </a:r>
            <a:r>
              <a:rPr lang="en-US" sz="14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CREATE TABLE boundary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boundid</a:t>
            </a:r>
            <a:r>
              <a:rPr lang="en-US" sz="1400" dirty="0">
                <a:latin typeface="Courier New" pitchFamily="-109" charset="0"/>
              </a:rPr>
              <a:t>   INTEGER,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boundpath</a:t>
            </a:r>
            <a:r>
              <a:rPr lang="en-US" sz="1400" dirty="0">
                <a:latin typeface="Courier New" pitchFamily="-109" charset="0"/>
              </a:rPr>
              <a:t> POLYGON NOT NULL,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unitcode</a:t>
            </a:r>
            <a:r>
              <a:rPr lang="en-US" sz="1400" dirty="0">
                <a:latin typeface="Courier New" pitchFamily="-109" charset="0"/>
              </a:rPr>
              <a:t>  CHAR(2),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PRIMARY </a:t>
            </a:r>
            <a:r>
              <a:rPr lang="en-US" sz="1400" dirty="0" err="1">
                <a:latin typeface="Courier New" pitchFamily="-109" charset="0"/>
              </a:rPr>
              <a:t>KEY(boundid</a:t>
            </a:r>
            <a:r>
              <a:rPr lang="en-US" sz="1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CONSTRAINT </a:t>
            </a:r>
            <a:r>
              <a:rPr lang="en-US" sz="1400" dirty="0" err="1">
                <a:latin typeface="Courier New" pitchFamily="-109" charset="0"/>
              </a:rPr>
              <a:t>fk_boundary_polunit</a:t>
            </a:r>
            <a:r>
              <a:rPr lang="en-US" sz="1400" dirty="0">
                <a:latin typeface="Courier New" pitchFamily="-109" charset="0"/>
              </a:rPr>
              <a:t> FOREIGN </a:t>
            </a:r>
            <a:r>
              <a:rPr lang="en-US" sz="1400" dirty="0" err="1">
                <a:latin typeface="Courier New" pitchFamily="-109" charset="0"/>
              </a:rPr>
              <a:t>KEY(unitcode</a:t>
            </a:r>
            <a:r>
              <a:rPr lang="en-US" sz="1400" dirty="0">
                <a:latin typeface="Courier New" pitchFamily="-10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	REFERENCES </a:t>
            </a:r>
            <a:r>
              <a:rPr lang="en-US" sz="1400" dirty="0" err="1">
                <a:latin typeface="Courier New" pitchFamily="-109" charset="0"/>
              </a:rPr>
              <a:t>political_unit</a:t>
            </a:r>
            <a:r>
              <a:rPr lang="en-US" sz="1400" dirty="0">
                <a:latin typeface="Courier New" pitchFamily="-109" charset="0"/>
              </a:rPr>
              <a:t>(</a:t>
            </a:r>
            <a:r>
              <a:rPr lang="en-US" sz="1400" dirty="0" err="1" smtClean="0">
                <a:latin typeface="Courier New" pitchFamily="-109" charset="0"/>
              </a:rPr>
              <a:t>unitcode</a:t>
            </a:r>
            <a:r>
              <a:rPr lang="en-US" sz="1400" dirty="0" smtClean="0">
                <a:latin typeface="Courier New" pitchFamily="-109" charset="0"/>
              </a:rPr>
              <a:t>));</a:t>
            </a:r>
            <a:endParaRPr lang="en-US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CREATE TABLE city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cityname</a:t>
            </a:r>
            <a:r>
              <a:rPr lang="en-US" sz="1400" dirty="0">
                <a:latin typeface="Courier New" pitchFamily="-109" charset="0"/>
              </a:rPr>
              <a:t>  VARCHAR(30),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cityloc</a:t>
            </a:r>
            <a:r>
              <a:rPr lang="en-US" sz="1400" dirty="0">
                <a:latin typeface="Courier New" pitchFamily="-109" charset="0"/>
              </a:rPr>
              <a:t>   POINT NOT NULL,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unitcode</a:t>
            </a:r>
            <a:r>
              <a:rPr lang="en-US" sz="1400" dirty="0">
                <a:latin typeface="Courier New" pitchFamily="-109" charset="0"/>
              </a:rPr>
              <a:t>  CHAR(2),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PRIMARY </a:t>
            </a:r>
            <a:r>
              <a:rPr lang="en-US" sz="1400" dirty="0" err="1">
                <a:latin typeface="Courier New" pitchFamily="-109" charset="0"/>
              </a:rPr>
              <a:t>KEY(unitcode,cityname</a:t>
            </a:r>
            <a:r>
              <a:rPr lang="en-US" sz="1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CONSTRAINT </a:t>
            </a:r>
            <a:r>
              <a:rPr lang="en-US" sz="1400" dirty="0" err="1">
                <a:latin typeface="Courier New" pitchFamily="-109" charset="0"/>
              </a:rPr>
              <a:t>fk_city_polunit</a:t>
            </a:r>
            <a:r>
              <a:rPr lang="en-US" sz="1400" dirty="0">
                <a:latin typeface="Courier New" pitchFamily="-109" charset="0"/>
              </a:rPr>
              <a:t> FOREIGN </a:t>
            </a:r>
            <a:r>
              <a:rPr lang="en-US" sz="1400" dirty="0" err="1">
                <a:latin typeface="Courier New" pitchFamily="-109" charset="0"/>
              </a:rPr>
              <a:t>KEY(unitcode</a:t>
            </a:r>
            <a:r>
              <a:rPr lang="en-US" sz="1400" dirty="0">
                <a:latin typeface="Courier New" pitchFamily="-10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	REFERENCES </a:t>
            </a:r>
            <a:r>
              <a:rPr lang="en-US" sz="1400" dirty="0" err="1">
                <a:latin typeface="Courier New" pitchFamily="-109" charset="0"/>
              </a:rPr>
              <a:t>political_unit</a:t>
            </a:r>
            <a:r>
              <a:rPr lang="en-US" sz="1400" dirty="0">
                <a:latin typeface="Courier New" pitchFamily="-109" charset="0"/>
              </a:rPr>
              <a:t>(</a:t>
            </a:r>
            <a:r>
              <a:rPr lang="en-US" sz="1400" dirty="0" err="1" smtClean="0">
                <a:latin typeface="Courier New" pitchFamily="-109" charset="0"/>
              </a:rPr>
              <a:t>unitcode</a:t>
            </a:r>
            <a:r>
              <a:rPr lang="en-US" sz="1400" dirty="0" smtClean="0">
                <a:latin typeface="Courier New" pitchFamily="-109" charset="0"/>
              </a:rPr>
              <a:t>)); </a:t>
            </a:r>
            <a:r>
              <a:rPr lang="en-US" sz="1400" dirty="0">
                <a:latin typeface="Courier New" pitchFamily="-109" charset="0"/>
              </a:rPr>
              <a:t>	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TiG4:Slides 3e:dm.pot</Template>
  <TotalTime>1436</TotalTime>
  <Pages>47</Pages>
  <Words>1013</Words>
  <Application>Microsoft Office PowerPoint</Application>
  <PresentationFormat>Letter Paper (8.5x11 in)</PresentationFormat>
  <Paragraphs>271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Courier New</vt:lpstr>
      <vt:lpstr>Georgia</vt:lpstr>
      <vt:lpstr>Osaka</vt:lpstr>
      <vt:lpstr>R Frutiger Roman</vt:lpstr>
      <vt:lpstr>Times</vt:lpstr>
      <vt:lpstr>Trebuchet MS</vt:lpstr>
      <vt:lpstr>Wingdings</vt:lpstr>
      <vt:lpstr>dm</vt:lpstr>
      <vt:lpstr>Spatial and temporal data management</vt:lpstr>
      <vt:lpstr>Chapter Summary</vt:lpstr>
      <vt:lpstr>Data management developments</vt:lpstr>
      <vt:lpstr>MySQL spatial extensions</vt:lpstr>
      <vt:lpstr>Spatial data</vt:lpstr>
      <vt:lpstr>Generic spatial data  types</vt:lpstr>
      <vt:lpstr>Data model for political units</vt:lpstr>
      <vt:lpstr>MySQL geometric data types</vt:lpstr>
      <vt:lpstr>Create tables</vt:lpstr>
      <vt:lpstr>PowerPoint Presentation</vt:lpstr>
      <vt:lpstr>Insert rows</vt:lpstr>
      <vt:lpstr>Some familiar functions</vt:lpstr>
      <vt:lpstr>Some MySQL geometry functions</vt:lpstr>
      <vt:lpstr>Area</vt:lpstr>
      <vt:lpstr>Class Exercise 1</vt:lpstr>
      <vt:lpstr>Distance</vt:lpstr>
      <vt:lpstr>Closest</vt:lpstr>
      <vt:lpstr>Westernmost</vt:lpstr>
      <vt:lpstr>Class Exercise 2</vt:lpstr>
      <vt:lpstr>Geometry collections</vt:lpstr>
      <vt:lpstr>MultiPoint</vt:lpstr>
      <vt:lpstr>MultiLineString</vt:lpstr>
      <vt:lpstr>MultiPolygon</vt:lpstr>
      <vt:lpstr>GeometryCollection</vt:lpstr>
      <vt:lpstr>Inserting data</vt:lpstr>
      <vt:lpstr>Class Exercise 3</vt:lpstr>
      <vt:lpstr>R-tree</vt:lpstr>
      <vt:lpstr>R-tree searching</vt:lpstr>
      <vt:lpstr>Temporal data</vt:lpstr>
      <vt:lpstr>Times</vt:lpstr>
      <vt:lpstr>Times</vt:lpstr>
      <vt:lpstr>Modeling temporal data</vt:lpstr>
      <vt:lpstr>TSQL</vt:lpstr>
      <vt:lpstr>Conclusions</vt:lpstr>
      <vt:lpstr>Chapter Summary</vt:lpstr>
      <vt:lpstr>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Intelligence</dc:title>
  <dc:subject/>
  <dc:creator>Richard T. Watson</dc:creator>
  <cp:keywords/>
  <dc:description/>
  <cp:lastModifiedBy>nilesh saraf</cp:lastModifiedBy>
  <cp:revision>149</cp:revision>
  <cp:lastPrinted>2015-03-09T15:45:14Z</cp:lastPrinted>
  <dcterms:created xsi:type="dcterms:W3CDTF">2010-11-18T14:07:03Z</dcterms:created>
  <dcterms:modified xsi:type="dcterms:W3CDTF">2015-10-27T20:08:58Z</dcterms:modified>
</cp:coreProperties>
</file>