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315" r:id="rId4"/>
    <p:sldId id="317" r:id="rId5"/>
    <p:sldId id="316" r:id="rId6"/>
    <p:sldId id="338" r:id="rId7"/>
    <p:sldId id="318" r:id="rId8"/>
    <p:sldId id="320" r:id="rId9"/>
    <p:sldId id="350" r:id="rId10"/>
    <p:sldId id="319" r:id="rId11"/>
    <p:sldId id="324" r:id="rId12"/>
    <p:sldId id="375" r:id="rId13"/>
    <p:sldId id="321" r:id="rId14"/>
    <p:sldId id="322" r:id="rId15"/>
    <p:sldId id="323" r:id="rId16"/>
    <p:sldId id="348" r:id="rId17"/>
    <p:sldId id="349" r:id="rId18"/>
    <p:sldId id="332" r:id="rId19"/>
    <p:sldId id="370" r:id="rId20"/>
    <p:sldId id="371" r:id="rId21"/>
    <p:sldId id="360" r:id="rId22"/>
    <p:sldId id="361" r:id="rId23"/>
    <p:sldId id="325" r:id="rId24"/>
    <p:sldId id="326" r:id="rId25"/>
    <p:sldId id="369" r:id="rId26"/>
    <p:sldId id="327" r:id="rId27"/>
    <p:sldId id="357" r:id="rId28"/>
    <p:sldId id="331" r:id="rId29"/>
    <p:sldId id="343" r:id="rId30"/>
    <p:sldId id="372" r:id="rId31"/>
    <p:sldId id="344" r:id="rId32"/>
    <p:sldId id="329" r:id="rId33"/>
    <p:sldId id="364" r:id="rId34"/>
    <p:sldId id="330" r:id="rId35"/>
    <p:sldId id="334" r:id="rId36"/>
    <p:sldId id="347" r:id="rId37"/>
    <p:sldId id="374" r:id="rId38"/>
    <p:sldId id="339" r:id="rId39"/>
    <p:sldId id="358" r:id="rId40"/>
    <p:sldId id="335" r:id="rId41"/>
    <p:sldId id="337" r:id="rId42"/>
    <p:sldId id="352" r:id="rId43"/>
    <p:sldId id="353" r:id="rId44"/>
    <p:sldId id="356" r:id="rId45"/>
    <p:sldId id="368" r:id="rId46"/>
    <p:sldId id="346" r:id="rId47"/>
    <p:sldId id="342" r:id="rId48"/>
    <p:sldId id="314" r:id="rId49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4078" autoAdjust="0"/>
    <p:restoredTop sz="90896"/>
  </p:normalViewPr>
  <p:slideViewPr>
    <p:cSldViewPr>
      <p:cViewPr varScale="1">
        <p:scale>
          <a:sx n="101" d="100"/>
          <a:sy n="101" d="100"/>
        </p:scale>
        <p:origin x="-8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1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876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202619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fld id="{B4992EA8-CC72-1D46-A966-37F8BAF92DA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56328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56329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  <p:pic>
        <p:nvPicPr>
          <p:cNvPr id="56330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7379F6-8A53-784C-A26E-C50C39ED7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66B9E1B-737C-5346-B72F-A4AB3F70CD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44D132B2-7585-4246-953B-FB46B0DE9F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1E660E-3196-844E-AC64-CB729E0AB0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5A4AD3C-835A-DB49-A5C5-DA34197888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71BD2C-0A23-BF4B-BD06-F708E88C97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DEEFFE-759B-8A48-A94E-DC6E393B5B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52836E-0586-BD44-802F-5F4D8F6B8C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12F85D-8CE2-BD4A-A721-1E6562F03D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57D670-38D9-C143-8538-C3901986E1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1807C8-A8ED-D048-937E-1B9F87528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Expbann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</p:spPr>
      </p:pic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895DB167-51B4-E249-9F31-5BEAE3138ED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5303" name="Picture 7" descr="EXPHORSA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</p:spPr>
      </p:pic>
      <p:sp>
        <p:nvSpPr>
          <p:cNvPr id="553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Blip>
          <a:blip r:embed="rId18"/>
        </a:buBlip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-project.or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2now.org/Current-CO2/CO2-Now/noaa-mauna-loa-co2-data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4" Type="http://schemas.openxmlformats.org/officeDocument/2006/relationships/hyperlink" Target="http://www.statmethods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-project.org/doc/bib/R-books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 dirty="0" smtClean="0"/>
              <a:t>Introduction to R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86200"/>
            <a:ext cx="7848600" cy="1676400"/>
          </a:xfrm>
          <a:noFill/>
          <a:ln/>
        </p:spPr>
        <p:txBody>
          <a:bodyPr lIns="90487" tIns="44450" rIns="90487" bIns="44450"/>
          <a:lstStyle/>
          <a:p>
            <a:pPr marL="342900" indent="-342900"/>
            <a:r>
              <a:rPr lang="en-US" sz="2800" i="1" dirty="0"/>
              <a:t>Statistics are no substitute for </a:t>
            </a:r>
            <a:r>
              <a:rPr lang="en-US" sz="2800" i="1" dirty="0" smtClean="0"/>
              <a:t>judgment</a:t>
            </a:r>
          </a:p>
          <a:p>
            <a:pPr marL="342900" indent="-342900"/>
            <a:r>
              <a:rPr lang="en-US" sz="2800" dirty="0" smtClean="0"/>
              <a:t>Henry Clay, U.S. congressman and senator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Extends a matrix beyond two dimensions</a:t>
            </a:r>
          </a:p>
          <a:p>
            <a:pPr lvl="1"/>
            <a:endParaRPr lang="en-US" dirty="0"/>
          </a:p>
          <a:p>
            <a:r>
              <a:rPr lang="en-US" dirty="0" smtClean="0"/>
              <a:t>Data frame</a:t>
            </a:r>
          </a:p>
          <a:p>
            <a:pPr lvl="1"/>
            <a:r>
              <a:rPr lang="en-US" dirty="0" smtClean="0"/>
              <a:t>Same as a relational table</a:t>
            </a:r>
          </a:p>
          <a:p>
            <a:pPr lvl="1"/>
            <a:r>
              <a:rPr lang="en-US" dirty="0" smtClean="0"/>
              <a:t>Columns can have different data types</a:t>
            </a:r>
          </a:p>
          <a:p>
            <a:pPr lvl="1"/>
            <a:r>
              <a:rPr lang="en-US" dirty="0" smtClean="0"/>
              <a:t>Typically, read a file to create a data frame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971800"/>
            <a:ext cx="81534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/>
            <a:r>
              <a:rPr lang="tr-TR" sz="1200" dirty="0">
                <a:latin typeface="Courier New"/>
                <a:cs typeface="Courier New"/>
              </a:rPr>
              <a:t>a &lt;-  </a:t>
            </a:r>
            <a:r>
              <a:rPr lang="tr-TR" sz="1200" dirty="0" err="1">
                <a:latin typeface="Courier New"/>
                <a:cs typeface="Courier New"/>
              </a:rPr>
              <a:t>array</a:t>
            </a:r>
            <a:r>
              <a:rPr lang="tr-TR" sz="1200" dirty="0">
                <a:latin typeface="Courier New"/>
                <a:cs typeface="Courier New"/>
              </a:rPr>
              <a:t>(1:24, c(4,3,2)</a:t>
            </a:r>
            <a:r>
              <a:rPr lang="tr-TR" sz="1200" dirty="0" smtClean="0">
                <a:latin typeface="Courier New"/>
                <a:cs typeface="Courier New"/>
              </a:rPr>
              <a:t>)</a:t>
            </a:r>
          </a:p>
          <a:p>
            <a:pPr marL="0" lvl="1"/>
            <a:r>
              <a:rPr lang="tr-TR" sz="1200" dirty="0">
                <a:latin typeface="Courier New"/>
                <a:cs typeface="Courier New"/>
              </a:rPr>
              <a:t>a[1,1,1]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5638800"/>
            <a:ext cx="81534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/>
            <a:r>
              <a:rPr lang="sv-SE" sz="1200" dirty="0">
                <a:latin typeface="Courier New"/>
                <a:cs typeface="Courier New"/>
              </a:rPr>
              <a:t>gender &lt;- c("</a:t>
            </a:r>
            <a:r>
              <a:rPr lang="sv-SE" sz="1200" dirty="0" err="1">
                <a:latin typeface="Courier New"/>
                <a:cs typeface="Courier New"/>
              </a:rPr>
              <a:t>m","f","f</a:t>
            </a:r>
            <a:r>
              <a:rPr lang="sv-SE" sz="1200" dirty="0">
                <a:latin typeface="Courier New"/>
                <a:cs typeface="Courier New"/>
              </a:rPr>
              <a:t>")</a:t>
            </a:r>
          </a:p>
          <a:p>
            <a:pPr marL="0" lvl="1"/>
            <a:r>
              <a:rPr lang="sv-SE" sz="1200" dirty="0">
                <a:latin typeface="Courier New"/>
                <a:cs typeface="Courier New"/>
              </a:rPr>
              <a:t>age &lt;- c(5,8,3)</a:t>
            </a:r>
          </a:p>
          <a:p>
            <a:pPr marL="0" lvl="1"/>
            <a:r>
              <a:rPr lang="sv-SE" sz="1200" dirty="0" err="1">
                <a:latin typeface="Courier New"/>
                <a:cs typeface="Courier New"/>
              </a:rPr>
              <a:t>df</a:t>
            </a:r>
            <a:r>
              <a:rPr lang="sv-SE" sz="1200" dirty="0">
                <a:latin typeface="Courier New"/>
                <a:cs typeface="Courier New"/>
              </a:rPr>
              <a:t> &lt;-  </a:t>
            </a:r>
            <a:r>
              <a:rPr lang="sv-SE" sz="1200" dirty="0" err="1">
                <a:latin typeface="Courier New"/>
                <a:cs typeface="Courier New"/>
              </a:rPr>
              <a:t>data.frame</a:t>
            </a:r>
            <a:r>
              <a:rPr lang="sv-SE" sz="1200" dirty="0">
                <a:latin typeface="Courier New"/>
                <a:cs typeface="Courier New"/>
              </a:rPr>
              <a:t>(</a:t>
            </a:r>
            <a:r>
              <a:rPr lang="sv-SE" sz="1200" dirty="0" err="1">
                <a:latin typeface="Courier New"/>
                <a:cs typeface="Courier New"/>
              </a:rPr>
              <a:t>gender,age</a:t>
            </a:r>
            <a:r>
              <a:rPr lang="sv-SE" sz="1200" dirty="0" smtClean="0">
                <a:latin typeface="Courier New"/>
                <a:cs typeface="Courier New"/>
              </a:rPr>
              <a:t>)</a:t>
            </a:r>
          </a:p>
          <a:p>
            <a:pPr marL="0" lvl="1"/>
            <a:r>
              <a:rPr lang="da-DK" sz="1200" dirty="0" err="1">
                <a:latin typeface="Courier New"/>
                <a:cs typeface="Courier New"/>
              </a:rPr>
              <a:t>df</a:t>
            </a:r>
            <a:r>
              <a:rPr lang="da-DK" sz="1200" dirty="0">
                <a:latin typeface="Courier New"/>
                <a:cs typeface="Courier New"/>
              </a:rPr>
              <a:t>[1,2]</a:t>
            </a:r>
          </a:p>
          <a:p>
            <a:pPr marL="0" lvl="1"/>
            <a:r>
              <a:rPr lang="da-DK" sz="1200" dirty="0" err="1">
                <a:latin typeface="Courier New"/>
                <a:cs typeface="Courier New"/>
              </a:rPr>
              <a:t>df</a:t>
            </a:r>
            <a:r>
              <a:rPr lang="da-DK" sz="1200" dirty="0">
                <a:latin typeface="Courier New"/>
                <a:cs typeface="Courier New"/>
              </a:rPr>
              <a:t>[1,</a:t>
            </a:r>
            <a:r>
              <a:rPr lang="da-DK" sz="1200" dirty="0" smtClean="0">
                <a:latin typeface="Courier New"/>
                <a:cs typeface="Courier New"/>
              </a:rPr>
              <a:t>]</a:t>
            </a:r>
          </a:p>
          <a:p>
            <a:pPr marL="0" lvl="1"/>
            <a:r>
              <a:rPr lang="da-DK" sz="1200" dirty="0" err="1">
                <a:latin typeface="Courier New"/>
                <a:cs typeface="Courier New"/>
              </a:rPr>
              <a:t>df</a:t>
            </a:r>
            <a:r>
              <a:rPr lang="da-DK" sz="1200" dirty="0">
                <a:latin typeface="Courier New"/>
                <a:cs typeface="Courier New"/>
              </a:rPr>
              <a:t>[,2]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24734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2195512"/>
          </a:xfrm>
        </p:spPr>
        <p:txBody>
          <a:bodyPr/>
          <a:lstStyle/>
          <a:p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An ordered collection of objects</a:t>
            </a:r>
          </a:p>
          <a:p>
            <a:pPr lvl="1"/>
            <a:r>
              <a:rPr lang="en-US" dirty="0" smtClean="0"/>
              <a:t>Can store a variety of objects under one name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114800"/>
            <a:ext cx="81534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pPr marL="0" lvl="1"/>
            <a:r>
              <a:rPr lang="da-DK" sz="1200" dirty="0">
                <a:latin typeface="Courier New"/>
                <a:cs typeface="Courier New"/>
              </a:rPr>
              <a:t>l &lt;-  list(co2,m,df</a:t>
            </a:r>
            <a:r>
              <a:rPr lang="da-DK" sz="1200" dirty="0" smtClean="0">
                <a:latin typeface="Courier New"/>
                <a:cs typeface="Courier New"/>
              </a:rPr>
              <a:t>)</a:t>
            </a:r>
          </a:p>
          <a:p>
            <a:pPr marL="0" lvl="1"/>
            <a:r>
              <a:rPr lang="en-US" sz="1200" dirty="0">
                <a:latin typeface="Courier New"/>
                <a:cs typeface="Courier New"/>
              </a:rPr>
              <a:t>l[[3]] # list  3</a:t>
            </a:r>
          </a:p>
          <a:p>
            <a:pPr marL="0" lvl="1"/>
            <a:r>
              <a:rPr lang="en-US" sz="1200" dirty="0">
                <a:latin typeface="Courier New"/>
                <a:cs typeface="Courier New"/>
              </a:rPr>
              <a:t>l[[1]][2] # second element of list 1</a:t>
            </a:r>
          </a:p>
        </p:txBody>
      </p:sp>
    </p:spTree>
    <p:extLst>
      <p:ext uri="{BB962C8B-B14F-4D97-AF65-F5344CB8AC3E}">
        <p14:creationId xmlns:p14="http://schemas.microsoft.com/office/powerpoint/2010/main" val="1817233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03870"/>
              </p:ext>
            </p:extLst>
          </p:nvPr>
        </p:nvGraphicFramePr>
        <p:xfrm>
          <a:off x="3048000" y="2971800"/>
          <a:ext cx="2819400" cy="16001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05000"/>
                <a:gridCol w="914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Logical</a:t>
                      </a:r>
                      <a:r>
                        <a:rPr lang="en-US" sz="1400" baseline="0" dirty="0" smtClean="0"/>
                        <a:t> operator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Symbol</a:t>
                      </a:r>
                      <a:endParaRPr lang="en-US" sz="14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EQUAL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==</a:t>
                      </a:r>
                      <a:endParaRPr lang="en-US" sz="14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&amp;</a:t>
                      </a:r>
                      <a:endParaRPr lang="en-US" sz="14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|</a:t>
                      </a:r>
                      <a:endParaRPr lang="en-US" sz="14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43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that can be assigned to a variable</a:t>
            </a:r>
          </a:p>
          <a:p>
            <a:pPr lvl="1"/>
            <a:r>
              <a:rPr lang="en-US" dirty="0" smtClean="0"/>
              <a:t>Constant</a:t>
            </a:r>
          </a:p>
          <a:p>
            <a:pPr lvl="1"/>
            <a:r>
              <a:rPr lang="en-US" dirty="0" smtClean="0"/>
              <a:t>Data structure</a:t>
            </a:r>
          </a:p>
          <a:p>
            <a:pPr lvl="1"/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Graph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933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Nominal</a:t>
            </a:r>
          </a:p>
          <a:p>
            <a:r>
              <a:rPr lang="en-US" dirty="0"/>
              <a:t>Sorting or ranking</a:t>
            </a:r>
          </a:p>
          <a:p>
            <a:pPr lvl="1"/>
            <a:r>
              <a:rPr lang="en-US" dirty="0"/>
              <a:t>Ordinal</a:t>
            </a:r>
          </a:p>
          <a:p>
            <a:r>
              <a:rPr lang="en-US" dirty="0"/>
              <a:t>Measurement</a:t>
            </a:r>
          </a:p>
          <a:p>
            <a:pPr lvl="1"/>
            <a:r>
              <a:rPr lang="en-US" dirty="0"/>
              <a:t>Interval</a:t>
            </a:r>
          </a:p>
          <a:p>
            <a:pPr lvl="1"/>
            <a:r>
              <a:rPr lang="en-US" dirty="0"/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39227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Nominal and ordinal data are factors</a:t>
            </a:r>
          </a:p>
          <a:p>
            <a:pPr lvl="1"/>
            <a:r>
              <a:rPr lang="en-US" dirty="0" smtClean="0"/>
              <a:t>By default, strings are treated as factors</a:t>
            </a:r>
          </a:p>
          <a:p>
            <a:r>
              <a:rPr lang="en-US" dirty="0" smtClean="0"/>
              <a:t>Determine how data are analyzed and presented</a:t>
            </a:r>
          </a:p>
          <a:p>
            <a:r>
              <a:rPr lang="en-US" dirty="0" smtClean="0"/>
              <a:t>Failure to realize a column contains a factor, can cause confusion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str</a:t>
            </a:r>
            <a:r>
              <a:rPr lang="en-US" dirty="0" smtClean="0"/>
              <a:t>() to find out a frame’s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2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4633912"/>
          </a:xfrm>
        </p:spPr>
        <p:txBody>
          <a:bodyPr/>
          <a:lstStyle/>
          <a:p>
            <a:r>
              <a:rPr lang="en-US" dirty="0" smtClean="0"/>
              <a:t>Missing values are indicated by NA (not available)</a:t>
            </a:r>
          </a:p>
          <a:p>
            <a:r>
              <a:rPr lang="en-US" dirty="0" smtClean="0"/>
              <a:t>Arithmetic </a:t>
            </a:r>
            <a:r>
              <a:rPr lang="en-US" dirty="0"/>
              <a:t>expressions and </a:t>
            </a:r>
            <a:r>
              <a:rPr lang="en-US" dirty="0" smtClean="0"/>
              <a:t>functions containing </a:t>
            </a:r>
            <a:r>
              <a:rPr lang="en-US" dirty="0"/>
              <a:t>missing values </a:t>
            </a:r>
            <a:r>
              <a:rPr lang="en-US" dirty="0" smtClean="0"/>
              <a:t>generate missing values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dirty="0" err="1" smtClean="0"/>
              <a:t>na.rm</a:t>
            </a:r>
            <a:r>
              <a:rPr lang="en-US" dirty="0" smtClean="0"/>
              <a:t>=T option to exclude missing values </a:t>
            </a:r>
            <a:r>
              <a:rPr lang="en-US" smtClean="0"/>
              <a:t>from calculations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0" y="4495800"/>
            <a:ext cx="27704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latin typeface="Courier New"/>
                <a:cs typeface="Courier New"/>
              </a:rPr>
              <a:t>sum(c(1,NA,2)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6172200"/>
            <a:ext cx="42479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latin typeface="Courier New"/>
                <a:cs typeface="Courier New"/>
              </a:rPr>
              <a:t>sum(c(1,NA,2</a:t>
            </a:r>
            <a:r>
              <a:rPr lang="en-US" dirty="0" smtClean="0">
                <a:latin typeface="Courier New"/>
                <a:cs typeface="Courier New"/>
              </a:rPr>
              <a:t>),</a:t>
            </a:r>
            <a:r>
              <a:rPr lang="en-US" dirty="0" err="1" smtClean="0">
                <a:latin typeface="Courier New"/>
                <a:cs typeface="Courier New"/>
              </a:rPr>
              <a:t>na.rm</a:t>
            </a:r>
            <a:r>
              <a:rPr lang="en-US" dirty="0" smtClean="0">
                <a:latin typeface="Courier New"/>
                <a:cs typeface="Courier New"/>
              </a:rPr>
              <a:t>=T)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8521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Missing 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4633912"/>
          </a:xfrm>
        </p:spPr>
        <p:txBody>
          <a:bodyPr/>
          <a:lstStyle/>
          <a:p>
            <a:r>
              <a:rPr lang="en-US" dirty="0"/>
              <a:t>You </a:t>
            </a:r>
            <a:r>
              <a:rPr lang="en-US" dirty="0" smtClean="0"/>
              <a:t>remove </a:t>
            </a:r>
            <a:r>
              <a:rPr lang="en-US" dirty="0"/>
              <a:t>rows with </a:t>
            </a:r>
            <a:r>
              <a:rPr lang="en-US"/>
              <a:t>missing </a:t>
            </a:r>
            <a:r>
              <a:rPr lang="en-US" smtClean="0"/>
              <a:t>values by </a:t>
            </a:r>
            <a:r>
              <a:rPr lang="en-US" dirty="0"/>
              <a:t>using </a:t>
            </a:r>
            <a:r>
              <a:rPr lang="en-US" dirty="0" err="1"/>
              <a:t>na.omit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3124200"/>
            <a:ext cx="5540850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sv-SE" dirty="0">
                <a:latin typeface="Courier New"/>
                <a:cs typeface="Courier New"/>
              </a:rPr>
              <a:t>gender &lt;- c("</a:t>
            </a:r>
            <a:r>
              <a:rPr lang="sv-SE" dirty="0" err="1">
                <a:latin typeface="Courier New"/>
                <a:cs typeface="Courier New"/>
              </a:rPr>
              <a:t>m","f","f","f</a:t>
            </a:r>
            <a:r>
              <a:rPr lang="sv-SE" dirty="0">
                <a:latin typeface="Courier New"/>
                <a:cs typeface="Courier New"/>
              </a:rPr>
              <a:t>")</a:t>
            </a:r>
          </a:p>
          <a:p>
            <a:pPr marL="0" lvl="1"/>
            <a:r>
              <a:rPr lang="sv-SE" dirty="0">
                <a:latin typeface="Courier New"/>
                <a:cs typeface="Courier New"/>
              </a:rPr>
              <a:t>age &lt;- c(5,8,3,NA)</a:t>
            </a:r>
          </a:p>
          <a:p>
            <a:pPr marL="0" lvl="1"/>
            <a:r>
              <a:rPr lang="sv-SE" dirty="0" err="1">
                <a:latin typeface="Courier New"/>
                <a:cs typeface="Courier New"/>
              </a:rPr>
              <a:t>df</a:t>
            </a:r>
            <a:r>
              <a:rPr lang="sv-SE" dirty="0">
                <a:latin typeface="Courier New"/>
                <a:cs typeface="Courier New"/>
              </a:rPr>
              <a:t> &lt;-  </a:t>
            </a:r>
            <a:r>
              <a:rPr lang="sv-SE" dirty="0" err="1">
                <a:latin typeface="Courier New"/>
                <a:cs typeface="Courier New"/>
              </a:rPr>
              <a:t>data.frame</a:t>
            </a:r>
            <a:r>
              <a:rPr lang="sv-SE" dirty="0">
                <a:latin typeface="Courier New"/>
                <a:cs typeface="Courier New"/>
              </a:rPr>
              <a:t>(</a:t>
            </a:r>
            <a:r>
              <a:rPr lang="sv-SE" dirty="0" err="1">
                <a:latin typeface="Courier New"/>
                <a:cs typeface="Courier New"/>
              </a:rPr>
              <a:t>gender,age</a:t>
            </a:r>
            <a:r>
              <a:rPr lang="sv-SE" dirty="0">
                <a:latin typeface="Courier New"/>
                <a:cs typeface="Courier New"/>
              </a:rPr>
              <a:t>)</a:t>
            </a:r>
          </a:p>
          <a:p>
            <a:pPr marL="0" lvl="1"/>
            <a:r>
              <a:rPr lang="sv-SE" dirty="0">
                <a:latin typeface="Courier New"/>
                <a:cs typeface="Courier New"/>
              </a:rPr>
              <a:t>df2 &lt;-  </a:t>
            </a:r>
            <a:r>
              <a:rPr lang="sv-SE" dirty="0" err="1">
                <a:latin typeface="Courier New"/>
                <a:cs typeface="Courier New"/>
              </a:rPr>
              <a:t>na.omit</a:t>
            </a:r>
            <a:r>
              <a:rPr lang="sv-SE" dirty="0">
                <a:latin typeface="Courier New"/>
                <a:cs typeface="Courier New"/>
              </a:rPr>
              <a:t>(</a:t>
            </a:r>
            <a:r>
              <a:rPr lang="sv-SE" dirty="0" err="1">
                <a:latin typeface="Courier New"/>
                <a:cs typeface="Courier New"/>
              </a:rPr>
              <a:t>df</a:t>
            </a:r>
            <a:r>
              <a:rPr lang="sv-SE" dirty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532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R’s base set of packages can be extended by installing additional packages</a:t>
            </a:r>
          </a:p>
          <a:p>
            <a:pPr lvl="1"/>
            <a:r>
              <a:rPr lang="en-US" dirty="0" smtClean="0"/>
              <a:t>Over 4,000 packages</a:t>
            </a:r>
          </a:p>
          <a:p>
            <a:pPr lvl="1"/>
            <a:r>
              <a:rPr lang="en-US" dirty="0" smtClean="0"/>
              <a:t>Search the </a:t>
            </a:r>
            <a:r>
              <a:rPr lang="en-US" dirty="0" smtClean="0">
                <a:hlinkClick r:id="rId2"/>
              </a:rPr>
              <a:t>R Project site </a:t>
            </a:r>
            <a:r>
              <a:rPr lang="en-US" dirty="0" smtClean="0"/>
              <a:t>to identify packages and functions</a:t>
            </a:r>
          </a:p>
          <a:p>
            <a:r>
              <a:rPr lang="en-US" dirty="0" smtClean="0"/>
              <a:t>Install using R studio</a:t>
            </a:r>
          </a:p>
          <a:p>
            <a:r>
              <a:rPr lang="en-US" dirty="0" smtClean="0"/>
              <a:t>Packages must be installed prior to use</a:t>
            </a:r>
            <a:r>
              <a:rPr lang="en-US" dirty="0"/>
              <a:t> </a:t>
            </a:r>
            <a:r>
              <a:rPr lang="en-US" dirty="0" smtClean="0"/>
              <a:t>and their use specified in a script</a:t>
            </a:r>
          </a:p>
          <a:p>
            <a:pPr lvl="1"/>
            <a:r>
              <a:rPr lang="en-US" dirty="0" smtClean="0"/>
              <a:t>library(</a:t>
            </a:r>
            <a:r>
              <a:rPr lang="en-US" dirty="0" err="1" smtClean="0"/>
              <a:t>packagename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29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644170"/>
            <a:ext cx="7620000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# install ONCE on your computer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# can also use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Rstudio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to install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install.packages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knitr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# library EVERY TIME before using a package in a session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# loads the package to memory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library(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knitr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4112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7769225" cy="4113213"/>
          </a:xfrm>
          <a:noFill/>
          <a:ln/>
        </p:spPr>
        <p:txBody>
          <a:bodyPr lIns="90487" tIns="44450" rIns="90487" bIns="44450"/>
          <a:lstStyle/>
          <a:p>
            <a:r>
              <a:rPr lang="en-US" dirty="0" smtClean="0">
                <a:hlinkClick r:id="rId3"/>
              </a:rPr>
              <a:t>R</a:t>
            </a:r>
            <a:r>
              <a:rPr lang="en-US" dirty="0" smtClean="0"/>
              <a:t> is a free software environment for statistical computing and graphics</a:t>
            </a:r>
          </a:p>
          <a:p>
            <a:r>
              <a:rPr lang="en-US" dirty="0" smtClean="0"/>
              <a:t>Object-oriented</a:t>
            </a:r>
          </a:p>
          <a:p>
            <a:r>
              <a:rPr lang="en-US" dirty="0" smtClean="0"/>
              <a:t>It runs on a wide variety of platforms</a:t>
            </a:r>
          </a:p>
          <a:p>
            <a:r>
              <a:rPr lang="en-US" dirty="0"/>
              <a:t>Highly extensible</a:t>
            </a:r>
          </a:p>
          <a:p>
            <a:r>
              <a:rPr lang="en-US" dirty="0" smtClean="0"/>
              <a:t>Command </a:t>
            </a:r>
            <a:r>
              <a:rPr lang="en-US" dirty="0"/>
              <a:t>line and </a:t>
            </a:r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Conflict between extensible and GUI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04800"/>
            <a:ext cx="1270000" cy="965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package </a:t>
            </a:r>
            <a:r>
              <a:rPr lang="en-US" dirty="0" err="1" smtClean="0"/>
              <a:t>birk</a:t>
            </a:r>
            <a:r>
              <a:rPr lang="en-US" dirty="0" smtClean="0"/>
              <a:t> and use one of its functions to do the following conversions:</a:t>
            </a:r>
          </a:p>
          <a:p>
            <a:pPr lvl="1"/>
            <a:r>
              <a:rPr lang="en-US" dirty="0" smtClean="0"/>
              <a:t>100ºF to ºC</a:t>
            </a:r>
          </a:p>
          <a:p>
            <a:pPr lvl="1"/>
            <a:r>
              <a:rPr lang="en-US" dirty="0" smtClean="0"/>
              <a:t>1oo meters to feet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06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769225" cy="4113212"/>
          </a:xfrm>
        </p:spPr>
        <p:txBody>
          <a:bodyPr/>
          <a:lstStyle/>
          <a:p>
            <a:r>
              <a:rPr lang="en-US" dirty="0" smtClean="0"/>
              <a:t>A notebook is a report of an analysis</a:t>
            </a:r>
          </a:p>
          <a:p>
            <a:pPr lvl="1"/>
            <a:r>
              <a:rPr lang="en-US" dirty="0" smtClean="0"/>
              <a:t>Interweaves R code and output</a:t>
            </a:r>
          </a:p>
          <a:p>
            <a:r>
              <a:rPr lang="en-US" dirty="0" smtClean="0"/>
              <a:t>File &gt; Compile Notebook …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html,  </a:t>
            </a:r>
            <a:r>
              <a:rPr lang="en-US" dirty="0" err="1"/>
              <a:t>pdf</a:t>
            </a:r>
            <a:r>
              <a:rPr lang="en-US" dirty="0"/>
              <a:t>, or Word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knitr</a:t>
            </a:r>
            <a:r>
              <a:rPr lang="en-US" dirty="0" smtClean="0"/>
              <a:t> before use</a:t>
            </a:r>
          </a:p>
          <a:p>
            <a:r>
              <a:rPr lang="en-US" dirty="0" smtClean="0"/>
              <a:t>Install suggested packages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8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381000"/>
            <a:ext cx="77724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Carbon_analysi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5299364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Oval Callout 4"/>
          <p:cNvSpPr/>
          <p:nvPr/>
        </p:nvSpPr>
        <p:spPr bwMode="auto">
          <a:xfrm>
            <a:off x="914400" y="838200"/>
            <a:ext cx="914400" cy="612648"/>
          </a:xfrm>
          <a:prstGeom prst="wedgeEllipseCallout">
            <a:avLst>
              <a:gd name="adj1" fmla="val 130482"/>
              <a:gd name="adj2" fmla="val -890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PDF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7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can read a wide variety of input formats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Statistical package </a:t>
            </a:r>
            <a:r>
              <a:rPr lang="en-US" dirty="0"/>
              <a:t>formats (e.g., </a:t>
            </a:r>
            <a:r>
              <a:rPr lang="en-US" dirty="0" smtClean="0"/>
              <a:t>SAS)</a:t>
            </a:r>
          </a:p>
          <a:p>
            <a:pPr lvl="1"/>
            <a:r>
              <a:rPr lang="en-US" dirty="0" smtClean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257895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3338512"/>
          </a:xfrm>
        </p:spPr>
        <p:txBody>
          <a:bodyPr/>
          <a:lstStyle/>
          <a:p>
            <a:r>
              <a:rPr lang="en-US" dirty="0" smtClean="0"/>
              <a:t>Delimited text file, such as CSV</a:t>
            </a:r>
          </a:p>
          <a:p>
            <a:r>
              <a:rPr lang="en-US" dirty="0" smtClean="0"/>
              <a:t>Creates a data frame</a:t>
            </a:r>
          </a:p>
          <a:p>
            <a:r>
              <a:rPr lang="en-US" dirty="0" smtClean="0"/>
              <a:t>Specify as required</a:t>
            </a:r>
          </a:p>
          <a:p>
            <a:pPr lvl="1"/>
            <a:r>
              <a:rPr lang="en-US" dirty="0" smtClean="0"/>
              <a:t>Presence of header</a:t>
            </a:r>
          </a:p>
          <a:p>
            <a:pPr lvl="1"/>
            <a:r>
              <a:rPr lang="en-US" dirty="0" smtClean="0"/>
              <a:t>Separator</a:t>
            </a:r>
          </a:p>
          <a:p>
            <a:pPr lvl="1"/>
            <a:r>
              <a:rPr lang="en-US" dirty="0" smtClean="0"/>
              <a:t>Row names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5334000"/>
            <a:ext cx="81534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/>
            <a:r>
              <a:rPr lang="tr-TR" sz="1200" dirty="0" smtClean="0">
                <a:latin typeface="Courier New"/>
                <a:cs typeface="Courier New"/>
              </a:rPr>
              <a:t>t &lt;- </a:t>
            </a:r>
            <a:r>
              <a:rPr lang="tr-TR" sz="1200" dirty="0" err="1" smtClean="0">
                <a:latin typeface="Courier New"/>
                <a:cs typeface="Courier New"/>
              </a:rPr>
              <a:t>read.table</a:t>
            </a:r>
            <a:r>
              <a:rPr lang="tr-TR" sz="1200" dirty="0" smtClean="0">
                <a:latin typeface="Courier New"/>
                <a:cs typeface="Courier New"/>
              </a:rPr>
              <a:t>("~/</a:t>
            </a:r>
            <a:r>
              <a:rPr lang="tr-TR" sz="1200" dirty="0" err="1" smtClean="0">
                <a:latin typeface="Courier New"/>
                <a:cs typeface="Courier New"/>
              </a:rPr>
              <a:t>Dropbox</a:t>
            </a:r>
            <a:r>
              <a:rPr lang="tr-TR" sz="1200" dirty="0" smtClean="0">
                <a:latin typeface="Courier New"/>
                <a:cs typeface="Courier New"/>
              </a:rPr>
              <a:t>/ </a:t>
            </a:r>
            <a:r>
              <a:rPr lang="tr-TR" sz="1200" dirty="0" err="1" smtClean="0">
                <a:latin typeface="Courier New"/>
                <a:cs typeface="Courier New"/>
              </a:rPr>
              <a:t>Documents</a:t>
            </a:r>
            <a:r>
              <a:rPr lang="tr-TR" sz="1200" dirty="0" smtClean="0">
                <a:latin typeface="Courier New"/>
                <a:cs typeface="Courier New"/>
              </a:rPr>
              <a:t>/R/Data/</a:t>
            </a:r>
            <a:r>
              <a:rPr lang="tr-TR" sz="1200" dirty="0" err="1" smtClean="0">
                <a:latin typeface="Courier New"/>
                <a:cs typeface="Courier New"/>
              </a:rPr>
              <a:t>centralparktemps.txt</a:t>
            </a:r>
            <a:r>
              <a:rPr lang="tr-TR" sz="1200" dirty="0" smtClean="0">
                <a:latin typeface="Courier New"/>
                <a:cs typeface="Courier New"/>
              </a:rPr>
              <a:t>", </a:t>
            </a:r>
            <a:r>
              <a:rPr lang="tr-TR" sz="1200" dirty="0" err="1" smtClean="0">
                <a:latin typeface="Courier New"/>
                <a:cs typeface="Courier New"/>
              </a:rPr>
              <a:t>header</a:t>
            </a:r>
            <a:r>
              <a:rPr lang="tr-TR" sz="1200" dirty="0" smtClean="0">
                <a:latin typeface="Courier New"/>
                <a:cs typeface="Courier New"/>
              </a:rPr>
              <a:t>=T, </a:t>
            </a:r>
            <a:r>
              <a:rPr lang="fr-FR" sz="1200" dirty="0" smtClean="0">
                <a:latin typeface="Courier New"/>
                <a:cs typeface="Courier New"/>
              </a:rPr>
              <a:t>sep=','</a:t>
            </a:r>
            <a:r>
              <a:rPr lang="tr-TR" sz="1200" dirty="0" smtClean="0">
                <a:latin typeface="Courier New"/>
                <a:cs typeface="Courier New"/>
              </a:rPr>
              <a:t>)</a:t>
            </a:r>
            <a:endParaRPr lang="tr-TR" sz="1200" dirty="0">
              <a:latin typeface="Courier New"/>
              <a:cs typeface="Courier New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248400" y="3810000"/>
            <a:ext cx="2667000" cy="1295400"/>
          </a:xfrm>
          <a:prstGeom prst="wedgeRoundRectCallout">
            <a:avLst>
              <a:gd name="adj1" fmla="val -79618"/>
              <a:gd name="adj2" fmla="val 54333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It will not find this local file on your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9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3338512"/>
          </a:xfrm>
        </p:spPr>
        <p:txBody>
          <a:bodyPr/>
          <a:lstStyle/>
          <a:p>
            <a:r>
              <a:rPr lang="en-US" dirty="0" smtClean="0"/>
              <a:t>Read a file using a URL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3200400"/>
            <a:ext cx="67818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/>
            <a:r>
              <a:rPr lang="tr-TR" sz="1200" dirty="0" err="1">
                <a:latin typeface="Courier New"/>
                <a:cs typeface="Courier New"/>
              </a:rPr>
              <a:t>url</a:t>
            </a:r>
            <a:r>
              <a:rPr lang="tr-TR" sz="1200" dirty="0">
                <a:latin typeface="Courier New"/>
                <a:cs typeface="Courier New"/>
              </a:rPr>
              <a:t> &lt;</a:t>
            </a:r>
            <a:r>
              <a:rPr lang="tr-TR" sz="1200" dirty="0" smtClean="0">
                <a:latin typeface="Courier New"/>
                <a:cs typeface="Courier New"/>
              </a:rPr>
              <a:t>- </a:t>
            </a:r>
            <a:r>
              <a:rPr lang="tr-TR" sz="1200" dirty="0">
                <a:latin typeface="Courier New"/>
                <a:cs typeface="Courier New"/>
              </a:rPr>
              <a:t>"http://</a:t>
            </a:r>
            <a:r>
              <a:rPr lang="tr-TR" sz="1200" dirty="0" err="1">
                <a:latin typeface="Courier New"/>
                <a:cs typeface="Courier New"/>
              </a:rPr>
              <a:t>people.terry.uga.edu</a:t>
            </a:r>
            <a:r>
              <a:rPr lang="tr-TR" sz="1200" dirty="0">
                <a:latin typeface="Courier New"/>
                <a:cs typeface="Courier New"/>
              </a:rPr>
              <a:t>/</a:t>
            </a:r>
            <a:r>
              <a:rPr lang="tr-TR" sz="1200" dirty="0" err="1">
                <a:latin typeface="Courier New"/>
                <a:cs typeface="Courier New"/>
              </a:rPr>
              <a:t>rwatson</a:t>
            </a:r>
            <a:r>
              <a:rPr lang="tr-TR" sz="1200" dirty="0">
                <a:latin typeface="Courier New"/>
                <a:cs typeface="Courier New"/>
              </a:rPr>
              <a:t>/data/</a:t>
            </a:r>
            <a:r>
              <a:rPr lang="tr-TR" sz="1200" dirty="0" err="1">
                <a:latin typeface="Courier New"/>
                <a:cs typeface="Courier New"/>
              </a:rPr>
              <a:t>centralparktemps.txt</a:t>
            </a:r>
            <a:r>
              <a:rPr lang="tr-TR" sz="1200" dirty="0">
                <a:latin typeface="Courier New"/>
                <a:cs typeface="Courier New"/>
              </a:rPr>
              <a:t>"</a:t>
            </a:r>
          </a:p>
          <a:p>
            <a:pPr marL="0" lvl="1"/>
            <a:r>
              <a:rPr lang="tr-TR" sz="1200" dirty="0">
                <a:latin typeface="Courier New"/>
                <a:cs typeface="Courier New"/>
              </a:rPr>
              <a:t>t &lt;- </a:t>
            </a:r>
            <a:r>
              <a:rPr lang="tr-TR" sz="1200" dirty="0" err="1">
                <a:latin typeface="Courier New"/>
                <a:cs typeface="Courier New"/>
              </a:rPr>
              <a:t>read.table</a:t>
            </a:r>
            <a:r>
              <a:rPr lang="tr-TR" sz="1200" dirty="0">
                <a:latin typeface="Courier New"/>
                <a:cs typeface="Courier New"/>
              </a:rPr>
              <a:t>(</a:t>
            </a:r>
            <a:r>
              <a:rPr lang="tr-TR" sz="1200" dirty="0" err="1">
                <a:latin typeface="Courier New"/>
                <a:cs typeface="Courier New"/>
              </a:rPr>
              <a:t>url</a:t>
            </a:r>
            <a:r>
              <a:rPr lang="tr-TR" sz="1200" dirty="0">
                <a:latin typeface="Courier New"/>
                <a:cs typeface="Courier New"/>
              </a:rPr>
              <a:t>, </a:t>
            </a:r>
            <a:r>
              <a:rPr lang="tr-TR" sz="1200" dirty="0" err="1">
                <a:latin typeface="Courier New"/>
                <a:cs typeface="Courier New"/>
              </a:rPr>
              <a:t>header</a:t>
            </a:r>
            <a:r>
              <a:rPr lang="tr-TR" sz="1200" dirty="0">
                <a:latin typeface="Courier New"/>
                <a:cs typeface="Courier New"/>
              </a:rPr>
              <a:t>=T, </a:t>
            </a:r>
            <a:r>
              <a:rPr lang="tr-TR" sz="1200" dirty="0" err="1">
                <a:latin typeface="Courier New"/>
                <a:cs typeface="Courier New"/>
              </a:rPr>
              <a:t>sep</a:t>
            </a:r>
            <a:r>
              <a:rPr lang="tr-TR" sz="1200" dirty="0">
                <a:latin typeface="Courier New"/>
                <a:cs typeface="Courier New"/>
              </a:rPr>
              <a:t>=',')</a:t>
            </a:r>
          </a:p>
        </p:txBody>
      </p:sp>
    </p:spTree>
    <p:extLst>
      <p:ext uri="{BB962C8B-B14F-4D97-AF65-F5344CB8AC3E}">
        <p14:creationId xmlns:p14="http://schemas.microsoft.com/office/powerpoint/2010/main" val="306967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about an object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066800" y="3810000"/>
            <a:ext cx="8077200" cy="18589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tr-TR" sz="1400" dirty="0" err="1">
                <a:latin typeface="Courier New"/>
                <a:cs typeface="Courier New"/>
              </a:rPr>
              <a:t>url</a:t>
            </a:r>
            <a:r>
              <a:rPr lang="tr-TR" sz="1400" dirty="0">
                <a:latin typeface="Courier New"/>
                <a:cs typeface="Courier New"/>
              </a:rPr>
              <a:t> &lt;</a:t>
            </a:r>
            <a:r>
              <a:rPr lang="tr-TR" sz="1400" dirty="0" smtClean="0">
                <a:latin typeface="Courier New"/>
                <a:cs typeface="Courier New"/>
              </a:rPr>
              <a:t>- </a:t>
            </a:r>
            <a:r>
              <a:rPr lang="tr-TR" sz="1400" dirty="0">
                <a:latin typeface="Courier New"/>
                <a:cs typeface="Courier New"/>
              </a:rPr>
              <a:t>"http://</a:t>
            </a:r>
            <a:r>
              <a:rPr lang="tr-TR" sz="1400" dirty="0" err="1">
                <a:latin typeface="Courier New"/>
                <a:cs typeface="Courier New"/>
              </a:rPr>
              <a:t>people.terry.uga.edu</a:t>
            </a:r>
            <a:r>
              <a:rPr lang="tr-TR" sz="1400" dirty="0">
                <a:latin typeface="Courier New"/>
                <a:cs typeface="Courier New"/>
              </a:rPr>
              <a:t>/</a:t>
            </a:r>
            <a:r>
              <a:rPr lang="tr-TR" sz="1400" dirty="0" err="1">
                <a:latin typeface="Courier New"/>
                <a:cs typeface="Courier New"/>
              </a:rPr>
              <a:t>rwatson</a:t>
            </a:r>
            <a:r>
              <a:rPr lang="tr-TR" sz="1400" dirty="0">
                <a:latin typeface="Courier New"/>
                <a:cs typeface="Courier New"/>
              </a:rPr>
              <a:t>/data/</a:t>
            </a:r>
            <a:r>
              <a:rPr lang="tr-TR" sz="1400" dirty="0" err="1">
                <a:latin typeface="Courier New"/>
                <a:cs typeface="Courier New"/>
              </a:rPr>
              <a:t>centralparktemps.txt</a:t>
            </a:r>
            <a:r>
              <a:rPr lang="tr-TR" sz="1400" dirty="0">
                <a:latin typeface="Courier New"/>
                <a:cs typeface="Courier New"/>
              </a:rPr>
              <a:t>"</a:t>
            </a:r>
          </a:p>
          <a:p>
            <a:pPr marL="0" lvl="1" indent="0">
              <a:buNone/>
            </a:pPr>
            <a:r>
              <a:rPr lang="tr-TR" sz="1400" dirty="0" smtClean="0">
                <a:latin typeface="Courier New"/>
                <a:cs typeface="Courier New"/>
              </a:rPr>
              <a:t>t </a:t>
            </a:r>
            <a:r>
              <a:rPr lang="tr-TR" sz="1400" dirty="0">
                <a:latin typeface="Courier New"/>
                <a:cs typeface="Courier New"/>
              </a:rPr>
              <a:t>&lt;- </a:t>
            </a:r>
            <a:r>
              <a:rPr lang="tr-TR" sz="1400" dirty="0" err="1" smtClean="0">
                <a:latin typeface="Courier New"/>
                <a:cs typeface="Courier New"/>
              </a:rPr>
              <a:t>read.table</a:t>
            </a:r>
            <a:r>
              <a:rPr lang="tr-TR" sz="1400" dirty="0" smtClean="0">
                <a:latin typeface="Courier New"/>
                <a:cs typeface="Courier New"/>
              </a:rPr>
              <a:t>(</a:t>
            </a:r>
            <a:r>
              <a:rPr lang="tr-TR" sz="1400" dirty="0" err="1">
                <a:latin typeface="Courier New"/>
                <a:cs typeface="Courier New"/>
              </a:rPr>
              <a:t>url</a:t>
            </a:r>
            <a:r>
              <a:rPr lang="tr-TR" sz="1400" dirty="0">
                <a:latin typeface="Courier New"/>
                <a:cs typeface="Courier New"/>
              </a:rPr>
              <a:t>, </a:t>
            </a:r>
            <a:r>
              <a:rPr lang="tr-TR" sz="1400" dirty="0" err="1">
                <a:latin typeface="Courier New"/>
                <a:cs typeface="Courier New"/>
              </a:rPr>
              <a:t>header</a:t>
            </a:r>
            <a:r>
              <a:rPr lang="tr-TR" sz="1400" dirty="0">
                <a:latin typeface="Courier New"/>
                <a:cs typeface="Courier New"/>
              </a:rPr>
              <a:t>=T, </a:t>
            </a:r>
            <a:r>
              <a:rPr lang="fr-FR" sz="1400" dirty="0">
                <a:latin typeface="Courier New"/>
                <a:cs typeface="Courier New"/>
              </a:rPr>
              <a:t>sep=','</a:t>
            </a:r>
            <a:r>
              <a:rPr lang="tr-TR" sz="1400" dirty="0">
                <a:latin typeface="Courier New"/>
                <a:cs typeface="Courier New"/>
              </a:rPr>
              <a:t>)</a:t>
            </a:r>
          </a:p>
          <a:p>
            <a:pPr marL="0" lvl="1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head</a:t>
            </a:r>
            <a:r>
              <a:rPr lang="en-US" sz="1400" dirty="0">
                <a:latin typeface="Courier New"/>
                <a:cs typeface="Courier New"/>
              </a:rPr>
              <a:t>(t) #  first few rows</a:t>
            </a:r>
          </a:p>
          <a:p>
            <a:pPr marL="0" lvl="1" indent="0">
              <a:buNone/>
            </a:pPr>
            <a:r>
              <a:rPr lang="en-US" sz="1400" dirty="0">
                <a:latin typeface="Courier New"/>
                <a:cs typeface="Courier New"/>
              </a:rPr>
              <a:t>tail(t) #  last few rows</a:t>
            </a:r>
          </a:p>
          <a:p>
            <a:pPr marL="0" lvl="1" indent="0">
              <a:buNone/>
            </a:pPr>
            <a:r>
              <a:rPr lang="en-US" sz="1400" dirty="0">
                <a:latin typeface="Courier New"/>
                <a:cs typeface="Courier New"/>
              </a:rPr>
              <a:t>dim(t) # dimension</a:t>
            </a:r>
          </a:p>
          <a:p>
            <a:pPr marL="0" lvl="1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str</a:t>
            </a:r>
            <a:r>
              <a:rPr lang="en-US" sz="1400" dirty="0">
                <a:latin typeface="Courier New"/>
                <a:cs typeface="Courier New"/>
              </a:rPr>
              <a:t>(t) # structure of a dataset</a:t>
            </a:r>
          </a:p>
          <a:p>
            <a:pPr marL="0" lvl="1" indent="0">
              <a:buNone/>
            </a:pPr>
            <a:r>
              <a:rPr lang="en-US" sz="1400" dirty="0">
                <a:latin typeface="Courier New"/>
                <a:cs typeface="Courier New"/>
              </a:rPr>
              <a:t>class(t) #type of </a:t>
            </a:r>
            <a:r>
              <a:rPr lang="en-US" sz="1400" dirty="0" smtClean="0">
                <a:latin typeface="Courier New"/>
                <a:cs typeface="Courier New"/>
              </a:rPr>
              <a:t>object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09600" y="1828800"/>
            <a:ext cx="2667000" cy="1600200"/>
          </a:xfrm>
          <a:prstGeom prst="wedgeRoundRectCallout">
            <a:avLst>
              <a:gd name="adj1" fmla="val -26381"/>
              <a:gd name="adj2" fmla="val 94671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Click on the name of the file in the top-right window to see its content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096000" y="4876800"/>
            <a:ext cx="2895600" cy="1600200"/>
          </a:xfrm>
          <a:prstGeom prst="wedgeRoundRectCallout">
            <a:avLst>
              <a:gd name="adj1" fmla="val -90964"/>
              <a:gd name="adj2" fmla="val -26121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Click on the </a:t>
            </a:r>
            <a:r>
              <a:rPr lang="en-US" dirty="0" smtClean="0"/>
              <a:t>blue icon </a:t>
            </a:r>
            <a:r>
              <a:rPr lang="en-US" dirty="0"/>
              <a:t>of the file in </a:t>
            </a:r>
            <a:r>
              <a:rPr lang="en-US" dirty="0" smtClean="0"/>
              <a:t>the top-right window to </a:t>
            </a:r>
            <a:r>
              <a:rPr lang="en-US" dirty="0"/>
              <a:t>see its </a:t>
            </a:r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4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datasetName$columName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066800" y="2895600"/>
            <a:ext cx="7696200" cy="1600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s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s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s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s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s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s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lvl="1" indent="0">
              <a:buNone/>
            </a:pPr>
            <a:r>
              <a:rPr lang="tr-TR" sz="1400" dirty="0" err="1">
                <a:latin typeface="Courier New"/>
                <a:cs typeface="Courier New"/>
              </a:rPr>
              <a:t>url</a:t>
            </a:r>
            <a:r>
              <a:rPr lang="tr-TR" sz="1400" dirty="0">
                <a:latin typeface="Courier New"/>
                <a:cs typeface="Courier New"/>
              </a:rPr>
              <a:t> &lt;</a:t>
            </a:r>
            <a:r>
              <a:rPr lang="tr-TR" sz="1400" dirty="0" smtClean="0">
                <a:latin typeface="Courier New"/>
                <a:cs typeface="Courier New"/>
              </a:rPr>
              <a:t>- "http</a:t>
            </a:r>
            <a:r>
              <a:rPr lang="tr-TR" sz="1400" dirty="0">
                <a:latin typeface="Courier New"/>
                <a:cs typeface="Courier New"/>
              </a:rPr>
              <a:t>://</a:t>
            </a:r>
            <a:r>
              <a:rPr lang="tr-TR" sz="1400" dirty="0" err="1">
                <a:latin typeface="Courier New"/>
                <a:cs typeface="Courier New"/>
              </a:rPr>
              <a:t>people.terry.uga.edu</a:t>
            </a:r>
            <a:r>
              <a:rPr lang="tr-TR" sz="1400" dirty="0">
                <a:latin typeface="Courier New"/>
                <a:cs typeface="Courier New"/>
              </a:rPr>
              <a:t>/</a:t>
            </a:r>
            <a:r>
              <a:rPr lang="tr-TR" sz="1400" dirty="0" err="1">
                <a:latin typeface="Courier New"/>
                <a:cs typeface="Courier New"/>
              </a:rPr>
              <a:t>rwatson</a:t>
            </a:r>
            <a:r>
              <a:rPr lang="tr-TR" sz="1400" dirty="0">
                <a:latin typeface="Courier New"/>
                <a:cs typeface="Courier New"/>
              </a:rPr>
              <a:t>/data/</a:t>
            </a:r>
            <a:r>
              <a:rPr lang="tr-TR" sz="1400" dirty="0" err="1" smtClean="0">
                <a:latin typeface="Courier New"/>
                <a:cs typeface="Courier New"/>
              </a:rPr>
              <a:t>centralparktemps.txt</a:t>
            </a:r>
            <a:r>
              <a:rPr lang="tr-TR" sz="1400" dirty="0" smtClean="0">
                <a:latin typeface="Courier New"/>
                <a:cs typeface="Courier New"/>
              </a:rPr>
              <a:t>"</a:t>
            </a:r>
          </a:p>
          <a:p>
            <a:pPr marL="0" lvl="1" indent="0">
              <a:buNone/>
            </a:pPr>
            <a:r>
              <a:rPr lang="tr-TR" sz="1400" dirty="0" smtClean="0">
                <a:latin typeface="Courier New"/>
                <a:cs typeface="Courier New"/>
              </a:rPr>
              <a:t>t </a:t>
            </a:r>
            <a:r>
              <a:rPr lang="tr-TR" sz="1400" dirty="0">
                <a:latin typeface="Courier New"/>
                <a:cs typeface="Courier New"/>
              </a:rPr>
              <a:t>&lt;- </a:t>
            </a:r>
            <a:r>
              <a:rPr lang="tr-TR" sz="1400" dirty="0" err="1" smtClean="0">
                <a:latin typeface="Courier New"/>
                <a:cs typeface="Courier New"/>
              </a:rPr>
              <a:t>read.table</a:t>
            </a:r>
            <a:r>
              <a:rPr lang="tr-TR" sz="1400" dirty="0" smtClean="0">
                <a:latin typeface="Courier New"/>
                <a:cs typeface="Courier New"/>
              </a:rPr>
              <a:t>(</a:t>
            </a:r>
            <a:r>
              <a:rPr lang="tr-TR" sz="1400" dirty="0" err="1">
                <a:latin typeface="Courier New"/>
                <a:cs typeface="Courier New"/>
              </a:rPr>
              <a:t>url</a:t>
            </a:r>
            <a:r>
              <a:rPr lang="tr-TR" sz="1400" dirty="0">
                <a:latin typeface="Courier New"/>
                <a:cs typeface="Courier New"/>
              </a:rPr>
              <a:t>, </a:t>
            </a:r>
            <a:r>
              <a:rPr lang="tr-TR" sz="1400" dirty="0" err="1">
                <a:latin typeface="Courier New"/>
                <a:cs typeface="Courier New"/>
              </a:rPr>
              <a:t>header</a:t>
            </a:r>
            <a:r>
              <a:rPr lang="tr-TR" sz="1400" dirty="0">
                <a:latin typeface="Courier New"/>
                <a:cs typeface="Courier New"/>
              </a:rPr>
              <a:t>=T, </a:t>
            </a:r>
            <a:r>
              <a:rPr lang="fr-FR" sz="1400" dirty="0">
                <a:latin typeface="Courier New"/>
                <a:cs typeface="Courier New"/>
              </a:rPr>
              <a:t>sep=','</a:t>
            </a:r>
            <a:r>
              <a:rPr lang="tr-TR" sz="1400" dirty="0">
                <a:latin typeface="Courier New"/>
                <a:cs typeface="Courier New"/>
              </a:rPr>
              <a:t>)</a:t>
            </a:r>
          </a:p>
          <a:p>
            <a:pPr marL="0" lvl="1" indent="0">
              <a:buFont typeface="Wingdings" charset="2"/>
              <a:buNone/>
            </a:pPr>
            <a:r>
              <a:rPr lang="en-US" sz="1400" dirty="0" smtClean="0">
                <a:latin typeface="Courier New"/>
                <a:cs typeface="Courier New"/>
              </a:rPr>
              <a:t># qualify with </a:t>
            </a:r>
            <a:r>
              <a:rPr lang="en-US" sz="1400" dirty="0" err="1" smtClean="0">
                <a:latin typeface="Courier New"/>
                <a:cs typeface="Courier New"/>
              </a:rPr>
              <a:t>tablename</a:t>
            </a:r>
            <a:r>
              <a:rPr lang="en-US" sz="1400" dirty="0" smtClean="0">
                <a:latin typeface="Courier New"/>
                <a:cs typeface="Courier New"/>
              </a:rPr>
              <a:t> to reference fields</a:t>
            </a:r>
          </a:p>
          <a:p>
            <a:pPr marL="0" lvl="1" indent="0">
              <a:buFont typeface="Wingdings" charset="2"/>
              <a:buNone/>
            </a:pPr>
            <a:r>
              <a:rPr lang="en-US" sz="1400" dirty="0" smtClean="0">
                <a:latin typeface="Courier New"/>
                <a:cs typeface="Courier New"/>
              </a:rPr>
              <a:t>mean(</a:t>
            </a:r>
            <a:r>
              <a:rPr lang="en-US" sz="1400" dirty="0" err="1" smtClean="0">
                <a:latin typeface="Courier New"/>
                <a:cs typeface="Courier New"/>
              </a:rPr>
              <a:t>t$temperature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 marL="0" lvl="1" indent="0">
              <a:buFont typeface="Wingdings" charset="2"/>
              <a:buNone/>
            </a:pPr>
            <a:r>
              <a:rPr lang="en-US" sz="1400" dirty="0" smtClean="0">
                <a:latin typeface="Courier New"/>
                <a:cs typeface="Courier New"/>
              </a:rPr>
              <a:t>max(</a:t>
            </a:r>
            <a:r>
              <a:rPr lang="en-US" sz="1400" dirty="0" err="1" smtClean="0">
                <a:latin typeface="Courier New"/>
                <a:cs typeface="Courier New"/>
              </a:rPr>
              <a:t>t$year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 marL="0" lvl="1" indent="0">
              <a:buFont typeface="Wingdings" charset="2"/>
              <a:buNone/>
            </a:pPr>
            <a:r>
              <a:rPr lang="en-US" sz="1400" dirty="0" smtClean="0">
                <a:latin typeface="Courier New"/>
                <a:cs typeface="Courier New"/>
              </a:rPr>
              <a:t>range(</a:t>
            </a:r>
            <a:r>
              <a:rPr lang="en-US" sz="1400" dirty="0" err="1" smtClean="0">
                <a:latin typeface="Courier New"/>
                <a:cs typeface="Courier New"/>
              </a:rPr>
              <a:t>t$month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1143000" y="5943600"/>
            <a:ext cx="1219200" cy="457200"/>
          </a:xfrm>
          <a:prstGeom prst="wedgeRectCallout">
            <a:avLst>
              <a:gd name="adj1" fmla="val 8091"/>
              <a:gd name="adj2" fmla="val -38254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Data set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3581400" y="5867400"/>
            <a:ext cx="1219200" cy="457200"/>
          </a:xfrm>
          <a:prstGeom prst="wedgeRectCallout">
            <a:avLst>
              <a:gd name="adj1" fmla="val -139466"/>
              <a:gd name="adj2" fmla="val -36472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Column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24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column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981200"/>
            <a:ext cx="7997825" cy="13419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tr-TR" sz="1400" dirty="0" err="1">
                <a:latin typeface="Courier New"/>
                <a:cs typeface="Courier New"/>
              </a:rPr>
              <a:t>library</a:t>
            </a:r>
            <a:r>
              <a:rPr lang="tr-TR" sz="1400" dirty="0">
                <a:latin typeface="Courier New"/>
                <a:cs typeface="Courier New"/>
              </a:rPr>
              <a:t>(</a:t>
            </a:r>
            <a:r>
              <a:rPr lang="tr-TR" sz="1400" dirty="0" err="1">
                <a:latin typeface="Courier New"/>
                <a:cs typeface="Courier New"/>
              </a:rPr>
              <a:t>birk</a:t>
            </a:r>
            <a:r>
              <a:rPr lang="tr-TR" sz="1400" dirty="0" smtClean="0">
                <a:latin typeface="Courier New"/>
                <a:cs typeface="Courier New"/>
              </a:rPr>
              <a:t>)</a:t>
            </a:r>
          </a:p>
          <a:p>
            <a:pPr marL="0" lvl="1" indent="0">
              <a:buNone/>
            </a:pPr>
            <a:r>
              <a:rPr lang="tr-TR" sz="1400" dirty="0" smtClean="0">
                <a:latin typeface="Courier New"/>
                <a:cs typeface="Courier New"/>
              </a:rPr>
              <a:t>&lt;</a:t>
            </a:r>
            <a:r>
              <a:rPr lang="tr-TR" sz="1400" dirty="0" err="1">
                <a:latin typeface="Courier New"/>
                <a:cs typeface="Courier New"/>
              </a:rPr>
              <a:t>url</a:t>
            </a:r>
            <a:r>
              <a:rPr lang="tr-TR" sz="1400" dirty="0">
                <a:latin typeface="Courier New"/>
                <a:cs typeface="Courier New"/>
              </a:rPr>
              <a:t> &lt;</a:t>
            </a:r>
            <a:r>
              <a:rPr lang="tr-TR" sz="1400" dirty="0" smtClean="0">
                <a:latin typeface="Courier New"/>
                <a:cs typeface="Courier New"/>
              </a:rPr>
              <a:t>- </a:t>
            </a:r>
            <a:r>
              <a:rPr lang="tr-TR" sz="1400" dirty="0">
                <a:latin typeface="Courier New"/>
                <a:cs typeface="Courier New"/>
              </a:rPr>
              <a:t>"http://</a:t>
            </a:r>
            <a:r>
              <a:rPr lang="tr-TR" sz="1400" dirty="0" err="1">
                <a:latin typeface="Courier New"/>
                <a:cs typeface="Courier New"/>
              </a:rPr>
              <a:t>people.terry.uga.edu</a:t>
            </a:r>
            <a:r>
              <a:rPr lang="tr-TR" sz="1400" dirty="0">
                <a:latin typeface="Courier New"/>
                <a:cs typeface="Courier New"/>
              </a:rPr>
              <a:t>/</a:t>
            </a:r>
            <a:r>
              <a:rPr lang="tr-TR" sz="1400" dirty="0" err="1">
                <a:latin typeface="Courier New"/>
                <a:cs typeface="Courier New"/>
              </a:rPr>
              <a:t>rwatson</a:t>
            </a:r>
            <a:r>
              <a:rPr lang="tr-TR" sz="1400" dirty="0">
                <a:latin typeface="Courier New"/>
                <a:cs typeface="Courier New"/>
              </a:rPr>
              <a:t>/data/</a:t>
            </a:r>
            <a:r>
              <a:rPr lang="tr-TR" sz="1400" dirty="0" err="1" smtClean="0">
                <a:latin typeface="Courier New"/>
                <a:cs typeface="Courier New"/>
              </a:rPr>
              <a:t>centralparktemps.txt</a:t>
            </a:r>
            <a:r>
              <a:rPr lang="tr-TR" sz="1400" dirty="0">
                <a:latin typeface="Courier New"/>
                <a:cs typeface="Courier New"/>
              </a:rPr>
              <a:t>"</a:t>
            </a:r>
          </a:p>
          <a:p>
            <a:pPr marL="0" lvl="1" indent="0">
              <a:buNone/>
            </a:pPr>
            <a:r>
              <a:rPr lang="tr-TR" sz="1400" dirty="0">
                <a:latin typeface="Courier New"/>
                <a:cs typeface="Courier New"/>
              </a:rPr>
              <a:t>t &lt;- </a:t>
            </a:r>
            <a:r>
              <a:rPr lang="tr-TR" sz="1400" dirty="0" err="1">
                <a:latin typeface="Courier New"/>
                <a:cs typeface="Courier New"/>
              </a:rPr>
              <a:t>read.table</a:t>
            </a:r>
            <a:r>
              <a:rPr lang="tr-TR" sz="1400" dirty="0">
                <a:latin typeface="Courier New"/>
                <a:cs typeface="Courier New"/>
              </a:rPr>
              <a:t>(</a:t>
            </a:r>
            <a:r>
              <a:rPr lang="tr-TR" sz="1400" dirty="0" err="1">
                <a:latin typeface="Courier New"/>
                <a:cs typeface="Courier New"/>
              </a:rPr>
              <a:t>url</a:t>
            </a:r>
            <a:r>
              <a:rPr lang="tr-TR" sz="1400" dirty="0">
                <a:latin typeface="Courier New"/>
                <a:cs typeface="Courier New"/>
              </a:rPr>
              <a:t>, </a:t>
            </a:r>
            <a:r>
              <a:rPr lang="tr-TR" sz="1400" dirty="0" err="1">
                <a:latin typeface="Courier New"/>
                <a:cs typeface="Courier New"/>
              </a:rPr>
              <a:t>header</a:t>
            </a:r>
            <a:r>
              <a:rPr lang="tr-TR" sz="1400" dirty="0">
                <a:latin typeface="Courier New"/>
                <a:cs typeface="Courier New"/>
              </a:rPr>
              <a:t>=T, </a:t>
            </a:r>
            <a:r>
              <a:rPr lang="tr-TR" sz="1400" dirty="0" err="1">
                <a:latin typeface="Courier New"/>
                <a:cs typeface="Courier New"/>
              </a:rPr>
              <a:t>sep</a:t>
            </a:r>
            <a:r>
              <a:rPr lang="tr-TR" sz="1400" dirty="0">
                <a:latin typeface="Courier New"/>
                <a:cs typeface="Courier New"/>
              </a:rPr>
              <a:t>=',')</a:t>
            </a:r>
          </a:p>
          <a:p>
            <a:pPr marL="0" lvl="1" indent="0">
              <a:buNone/>
            </a:pPr>
            <a:r>
              <a:rPr lang="tr-TR" sz="1400" dirty="0">
                <a:latin typeface="Courier New"/>
                <a:cs typeface="Courier New"/>
              </a:rPr>
              <a:t># </a:t>
            </a:r>
            <a:r>
              <a:rPr lang="tr-TR" sz="1400" dirty="0" err="1">
                <a:latin typeface="Courier New"/>
                <a:cs typeface="Courier New"/>
              </a:rPr>
              <a:t>compute</a:t>
            </a:r>
            <a:r>
              <a:rPr lang="tr-TR" sz="1400" dirty="0">
                <a:latin typeface="Courier New"/>
                <a:cs typeface="Courier New"/>
              </a:rPr>
              <a:t> </a:t>
            </a:r>
            <a:r>
              <a:rPr lang="tr-TR" sz="1400" dirty="0" err="1" smtClean="0">
                <a:latin typeface="Courier New"/>
                <a:cs typeface="Courier New"/>
              </a:rPr>
              <a:t>Celsius</a:t>
            </a:r>
            <a:endParaRPr lang="tr-TR" sz="1400" dirty="0" smtClean="0">
              <a:latin typeface="Courier New"/>
              <a:cs typeface="Courier New"/>
            </a:endParaRPr>
          </a:p>
          <a:p>
            <a:pPr marL="0" lvl="1" indent="0">
              <a:buNone/>
            </a:pPr>
            <a:r>
              <a:rPr lang="tr-TR" sz="1400" dirty="0" err="1" smtClean="0">
                <a:latin typeface="Courier New"/>
                <a:cs typeface="Courier New"/>
              </a:rPr>
              <a:t>t$Ctemp</a:t>
            </a:r>
            <a:r>
              <a:rPr lang="tr-TR" sz="1400" dirty="0" smtClean="0">
                <a:latin typeface="Courier New"/>
                <a:cs typeface="Courier New"/>
              </a:rPr>
              <a:t> </a:t>
            </a:r>
            <a:r>
              <a:rPr lang="tr-TR" sz="1400" dirty="0">
                <a:latin typeface="Courier New"/>
                <a:cs typeface="Courier New"/>
              </a:rPr>
              <a:t>&lt;- </a:t>
            </a:r>
            <a:r>
              <a:rPr lang="tr-TR" sz="1400" dirty="0" smtClean="0">
                <a:latin typeface="Courier New"/>
                <a:cs typeface="Courier New"/>
              </a:rPr>
              <a:t> </a:t>
            </a:r>
            <a:r>
              <a:rPr lang="tr-TR" sz="1400" dirty="0" err="1" smtClean="0">
                <a:latin typeface="Courier New"/>
                <a:cs typeface="Courier New"/>
              </a:rPr>
              <a:t>round</a:t>
            </a:r>
            <a:r>
              <a:rPr lang="tr-TR" sz="1400" dirty="0">
                <a:latin typeface="Courier New"/>
                <a:cs typeface="Courier New"/>
              </a:rPr>
              <a:t>(</a:t>
            </a:r>
            <a:r>
              <a:rPr lang="tr-TR" sz="1400" dirty="0" err="1">
                <a:latin typeface="Courier New"/>
                <a:cs typeface="Courier New"/>
              </a:rPr>
              <a:t>conv_unit</a:t>
            </a:r>
            <a:r>
              <a:rPr lang="tr-TR" sz="1400" dirty="0">
                <a:latin typeface="Courier New"/>
                <a:cs typeface="Courier New"/>
              </a:rPr>
              <a:t>(</a:t>
            </a:r>
            <a:r>
              <a:rPr lang="tr-TR" sz="1400" dirty="0" err="1">
                <a:latin typeface="Courier New"/>
                <a:cs typeface="Courier New"/>
              </a:rPr>
              <a:t>t$temperature,F,C</a:t>
            </a:r>
            <a:r>
              <a:rPr lang="tr-TR" sz="1400" dirty="0">
                <a:latin typeface="Courier New"/>
                <a:cs typeface="Courier New"/>
              </a:rPr>
              <a:t>),</a:t>
            </a:r>
            <a:r>
              <a:rPr lang="tr-TR" sz="1400" dirty="0" smtClean="0">
                <a:latin typeface="Courier New"/>
                <a:cs typeface="Courier New"/>
              </a:rPr>
              <a:t>1)</a:t>
            </a:r>
            <a:endParaRPr lang="tr-TR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015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9" y="1766888"/>
            <a:ext cx="5338762" cy="1814512"/>
          </a:xfrm>
        </p:spPr>
        <p:txBody>
          <a:bodyPr/>
          <a:lstStyle/>
          <a:p>
            <a:r>
              <a:rPr lang="en-US" dirty="0" smtClean="0"/>
              <a:t>Converting data from one format to another</a:t>
            </a:r>
          </a:p>
          <a:p>
            <a:pPr lvl="1"/>
            <a:r>
              <a:rPr lang="en-US" dirty="0" smtClean="0"/>
              <a:t>Wide to narrow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5882"/>
              </p:ext>
            </p:extLst>
          </p:nvPr>
        </p:nvGraphicFramePr>
        <p:xfrm>
          <a:off x="990600" y="5867400"/>
          <a:ext cx="7696195" cy="741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92015"/>
                <a:gridCol w="592015"/>
                <a:gridCol w="592015"/>
                <a:gridCol w="592015"/>
                <a:gridCol w="592015"/>
                <a:gridCol w="592015"/>
                <a:gridCol w="592015"/>
                <a:gridCol w="592015"/>
                <a:gridCol w="592015"/>
                <a:gridCol w="592015"/>
                <a:gridCol w="592015"/>
                <a:gridCol w="592015"/>
                <a:gridCol w="592015"/>
              </a:tblGrid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Year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4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5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7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9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10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11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1959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315.62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316.38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316.71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317.72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318.29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318.15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316.54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314.8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313.84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313.26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314.8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315.58</a:t>
                      </a:r>
                      <a:endParaRPr lang="en-US" sz="1000" dirty="0">
                        <a:effectLst/>
                        <a:latin typeface="Courier"/>
                        <a:ea typeface="ＭＳ 明朝"/>
                        <a:cs typeface="Courier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74904"/>
              </p:ext>
            </p:extLst>
          </p:nvPr>
        </p:nvGraphicFramePr>
        <p:xfrm>
          <a:off x="7010400" y="1066800"/>
          <a:ext cx="1989392" cy="457199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69259"/>
                <a:gridCol w="658133"/>
                <a:gridCol w="762000"/>
              </a:tblGrid>
              <a:tr h="3516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month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16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1959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315.62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16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1959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316.38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16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1959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316.71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16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1959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317.72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16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1959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318.29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16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1959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318.15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16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1959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316.54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16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1959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314.80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16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1959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313.84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16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1959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313.26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16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1959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314.80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169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1959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315.58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 bwMode="auto">
          <a:xfrm flipV="1">
            <a:off x="2819400" y="2971800"/>
            <a:ext cx="3581400" cy="2362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4267200" y="3810000"/>
            <a:ext cx="2209800" cy="1600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343400" y="3810000"/>
            <a:ext cx="838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Melt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6800" y="4495800"/>
            <a:ext cx="838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5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066800" y="685800"/>
            <a:ext cx="1371600" cy="533400"/>
          </a:xfrm>
          <a:prstGeom prst="wedgeRoundRectCallout">
            <a:avLst>
              <a:gd name="adj1" fmla="val 51389"/>
              <a:gd name="adj2" fmla="val 14107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Scripts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467600" y="609600"/>
            <a:ext cx="1371600" cy="533400"/>
          </a:xfrm>
          <a:prstGeom prst="wedgeRoundRectCallout">
            <a:avLst>
              <a:gd name="adj1" fmla="val -35648"/>
              <a:gd name="adj2" fmla="val 14345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Datasets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295400" y="6172200"/>
            <a:ext cx="1371600" cy="533400"/>
          </a:xfrm>
          <a:prstGeom prst="wedgeRoundRectCallout">
            <a:avLst>
              <a:gd name="adj1" fmla="val 39352"/>
              <a:gd name="adj2" fmla="val -9940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Results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876800" y="6172200"/>
            <a:ext cx="3886200" cy="533400"/>
          </a:xfrm>
          <a:prstGeom prst="wedgeRoundRectCallout">
            <a:avLst>
              <a:gd name="adj1" fmla="val 9459"/>
              <a:gd name="adj2" fmla="val -10373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Files, plots, packages, &amp; help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0" name="Content Placeholder 9" descr="R-rstudio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4" b="104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426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External files </a:t>
            </a:r>
            <a:r>
              <a:rPr lang="en-US" sz="4000" dirty="0" smtClean="0"/>
              <a:t>&amp; </a:t>
            </a:r>
            <a:r>
              <a:rPr lang="en-US" sz="4000" dirty="0" err="1" smtClean="0"/>
              <a:t>RStudio</a:t>
            </a:r>
            <a:r>
              <a:rPr lang="en-US" sz="4000" dirty="0" smtClean="0"/>
              <a:t> server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a file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Download a file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More &gt; Export …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uploa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14600"/>
            <a:ext cx="5499100" cy="6731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2667000" y="2667000"/>
            <a:ext cx="838200" cy="838200"/>
          </a:xfrm>
          <a:prstGeom prst="ellipse">
            <a:avLst/>
          </a:prstGeom>
          <a:solidFill>
            <a:srgbClr val="FFFF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7" name="Picture 6" descr="uploa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191000"/>
            <a:ext cx="5499100" cy="6731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5334000" y="4267200"/>
            <a:ext cx="838200" cy="838200"/>
          </a:xfrm>
          <a:prstGeom prst="ellipse">
            <a:avLst/>
          </a:prstGeom>
          <a:solidFill>
            <a:srgbClr val="FFFF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1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514600"/>
            <a:ext cx="83058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library(reshape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 err="1">
                <a:latin typeface="Courier"/>
                <a:cs typeface="Courier"/>
              </a:rPr>
              <a:t>url</a:t>
            </a:r>
            <a:r>
              <a:rPr lang="en-US" sz="1600" dirty="0">
                <a:latin typeface="Courier"/>
                <a:cs typeface="Courier"/>
              </a:rPr>
              <a:t> &lt;-  'http://</a:t>
            </a:r>
            <a:r>
              <a:rPr lang="en-US" sz="1600" dirty="0" err="1">
                <a:latin typeface="Courier"/>
                <a:cs typeface="Courier"/>
              </a:rPr>
              <a:t>people.terry.uga.edu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rwatson</a:t>
            </a:r>
            <a:r>
              <a:rPr lang="en-US" sz="1600" dirty="0">
                <a:latin typeface="Courier"/>
                <a:cs typeface="Courier"/>
              </a:rPr>
              <a:t>/data/</a:t>
            </a:r>
            <a:r>
              <a:rPr lang="en-US" sz="1600" dirty="0" err="1">
                <a:latin typeface="Courier"/>
                <a:cs typeface="Courier"/>
              </a:rPr>
              <a:t>meltExample.csv</a:t>
            </a:r>
            <a:r>
              <a:rPr lang="en-US" sz="1600" dirty="0">
                <a:latin typeface="Courier"/>
                <a:cs typeface="Courier"/>
              </a:rPr>
              <a:t>'</a:t>
            </a:r>
          </a:p>
          <a:p>
            <a:r>
              <a:rPr lang="en-US" sz="1600" dirty="0">
                <a:latin typeface="Courier"/>
                <a:cs typeface="Courier"/>
              </a:rPr>
              <a:t>s &lt;- </a:t>
            </a:r>
            <a:r>
              <a:rPr lang="en-US" sz="1600" dirty="0" err="1">
                <a:latin typeface="Courier"/>
                <a:cs typeface="Courier"/>
              </a:rPr>
              <a:t>read.table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url</a:t>
            </a:r>
            <a:r>
              <a:rPr lang="en-US" sz="1600" dirty="0">
                <a:latin typeface="Courier"/>
                <a:cs typeface="Courier"/>
              </a:rPr>
              <a:t>, header=F, </a:t>
            </a:r>
            <a:r>
              <a:rPr lang="en-US" sz="1600" dirty="0" err="1">
                <a:latin typeface="Courier"/>
                <a:cs typeface="Courier"/>
              </a:rPr>
              <a:t>sep</a:t>
            </a:r>
            <a:r>
              <a:rPr lang="en-US" sz="1600" dirty="0">
                <a:latin typeface="Courier"/>
                <a:cs typeface="Courier"/>
              </a:rPr>
              <a:t>=',')</a:t>
            </a:r>
          </a:p>
          <a:p>
            <a:r>
              <a:rPr lang="en-US" sz="1600" dirty="0" err="1">
                <a:latin typeface="Courier"/>
                <a:cs typeface="Courier"/>
              </a:rPr>
              <a:t>colnames</a:t>
            </a:r>
            <a:r>
              <a:rPr lang="en-US" sz="1600" dirty="0">
                <a:latin typeface="Courier"/>
                <a:cs typeface="Courier"/>
              </a:rPr>
              <a:t>(s) &lt;-  c('year', 1:12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sz="1600" dirty="0" smtClean="0">
                <a:latin typeface="Courier"/>
                <a:cs typeface="Courier"/>
              </a:rPr>
              <a:t># melt (normalization)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m &lt;-  melt(</a:t>
            </a:r>
            <a:r>
              <a:rPr lang="en-US" sz="1600" dirty="0" err="1">
                <a:latin typeface="Courier"/>
                <a:cs typeface="Courier"/>
              </a:rPr>
              <a:t>s,id</a:t>
            </a:r>
            <a:r>
              <a:rPr lang="en-US" sz="1600" dirty="0">
                <a:latin typeface="Courier"/>
                <a:cs typeface="Courier"/>
              </a:rPr>
              <a:t>='year')</a:t>
            </a:r>
          </a:p>
          <a:p>
            <a:r>
              <a:rPr lang="en-US" sz="1600" dirty="0" err="1">
                <a:latin typeface="Courier"/>
                <a:cs typeface="Courier"/>
              </a:rPr>
              <a:t>colnames</a:t>
            </a:r>
            <a:r>
              <a:rPr lang="en-US" sz="1600" dirty="0">
                <a:latin typeface="Courier"/>
                <a:cs typeface="Courier"/>
              </a:rPr>
              <a:t>(m) &lt;-  c('year','month','co2'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sz="1600" dirty="0" smtClean="0">
                <a:latin typeface="Courier"/>
                <a:cs typeface="Courier"/>
              </a:rPr>
              <a:t># Cast – revers of melt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c &lt;-  cast(</a:t>
            </a:r>
            <a:r>
              <a:rPr lang="en-US" sz="1600" dirty="0" err="1">
                <a:latin typeface="Courier"/>
                <a:cs typeface="Courier"/>
              </a:rPr>
              <a:t>m,year~month</a:t>
            </a:r>
            <a:r>
              <a:rPr lang="en-US" sz="1600" dirty="0">
                <a:latin typeface="Courier"/>
                <a:cs typeface="Courier"/>
              </a:rPr>
              <a:t>, value='co2')</a:t>
            </a:r>
          </a:p>
        </p:txBody>
      </p:sp>
    </p:spTree>
    <p:extLst>
      <p:ext uri="{BB962C8B-B14F-4D97-AF65-F5344CB8AC3E}">
        <p14:creationId xmlns:p14="http://schemas.microsoft.com/office/powerpoint/2010/main" val="224283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files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066800" y="2286000"/>
            <a:ext cx="776922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tr-TR" sz="1400" dirty="0" err="1">
                <a:latin typeface="Courier New"/>
                <a:cs typeface="Courier New"/>
              </a:rPr>
              <a:t>url</a:t>
            </a:r>
            <a:r>
              <a:rPr lang="tr-TR" sz="1400" dirty="0">
                <a:latin typeface="Courier New"/>
                <a:cs typeface="Courier New"/>
              </a:rPr>
              <a:t> &lt;</a:t>
            </a:r>
            <a:r>
              <a:rPr lang="tr-TR" sz="1400" dirty="0" smtClean="0">
                <a:latin typeface="Courier New"/>
                <a:cs typeface="Courier New"/>
              </a:rPr>
              <a:t>- </a:t>
            </a:r>
            <a:r>
              <a:rPr lang="tr-TR" sz="1400" dirty="0">
                <a:latin typeface="Courier New"/>
                <a:cs typeface="Courier New"/>
              </a:rPr>
              <a:t>'http://</a:t>
            </a:r>
            <a:r>
              <a:rPr lang="tr-TR" sz="1400" dirty="0" err="1">
                <a:latin typeface="Courier New"/>
                <a:cs typeface="Courier New"/>
              </a:rPr>
              <a:t>people.terry.uga.edu</a:t>
            </a:r>
            <a:r>
              <a:rPr lang="tr-TR" sz="1400" dirty="0">
                <a:latin typeface="Courier New"/>
                <a:cs typeface="Courier New"/>
              </a:rPr>
              <a:t>/</a:t>
            </a:r>
            <a:r>
              <a:rPr lang="tr-TR" sz="1400" dirty="0" err="1">
                <a:latin typeface="Courier New"/>
                <a:cs typeface="Courier New"/>
              </a:rPr>
              <a:t>rwatson</a:t>
            </a:r>
            <a:r>
              <a:rPr lang="tr-TR" sz="1400" dirty="0">
                <a:latin typeface="Courier New"/>
                <a:cs typeface="Courier New"/>
              </a:rPr>
              <a:t>/data/</a:t>
            </a:r>
            <a:r>
              <a:rPr lang="tr-TR" sz="1400" dirty="0" err="1" smtClean="0">
                <a:latin typeface="Courier New"/>
                <a:cs typeface="Courier New"/>
              </a:rPr>
              <a:t>centralparktemps.txt</a:t>
            </a:r>
            <a:r>
              <a:rPr lang="tr-TR" sz="1400" dirty="0" smtClean="0">
                <a:latin typeface="Courier New"/>
                <a:cs typeface="Courier New"/>
              </a:rPr>
              <a:t>’</a:t>
            </a:r>
          </a:p>
          <a:p>
            <a:pPr marL="0" lvl="1" indent="0">
              <a:buNone/>
            </a:pPr>
            <a:r>
              <a:rPr lang="tr-TR" sz="1400" dirty="0" smtClean="0">
                <a:latin typeface="Courier New"/>
                <a:cs typeface="Courier New"/>
              </a:rPr>
              <a:t>t </a:t>
            </a:r>
            <a:r>
              <a:rPr lang="tr-TR" sz="1400" dirty="0">
                <a:latin typeface="Courier New"/>
                <a:cs typeface="Courier New"/>
              </a:rPr>
              <a:t>&lt;- </a:t>
            </a:r>
            <a:r>
              <a:rPr lang="tr-TR" sz="1400" dirty="0" err="1">
                <a:latin typeface="Courier New"/>
                <a:cs typeface="Courier New"/>
              </a:rPr>
              <a:t>read.table</a:t>
            </a:r>
            <a:r>
              <a:rPr lang="tr-TR" sz="1400" dirty="0">
                <a:latin typeface="Courier New"/>
                <a:cs typeface="Courier New"/>
              </a:rPr>
              <a:t>(</a:t>
            </a:r>
            <a:r>
              <a:rPr lang="tr-TR" sz="1400" dirty="0" err="1">
                <a:latin typeface="Courier New"/>
                <a:cs typeface="Courier New"/>
              </a:rPr>
              <a:t>url</a:t>
            </a:r>
            <a:r>
              <a:rPr lang="tr-TR" sz="1400" dirty="0">
                <a:latin typeface="Courier New"/>
                <a:cs typeface="Courier New"/>
              </a:rPr>
              <a:t>, </a:t>
            </a:r>
            <a:r>
              <a:rPr lang="tr-TR" sz="1400" dirty="0" err="1">
                <a:latin typeface="Courier New"/>
                <a:cs typeface="Courier New"/>
              </a:rPr>
              <a:t>header</a:t>
            </a:r>
            <a:r>
              <a:rPr lang="tr-TR" sz="1400" dirty="0">
                <a:latin typeface="Courier New"/>
                <a:cs typeface="Courier New"/>
              </a:rPr>
              <a:t>=T, </a:t>
            </a:r>
            <a:r>
              <a:rPr lang="tr-TR" sz="1400" dirty="0" err="1">
                <a:latin typeface="Courier New"/>
                <a:cs typeface="Courier New"/>
              </a:rPr>
              <a:t>sep</a:t>
            </a:r>
            <a:r>
              <a:rPr lang="tr-TR" sz="1400" dirty="0">
                <a:latin typeface="Courier New"/>
                <a:cs typeface="Courier New"/>
              </a:rPr>
              <a:t>=',')</a:t>
            </a:r>
          </a:p>
          <a:p>
            <a:pPr marL="0" lvl="1" indent="0">
              <a:buNone/>
            </a:pPr>
            <a:r>
              <a:rPr lang="tr-TR" sz="1400" dirty="0">
                <a:latin typeface="Courier New"/>
                <a:cs typeface="Courier New"/>
              </a:rPr>
              <a:t># </a:t>
            </a:r>
            <a:r>
              <a:rPr lang="tr-TR" sz="1400" dirty="0" err="1">
                <a:latin typeface="Courier New"/>
                <a:cs typeface="Courier New"/>
              </a:rPr>
              <a:t>compute</a:t>
            </a:r>
            <a:r>
              <a:rPr lang="tr-TR" sz="1400" dirty="0">
                <a:latin typeface="Courier New"/>
                <a:cs typeface="Courier New"/>
              </a:rPr>
              <a:t> </a:t>
            </a:r>
            <a:r>
              <a:rPr lang="tr-TR" sz="1400" dirty="0" err="1">
                <a:latin typeface="Courier New"/>
                <a:cs typeface="Courier New"/>
              </a:rPr>
              <a:t>Celsius</a:t>
            </a:r>
            <a:r>
              <a:rPr lang="tr-TR" sz="1400" dirty="0">
                <a:latin typeface="Courier New"/>
                <a:cs typeface="Courier New"/>
              </a:rPr>
              <a:t> </a:t>
            </a:r>
            <a:r>
              <a:rPr lang="tr-TR" sz="1400" dirty="0" err="1">
                <a:latin typeface="Courier New"/>
                <a:cs typeface="Courier New"/>
              </a:rPr>
              <a:t>and</a:t>
            </a:r>
            <a:r>
              <a:rPr lang="tr-TR" sz="1400" dirty="0">
                <a:latin typeface="Courier New"/>
                <a:cs typeface="Courier New"/>
              </a:rPr>
              <a:t> </a:t>
            </a:r>
            <a:r>
              <a:rPr lang="tr-TR" sz="1400" dirty="0" err="1">
                <a:latin typeface="Courier New"/>
                <a:cs typeface="Courier New"/>
              </a:rPr>
              <a:t>round</a:t>
            </a:r>
            <a:r>
              <a:rPr lang="tr-TR" sz="1400" dirty="0">
                <a:latin typeface="Courier New"/>
                <a:cs typeface="Courier New"/>
              </a:rPr>
              <a:t> </a:t>
            </a:r>
            <a:r>
              <a:rPr lang="tr-TR" sz="1400" dirty="0" err="1">
                <a:latin typeface="Courier New"/>
                <a:cs typeface="Courier New"/>
              </a:rPr>
              <a:t>to</a:t>
            </a:r>
            <a:r>
              <a:rPr lang="tr-TR" sz="1400" dirty="0">
                <a:latin typeface="Courier New"/>
                <a:cs typeface="Courier New"/>
              </a:rPr>
              <a:t> </a:t>
            </a:r>
            <a:r>
              <a:rPr lang="tr-TR" sz="1400" dirty="0" err="1">
                <a:latin typeface="Courier New"/>
                <a:cs typeface="Courier New"/>
              </a:rPr>
              <a:t>one</a:t>
            </a:r>
            <a:r>
              <a:rPr lang="tr-TR" sz="1400" dirty="0">
                <a:latin typeface="Courier New"/>
                <a:cs typeface="Courier New"/>
              </a:rPr>
              <a:t> </a:t>
            </a:r>
            <a:r>
              <a:rPr lang="tr-TR" sz="1400" dirty="0" err="1">
                <a:latin typeface="Courier New"/>
                <a:cs typeface="Courier New"/>
              </a:rPr>
              <a:t>decimal</a:t>
            </a:r>
            <a:r>
              <a:rPr lang="tr-TR" sz="1400" dirty="0">
                <a:latin typeface="Courier New"/>
                <a:cs typeface="Courier New"/>
              </a:rPr>
              <a:t> </a:t>
            </a:r>
            <a:r>
              <a:rPr lang="tr-TR" sz="1400" dirty="0" err="1">
                <a:latin typeface="Courier New"/>
                <a:cs typeface="Courier New"/>
              </a:rPr>
              <a:t>place</a:t>
            </a:r>
            <a:endParaRPr lang="tr-TR" sz="1400" dirty="0">
              <a:latin typeface="Courier New"/>
              <a:cs typeface="Courier New"/>
            </a:endParaRPr>
          </a:p>
          <a:p>
            <a:pPr marL="0" lvl="1" indent="0">
              <a:buNone/>
            </a:pPr>
            <a:r>
              <a:rPr lang="tr-TR" sz="1400" dirty="0" err="1">
                <a:latin typeface="Courier New"/>
                <a:cs typeface="Courier New"/>
              </a:rPr>
              <a:t>t$Ctemp</a:t>
            </a:r>
            <a:r>
              <a:rPr lang="tr-TR" sz="1400" dirty="0">
                <a:latin typeface="Courier New"/>
                <a:cs typeface="Courier New"/>
              </a:rPr>
              <a:t> = </a:t>
            </a:r>
            <a:r>
              <a:rPr lang="tr-TR" sz="1400" dirty="0" err="1">
                <a:latin typeface="Courier New"/>
                <a:cs typeface="Courier New"/>
              </a:rPr>
              <a:t>round</a:t>
            </a:r>
            <a:r>
              <a:rPr lang="tr-TR" sz="1400" dirty="0">
                <a:latin typeface="Courier New"/>
                <a:cs typeface="Courier New"/>
              </a:rPr>
              <a:t>((t$temperature-32)*5/9,1)</a:t>
            </a:r>
          </a:p>
          <a:p>
            <a:pPr marL="0" lvl="1" indent="0">
              <a:buNone/>
            </a:pPr>
            <a:r>
              <a:rPr lang="tr-TR" sz="1400" dirty="0" err="1">
                <a:latin typeface="Courier New"/>
                <a:cs typeface="Courier New"/>
              </a:rPr>
              <a:t>colnames</a:t>
            </a:r>
            <a:r>
              <a:rPr lang="tr-TR" sz="1400" dirty="0">
                <a:latin typeface="Courier New"/>
                <a:cs typeface="Courier New"/>
              </a:rPr>
              <a:t>(t)[3] &lt;-  '</a:t>
            </a:r>
            <a:r>
              <a:rPr lang="tr-TR" sz="1400" dirty="0" err="1">
                <a:latin typeface="Courier New"/>
                <a:cs typeface="Courier New"/>
              </a:rPr>
              <a:t>Ftemp</a:t>
            </a:r>
            <a:r>
              <a:rPr lang="tr-TR" sz="1400" dirty="0">
                <a:latin typeface="Courier New"/>
                <a:cs typeface="Courier New"/>
              </a:rPr>
              <a:t>' # </a:t>
            </a:r>
            <a:r>
              <a:rPr lang="tr-TR" sz="1400" dirty="0" err="1">
                <a:latin typeface="Courier New"/>
                <a:cs typeface="Courier New"/>
              </a:rPr>
              <a:t>rename</a:t>
            </a:r>
            <a:r>
              <a:rPr lang="tr-TR" sz="1400" dirty="0">
                <a:latin typeface="Courier New"/>
                <a:cs typeface="Courier New"/>
              </a:rPr>
              <a:t> </a:t>
            </a:r>
            <a:r>
              <a:rPr lang="tr-TR" sz="1400" dirty="0" err="1">
                <a:latin typeface="Courier New"/>
                <a:cs typeface="Courier New"/>
              </a:rPr>
              <a:t>third</a:t>
            </a:r>
            <a:r>
              <a:rPr lang="tr-TR" sz="1400" dirty="0">
                <a:latin typeface="Courier New"/>
                <a:cs typeface="Courier New"/>
              </a:rPr>
              <a:t> </a:t>
            </a:r>
            <a:r>
              <a:rPr lang="tr-TR" sz="1400" dirty="0" err="1">
                <a:latin typeface="Courier New"/>
                <a:cs typeface="Courier New"/>
              </a:rPr>
              <a:t>column</a:t>
            </a:r>
            <a:r>
              <a:rPr lang="tr-TR" sz="1400" dirty="0">
                <a:latin typeface="Courier New"/>
                <a:cs typeface="Courier New"/>
              </a:rPr>
              <a:t> </a:t>
            </a:r>
            <a:r>
              <a:rPr lang="tr-TR" sz="1400" dirty="0" err="1">
                <a:latin typeface="Courier New"/>
                <a:cs typeface="Courier New"/>
              </a:rPr>
              <a:t>to</a:t>
            </a:r>
            <a:r>
              <a:rPr lang="tr-TR" sz="1400" dirty="0">
                <a:latin typeface="Courier New"/>
                <a:cs typeface="Courier New"/>
              </a:rPr>
              <a:t> </a:t>
            </a:r>
            <a:r>
              <a:rPr lang="tr-TR" sz="1400" dirty="0" err="1">
                <a:latin typeface="Courier New"/>
                <a:cs typeface="Courier New"/>
              </a:rPr>
              <a:t>indicate</a:t>
            </a:r>
            <a:r>
              <a:rPr lang="tr-TR" sz="1400" dirty="0">
                <a:latin typeface="Courier New"/>
                <a:cs typeface="Courier New"/>
              </a:rPr>
              <a:t> </a:t>
            </a:r>
            <a:r>
              <a:rPr lang="tr-TR" sz="1400" dirty="0" err="1">
                <a:latin typeface="Courier New"/>
                <a:cs typeface="Courier New"/>
              </a:rPr>
              <a:t>Fahrenheit</a:t>
            </a:r>
            <a:endParaRPr lang="tr-TR" sz="1400" dirty="0">
              <a:latin typeface="Courier New"/>
              <a:cs typeface="Courier New"/>
            </a:endParaRPr>
          </a:p>
          <a:p>
            <a:pPr marL="0" lvl="1" indent="0">
              <a:buNone/>
            </a:pPr>
            <a:r>
              <a:rPr lang="tr-TR" sz="1400" dirty="0" err="1">
                <a:latin typeface="Courier New"/>
                <a:cs typeface="Courier New"/>
              </a:rPr>
              <a:t>write.table</a:t>
            </a:r>
            <a:r>
              <a:rPr lang="tr-TR" sz="1400" dirty="0">
                <a:latin typeface="Courier New"/>
                <a:cs typeface="Courier New"/>
              </a:rPr>
              <a:t>(t,"</a:t>
            </a:r>
            <a:r>
              <a:rPr lang="tr-TR" sz="1400" dirty="0" err="1">
                <a:latin typeface="Courier New"/>
                <a:cs typeface="Courier New"/>
              </a:rPr>
              <a:t>centralparktempsCF.txt</a:t>
            </a:r>
            <a:r>
              <a:rPr lang="tr-TR" sz="1400" dirty="0">
                <a:latin typeface="Courier New"/>
                <a:cs typeface="Courier New"/>
              </a:rPr>
              <a:t>")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4343400"/>
            <a:ext cx="2209800" cy="1200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file is stored in the project's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1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 package for using SQL with data frames</a:t>
            </a:r>
          </a:p>
          <a:p>
            <a:r>
              <a:rPr lang="en-US" dirty="0" smtClean="0"/>
              <a:t>Returns a data frame</a:t>
            </a:r>
          </a:p>
          <a:p>
            <a:r>
              <a:rPr lang="en-US" dirty="0" smtClean="0"/>
              <a:t>Supports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9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rows</a:t>
            </a:r>
          </a:p>
          <a:p>
            <a:endParaRPr lang="en-US" dirty="0" smtClean="0"/>
          </a:p>
          <a:p>
            <a:r>
              <a:rPr lang="en-US" dirty="0" smtClean="0"/>
              <a:t>Selecting columns</a:t>
            </a:r>
          </a:p>
          <a:p>
            <a:endParaRPr lang="en-US" dirty="0" smtClean="0"/>
          </a:p>
          <a:p>
            <a:r>
              <a:rPr lang="en-US" dirty="0" smtClean="0"/>
              <a:t>Selecting rows and columns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389079"/>
            <a:ext cx="81534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sz="1200" dirty="0" smtClean="0">
                <a:latin typeface="Courier New"/>
                <a:cs typeface="Courier New"/>
              </a:rPr>
              <a:t>library(</a:t>
            </a:r>
            <a:r>
              <a:rPr lang="en-US" sz="1200" dirty="0" err="1" smtClean="0">
                <a:latin typeface="Courier New"/>
                <a:cs typeface="Courier New"/>
              </a:rPr>
              <a:t>sqldf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 marL="0" lvl="1"/>
            <a:r>
              <a:rPr lang="en-US" sz="1200" dirty="0">
                <a:latin typeface="Courier New"/>
                <a:cs typeface="Courier New"/>
              </a:rPr>
              <a:t>options(</a:t>
            </a:r>
            <a:r>
              <a:rPr lang="en-US" sz="1200" dirty="0" err="1">
                <a:latin typeface="Courier New"/>
                <a:cs typeface="Courier New"/>
              </a:rPr>
              <a:t>sqldf.driver</a:t>
            </a:r>
            <a:r>
              <a:rPr lang="en-US" sz="1200" dirty="0">
                <a:latin typeface="Courier New"/>
                <a:cs typeface="Courier New"/>
              </a:rPr>
              <a:t> = "SQLite") # to avoid a conflict with </a:t>
            </a:r>
            <a:r>
              <a:rPr lang="en-US" sz="1200" dirty="0" err="1">
                <a:latin typeface="Courier New"/>
                <a:cs typeface="Courier New"/>
              </a:rPr>
              <a:t>RMySQL</a:t>
            </a:r>
            <a:endParaRPr lang="en-US" sz="1200" dirty="0" smtClean="0">
              <a:latin typeface="Courier New"/>
              <a:cs typeface="Courier New"/>
            </a:endParaRPr>
          </a:p>
          <a:p>
            <a:pPr marL="0" lvl="1"/>
            <a:r>
              <a:rPr lang="en-US" sz="1200" dirty="0" err="1" smtClean="0">
                <a:latin typeface="Courier New"/>
                <a:cs typeface="Courier New"/>
              </a:rPr>
              <a:t>trowSQL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&lt;-  </a:t>
            </a:r>
            <a:r>
              <a:rPr lang="en-US" sz="1200" dirty="0" err="1">
                <a:latin typeface="Courier New"/>
                <a:cs typeface="Courier New"/>
              </a:rPr>
              <a:t>sqldf</a:t>
            </a:r>
            <a:r>
              <a:rPr lang="en-US" sz="1200" dirty="0">
                <a:latin typeface="Courier New"/>
                <a:cs typeface="Courier New"/>
              </a:rPr>
              <a:t>("select * from t where year = 1999")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657600"/>
            <a:ext cx="81534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sz="1200" dirty="0" err="1" smtClean="0">
                <a:latin typeface="Courier New"/>
                <a:cs typeface="Courier New"/>
              </a:rPr>
              <a:t>tcolSQL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&lt;-  </a:t>
            </a:r>
            <a:r>
              <a:rPr lang="en-US" sz="1200" dirty="0" err="1">
                <a:latin typeface="Courier New"/>
                <a:cs typeface="Courier New"/>
              </a:rPr>
              <a:t>sqldf</a:t>
            </a:r>
            <a:r>
              <a:rPr lang="en-US" sz="1200" dirty="0">
                <a:latin typeface="Courier New"/>
                <a:cs typeface="Courier New"/>
              </a:rPr>
              <a:t>("select year, month, </a:t>
            </a:r>
            <a:r>
              <a:rPr lang="en-US" sz="1200" dirty="0" err="1">
                <a:latin typeface="Courier New"/>
                <a:cs typeface="Courier New"/>
              </a:rPr>
              <a:t>Ctemp</a:t>
            </a:r>
            <a:r>
              <a:rPr lang="en-US" sz="1200" dirty="0">
                <a:latin typeface="Courier New"/>
                <a:cs typeface="Courier New"/>
              </a:rPr>
              <a:t> from t")</a:t>
            </a: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9950" y="4672398"/>
            <a:ext cx="81534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sz="1200" dirty="0" err="1" smtClean="0">
                <a:latin typeface="Courier"/>
                <a:cs typeface="Courier"/>
              </a:rPr>
              <a:t>trowcolSQL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&lt;-  </a:t>
            </a:r>
            <a:r>
              <a:rPr lang="en-US" sz="1200" dirty="0" err="1">
                <a:latin typeface="Courier"/>
                <a:cs typeface="Courier"/>
              </a:rPr>
              <a:t>sqldf</a:t>
            </a:r>
            <a:r>
              <a:rPr lang="en-US" sz="1200" dirty="0">
                <a:latin typeface="Courier"/>
                <a:cs typeface="Courier"/>
              </a:rPr>
              <a:t>("select year, month, </a:t>
            </a:r>
            <a:r>
              <a:rPr lang="en-US" sz="1200" dirty="0" err="1">
                <a:latin typeface="Courier"/>
                <a:cs typeface="Courier"/>
              </a:rPr>
              <a:t>Ctemp</a:t>
            </a:r>
            <a:r>
              <a:rPr lang="en-US" sz="1200" dirty="0">
                <a:latin typeface="Courier"/>
                <a:cs typeface="Courier"/>
              </a:rPr>
              <a:t> from t where year &gt; 1989 and year &lt; </a:t>
            </a:r>
            <a:r>
              <a:rPr lang="en-US" sz="1200" dirty="0" smtClean="0">
                <a:latin typeface="Courier"/>
                <a:cs typeface="Courier"/>
              </a:rPr>
              <a:t>2000")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298490"/>
              </p:ext>
            </p:extLst>
          </p:nvPr>
        </p:nvGraphicFramePr>
        <p:xfrm>
          <a:off x="6192795" y="5172546"/>
          <a:ext cx="2819400" cy="16001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05000"/>
                <a:gridCol w="914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Logical</a:t>
                      </a:r>
                      <a:r>
                        <a:rPr lang="en-US" sz="1400" baseline="0" dirty="0" smtClean="0"/>
                        <a:t> operator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Symbol</a:t>
                      </a:r>
                      <a:endParaRPr lang="en-US" sz="14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EQUAL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==</a:t>
                      </a:r>
                      <a:endParaRPr lang="en-US" sz="14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&amp;</a:t>
                      </a:r>
                      <a:endParaRPr lang="en-US" sz="14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|</a:t>
                      </a:r>
                      <a:endParaRPr lang="en-US" sz="14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!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10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1981200"/>
            <a:ext cx="77692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s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s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s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s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s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s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Sorting on column 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971800"/>
            <a:ext cx="5633198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/>
            <a:r>
              <a:rPr lang="en-US" sz="1200" dirty="0" err="1" smtClean="0">
                <a:latin typeface="Courier New"/>
                <a:cs typeface="Courier New"/>
              </a:rPr>
              <a:t>sSQL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&lt;-  </a:t>
            </a:r>
            <a:r>
              <a:rPr lang="en-US" sz="1200" dirty="0" err="1">
                <a:latin typeface="Courier New"/>
                <a:cs typeface="Courier New"/>
              </a:rPr>
              <a:t>sqldf</a:t>
            </a:r>
            <a:r>
              <a:rPr lang="en-US" sz="1200" dirty="0">
                <a:latin typeface="Courier New"/>
                <a:cs typeface="Courier New"/>
              </a:rPr>
              <a:t>("select * from t order by year </a:t>
            </a:r>
            <a:r>
              <a:rPr lang="en-US" sz="1200" dirty="0" err="1">
                <a:latin typeface="Courier New"/>
                <a:cs typeface="Courier New"/>
              </a:rPr>
              <a:t>desc</a:t>
            </a:r>
            <a:r>
              <a:rPr lang="en-US" sz="1200" dirty="0">
                <a:latin typeface="Courier New"/>
                <a:cs typeface="Courier New"/>
              </a:rPr>
              <a:t>, month")</a:t>
            </a:r>
          </a:p>
        </p:txBody>
      </p:sp>
    </p:spTree>
    <p:extLst>
      <p:ext uri="{BB962C8B-B14F-4D97-AF65-F5344CB8AC3E}">
        <p14:creationId xmlns:p14="http://schemas.microsoft.com/office/powerpoint/2010/main" val="101410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2195512"/>
          </a:xfrm>
        </p:spPr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analyses might be facilitated by </a:t>
            </a:r>
            <a:r>
              <a:rPr lang="en-US" dirty="0"/>
              <a:t>the recoding of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plit </a:t>
            </a:r>
            <a:r>
              <a:rPr lang="en-US" dirty="0"/>
              <a:t>a continuous measure into two categories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4114800"/>
            <a:ext cx="664902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t$Category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&lt;-  'Other'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t$Category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t$Ftemp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&gt;= </a:t>
            </a:r>
            <a:r>
              <a:rPr lang="en-US" dirty="0" smtClean="0">
                <a:latin typeface="Courier New"/>
                <a:cs typeface="Courier New"/>
              </a:rPr>
              <a:t>30] </a:t>
            </a:r>
            <a:r>
              <a:rPr lang="en-US" dirty="0">
                <a:latin typeface="Courier New"/>
                <a:cs typeface="Courier New"/>
              </a:rPr>
              <a:t>&lt;-  'Hot'</a:t>
            </a:r>
          </a:p>
        </p:txBody>
      </p:sp>
    </p:spTree>
    <p:extLst>
      <p:ext uri="{BB962C8B-B14F-4D97-AF65-F5344CB8AC3E}">
        <p14:creationId xmlns:p14="http://schemas.microsoft.com/office/powerpoint/2010/main" val="212966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</a:t>
            </a:r>
            <a:r>
              <a:rPr lang="en-US" dirty="0" smtClean="0"/>
              <a:t>a column</a:t>
            </a:r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981200"/>
            <a:ext cx="79978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t$Category</a:t>
            </a:r>
            <a:r>
              <a:rPr lang="en-US" sz="1400" dirty="0">
                <a:latin typeface="Courier New"/>
                <a:cs typeface="Courier New"/>
              </a:rPr>
              <a:t> &lt;-  NULL</a:t>
            </a:r>
            <a:endParaRPr lang="tr-TR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55416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Download the spreadsheet of monthly mean CO2 measurements (PPM) taken at the Mauna Loa Observatory from 1958 </a:t>
            </a:r>
            <a:r>
              <a:rPr lang="en-US" sz="2800" dirty="0" smtClean="0"/>
              <a:t>onwards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://co2now.org/Current-CO2/CO2-Now/noaa-mauna-loa-co2-</a:t>
            </a:r>
            <a:r>
              <a:rPr lang="en-US" sz="2000" dirty="0" smtClean="0">
                <a:hlinkClick r:id="rId2"/>
              </a:rPr>
              <a:t>data.html</a:t>
            </a:r>
            <a:r>
              <a:rPr lang="en-US" sz="2800" dirty="0" smtClean="0"/>
              <a:t>	</a:t>
            </a:r>
          </a:p>
          <a:p>
            <a:r>
              <a:rPr lang="en-US" sz="2800" dirty="0" smtClean="0"/>
              <a:t>Export a CSV file that contains </a:t>
            </a:r>
            <a:r>
              <a:rPr lang="en-US" sz="2800" dirty="0"/>
              <a:t>three columns: year, month, and </a:t>
            </a:r>
            <a:r>
              <a:rPr lang="en-US" sz="2800" dirty="0" smtClean="0"/>
              <a:t>average CO2</a:t>
            </a:r>
          </a:p>
          <a:p>
            <a:r>
              <a:rPr lang="en-US" sz="2800" dirty="0" smtClean="0"/>
              <a:t>Read </a:t>
            </a:r>
            <a:r>
              <a:rPr lang="en-US" sz="2800" dirty="0"/>
              <a:t>the file into </a:t>
            </a:r>
            <a:r>
              <a:rPr lang="en-US" sz="2800" dirty="0" smtClean="0"/>
              <a:t>R</a:t>
            </a:r>
          </a:p>
          <a:p>
            <a:pPr lvl="1"/>
            <a:r>
              <a:rPr lang="en-US" sz="2400" dirty="0" smtClean="0"/>
              <a:t>Recode missing values (-99.99) to NA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lot </a:t>
            </a:r>
            <a:r>
              <a:rPr lang="en-US" sz="2800" dirty="0"/>
              <a:t>year versus </a:t>
            </a:r>
            <a:r>
              <a:rPr lang="en-US" sz="2800" dirty="0" smtClean="0"/>
              <a:t>CO2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040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819400"/>
            <a:ext cx="83820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library(</a:t>
            </a:r>
            <a:r>
              <a:rPr lang="en-US" sz="1600" dirty="0" err="1">
                <a:latin typeface="Courier New"/>
                <a:cs typeface="Courier New"/>
              </a:rPr>
              <a:t>sqldf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options(</a:t>
            </a:r>
            <a:r>
              <a:rPr lang="en-US" sz="1600" dirty="0" err="1">
                <a:latin typeface="Courier New"/>
                <a:cs typeface="Courier New"/>
              </a:rPr>
              <a:t>sqldf.driver</a:t>
            </a:r>
            <a:r>
              <a:rPr lang="en-US" sz="1600" dirty="0">
                <a:latin typeface="Courier New"/>
                <a:cs typeface="Courier New"/>
              </a:rPr>
              <a:t> = "SQLite") # to avoid a conflict with </a:t>
            </a:r>
            <a:r>
              <a:rPr lang="en-US" sz="1600" dirty="0" err="1">
                <a:latin typeface="Courier New"/>
                <a:cs typeface="Courier New"/>
              </a:rPr>
              <a:t>RMySQL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url</a:t>
            </a:r>
            <a:r>
              <a:rPr lang="en-US" sz="1600" dirty="0">
                <a:latin typeface="Courier New"/>
                <a:cs typeface="Courier New"/>
              </a:rPr>
              <a:t> &lt;- 'http://</a:t>
            </a:r>
            <a:r>
              <a:rPr lang="en-US" sz="1600" dirty="0" err="1">
                <a:latin typeface="Courier New"/>
                <a:cs typeface="Courier New"/>
              </a:rPr>
              <a:t>people.terry.uga.edu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err="1">
                <a:latin typeface="Courier New"/>
                <a:cs typeface="Courier New"/>
              </a:rPr>
              <a:t>rwatson</a:t>
            </a:r>
            <a:r>
              <a:rPr lang="en-US" sz="1600" dirty="0">
                <a:latin typeface="Courier New"/>
                <a:cs typeface="Courier New"/>
              </a:rPr>
              <a:t>/data/</a:t>
            </a:r>
            <a:r>
              <a:rPr lang="en-US" sz="1600" dirty="0" err="1">
                <a:latin typeface="Courier New"/>
                <a:cs typeface="Courier New"/>
              </a:rPr>
              <a:t>centralparktemps.txt</a:t>
            </a:r>
            <a:r>
              <a:rPr lang="en-US" sz="1600" dirty="0">
                <a:latin typeface="Courier New"/>
                <a:cs typeface="Courier New"/>
              </a:rPr>
              <a:t>'</a:t>
            </a:r>
          </a:p>
          <a:p>
            <a:r>
              <a:rPr lang="en-US" sz="1600" dirty="0">
                <a:latin typeface="Courier New"/>
                <a:cs typeface="Courier New"/>
              </a:rPr>
              <a:t>t &lt;- </a:t>
            </a:r>
            <a:r>
              <a:rPr lang="en-US" sz="1600" dirty="0" err="1">
                <a:latin typeface="Courier New"/>
                <a:cs typeface="Courier New"/>
              </a:rPr>
              <a:t>read.table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url</a:t>
            </a:r>
            <a:r>
              <a:rPr lang="en-US" sz="1600" dirty="0">
                <a:latin typeface="Courier New"/>
                <a:cs typeface="Courier New"/>
              </a:rPr>
              <a:t>, header=T, </a:t>
            </a:r>
            <a:r>
              <a:rPr lang="en-US" sz="1600" dirty="0" err="1">
                <a:latin typeface="Courier New"/>
                <a:cs typeface="Courier New"/>
              </a:rPr>
              <a:t>sep</a:t>
            </a:r>
            <a:r>
              <a:rPr lang="en-US" sz="1600" dirty="0">
                <a:latin typeface="Courier New"/>
                <a:cs typeface="Courier New"/>
              </a:rPr>
              <a:t>=',')</a:t>
            </a:r>
          </a:p>
          <a:p>
            <a:r>
              <a:rPr lang="en-US" sz="1600" dirty="0">
                <a:latin typeface="Courier New"/>
                <a:cs typeface="Courier New"/>
              </a:rPr>
              <a:t>w &lt;-  </a:t>
            </a:r>
            <a:r>
              <a:rPr lang="en-US" sz="1600" dirty="0" err="1">
                <a:latin typeface="Courier New"/>
                <a:cs typeface="Courier New"/>
              </a:rPr>
              <a:t>sqldf</a:t>
            </a:r>
            <a:r>
              <a:rPr lang="en-US" sz="1600" dirty="0">
                <a:latin typeface="Courier New"/>
                <a:cs typeface="Courier New"/>
              </a:rPr>
              <a:t>("select year, </a:t>
            </a:r>
            <a:r>
              <a:rPr lang="en-US" sz="1600" dirty="0" err="1">
                <a:latin typeface="Courier New"/>
                <a:cs typeface="Courier New"/>
              </a:rPr>
              <a:t>avg</a:t>
            </a:r>
            <a:r>
              <a:rPr lang="en-US" sz="1600" dirty="0">
                <a:latin typeface="Courier New"/>
                <a:cs typeface="Courier New"/>
              </a:rPr>
              <a:t>(temperature) as mean from t group by year")</a:t>
            </a:r>
          </a:p>
        </p:txBody>
      </p:sp>
    </p:spTree>
    <p:extLst>
      <p:ext uri="{BB962C8B-B14F-4D97-AF65-F5344CB8AC3E}">
        <p14:creationId xmlns:p14="http://schemas.microsoft.com/office/powerpoint/2010/main" val="303538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1585912"/>
          </a:xfrm>
        </p:spPr>
        <p:txBody>
          <a:bodyPr/>
          <a:lstStyle/>
          <a:p>
            <a:r>
              <a:rPr lang="en-US" dirty="0" smtClean="0"/>
              <a:t>Store </a:t>
            </a:r>
            <a:r>
              <a:rPr lang="en-US" dirty="0"/>
              <a:t>all R scripts and data in the same folder or </a:t>
            </a:r>
            <a:r>
              <a:rPr lang="en-US" dirty="0" smtClean="0"/>
              <a:t>directory by creating a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810000"/>
            <a:ext cx="8153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 smtClean="0">
                <a:latin typeface="Courier"/>
                <a:cs typeface="Courier"/>
              </a:rPr>
              <a:t>File &gt; New Project</a:t>
            </a:r>
            <a:r>
              <a:rPr lang="en-US" sz="1400" dirty="0">
                <a:latin typeface="Courier"/>
                <a:cs typeface="Courier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2620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must be a common column in both files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048000"/>
            <a:ext cx="8077200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library(</a:t>
            </a:r>
            <a:r>
              <a:rPr lang="en-US" sz="1400" dirty="0" err="1">
                <a:latin typeface="Courier New"/>
                <a:cs typeface="Courier New"/>
              </a:rPr>
              <a:t>sqldf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latin typeface="Courier New"/>
                <a:cs typeface="Courier New"/>
              </a:rPr>
              <a:t>options(</a:t>
            </a:r>
            <a:r>
              <a:rPr lang="en-US" sz="1400" dirty="0" err="1">
                <a:latin typeface="Courier New"/>
                <a:cs typeface="Courier New"/>
              </a:rPr>
              <a:t>sqldf.driver</a:t>
            </a:r>
            <a:r>
              <a:rPr lang="en-US" sz="1400" dirty="0">
                <a:latin typeface="Courier New"/>
                <a:cs typeface="Courier New"/>
              </a:rPr>
              <a:t> = "SQLite") # to avoid a conflict with </a:t>
            </a:r>
            <a:r>
              <a:rPr lang="en-US" sz="1400" dirty="0" err="1">
                <a:latin typeface="Courier New"/>
                <a:cs typeface="Courier New"/>
              </a:rPr>
              <a:t>RMySQL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err="1">
                <a:latin typeface="Courier New"/>
                <a:cs typeface="Courier New"/>
              </a:rPr>
              <a:t>url</a:t>
            </a:r>
            <a:r>
              <a:rPr lang="en-US" sz="1400" dirty="0">
                <a:latin typeface="Courier New"/>
                <a:cs typeface="Courier New"/>
              </a:rPr>
              <a:t> &lt;-  'http://</a:t>
            </a:r>
            <a:r>
              <a:rPr lang="en-US" sz="1400" dirty="0" err="1">
                <a:latin typeface="Courier New"/>
                <a:cs typeface="Courier New"/>
              </a:rPr>
              <a:t>people.terry.uga.edu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rwatson</a:t>
            </a:r>
            <a:r>
              <a:rPr lang="en-US" sz="1400" dirty="0">
                <a:latin typeface="Courier New"/>
                <a:cs typeface="Courier New"/>
              </a:rPr>
              <a:t>/data/</a:t>
            </a:r>
            <a:r>
              <a:rPr lang="en-US" sz="1400" dirty="0" err="1">
                <a:latin typeface="Courier New"/>
                <a:cs typeface="Courier New"/>
              </a:rPr>
              <a:t>centralparktemps.txt</a:t>
            </a:r>
            <a:r>
              <a:rPr lang="en-US" sz="1400" dirty="0">
                <a:latin typeface="Courier New"/>
                <a:cs typeface="Courier New"/>
              </a:rPr>
              <a:t>'</a:t>
            </a:r>
          </a:p>
          <a:p>
            <a:r>
              <a:rPr lang="en-US" sz="1400" dirty="0">
                <a:latin typeface="Courier New"/>
                <a:cs typeface="Courier New"/>
              </a:rPr>
              <a:t>t &lt;- </a:t>
            </a:r>
            <a:r>
              <a:rPr lang="en-US" sz="1400" dirty="0" err="1">
                <a:latin typeface="Courier New"/>
                <a:cs typeface="Courier New"/>
              </a:rPr>
              <a:t>read.table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url</a:t>
            </a:r>
            <a:r>
              <a:rPr lang="en-US" sz="1400" dirty="0">
                <a:latin typeface="Courier New"/>
                <a:cs typeface="Courier New"/>
              </a:rPr>
              <a:t>, header=T, </a:t>
            </a:r>
            <a:r>
              <a:rPr lang="en-US" sz="1400" dirty="0" err="1">
                <a:latin typeface="Courier New"/>
                <a:cs typeface="Courier New"/>
              </a:rPr>
              <a:t>sep</a:t>
            </a:r>
            <a:r>
              <a:rPr lang="en-US" sz="1400" dirty="0">
                <a:latin typeface="Courier New"/>
                <a:cs typeface="Courier New"/>
              </a:rPr>
              <a:t>=',')</a:t>
            </a:r>
          </a:p>
          <a:p>
            <a:r>
              <a:rPr lang="en-US" sz="1400" dirty="0">
                <a:latin typeface="Courier New"/>
                <a:cs typeface="Courier New"/>
              </a:rPr>
              <a:t># average monthly temp for each year</a:t>
            </a:r>
          </a:p>
          <a:p>
            <a:r>
              <a:rPr lang="en-US" sz="1400" dirty="0">
                <a:latin typeface="Courier New"/>
                <a:cs typeface="Courier New"/>
              </a:rPr>
              <a:t>a &lt;-  </a:t>
            </a:r>
            <a:r>
              <a:rPr lang="en-US" sz="1400" dirty="0" err="1">
                <a:latin typeface="Courier New"/>
                <a:cs typeface="Courier New"/>
              </a:rPr>
              <a:t>sqldf</a:t>
            </a:r>
            <a:r>
              <a:rPr lang="en-US" sz="1400" dirty="0">
                <a:latin typeface="Courier New"/>
                <a:cs typeface="Courier New"/>
              </a:rPr>
              <a:t>("select year, </a:t>
            </a:r>
            <a:r>
              <a:rPr lang="en-US" sz="1400" dirty="0" err="1">
                <a:latin typeface="Courier New"/>
                <a:cs typeface="Courier New"/>
              </a:rPr>
              <a:t>avg</a:t>
            </a:r>
            <a:r>
              <a:rPr lang="en-US" sz="1400" dirty="0">
                <a:latin typeface="Courier New"/>
                <a:cs typeface="Courier New"/>
              </a:rPr>
              <a:t>(temperature) as mean from t group by year")</a:t>
            </a:r>
          </a:p>
          <a:p>
            <a:r>
              <a:rPr lang="en-US" sz="1400" dirty="0">
                <a:latin typeface="Courier New"/>
                <a:cs typeface="Courier New"/>
              </a:rPr>
              <a:t># read yearly carbon data (source: http://co2now.org/Current-CO2/CO2-Now/noaa-mauna-loa-co2-data.html)</a:t>
            </a:r>
          </a:p>
          <a:p>
            <a:r>
              <a:rPr lang="en-US" sz="1400" dirty="0" err="1">
                <a:latin typeface="Courier New"/>
                <a:cs typeface="Courier New"/>
              </a:rPr>
              <a:t>url</a:t>
            </a:r>
            <a:r>
              <a:rPr lang="en-US" sz="1400" dirty="0">
                <a:latin typeface="Courier New"/>
                <a:cs typeface="Courier New"/>
              </a:rPr>
              <a:t> &lt;-  'http://</a:t>
            </a:r>
            <a:r>
              <a:rPr lang="en-US" sz="1400" dirty="0" err="1">
                <a:latin typeface="Courier New"/>
                <a:cs typeface="Courier New"/>
              </a:rPr>
              <a:t>people.terry.uga.edu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rwatson</a:t>
            </a:r>
            <a:r>
              <a:rPr lang="en-US" sz="1400" dirty="0">
                <a:latin typeface="Courier New"/>
                <a:cs typeface="Courier New"/>
              </a:rPr>
              <a:t>/data/carbon1959-2011.txt'</a:t>
            </a:r>
          </a:p>
          <a:p>
            <a:r>
              <a:rPr lang="en-US" sz="1400" dirty="0">
                <a:latin typeface="Courier New"/>
                <a:cs typeface="Courier New"/>
              </a:rPr>
              <a:t>carbon &lt;- </a:t>
            </a:r>
            <a:r>
              <a:rPr lang="en-US" sz="1400" dirty="0" err="1">
                <a:latin typeface="Courier New"/>
                <a:cs typeface="Courier New"/>
              </a:rPr>
              <a:t>read.table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url</a:t>
            </a:r>
            <a:r>
              <a:rPr lang="en-US" sz="1400" dirty="0">
                <a:latin typeface="Courier New"/>
                <a:cs typeface="Courier New"/>
              </a:rPr>
              <a:t>, header=T, </a:t>
            </a:r>
            <a:r>
              <a:rPr lang="en-US" sz="1400" dirty="0" err="1">
                <a:latin typeface="Courier New"/>
                <a:cs typeface="Courier New"/>
              </a:rPr>
              <a:t>sep</a:t>
            </a:r>
            <a:r>
              <a:rPr lang="en-US" sz="1400" dirty="0">
                <a:latin typeface="Courier New"/>
                <a:cs typeface="Courier New"/>
              </a:rPr>
              <a:t>=',') </a:t>
            </a:r>
          </a:p>
          <a:p>
            <a:r>
              <a:rPr lang="en-US" sz="1400" dirty="0">
                <a:latin typeface="Courier New"/>
                <a:cs typeface="Courier New"/>
              </a:rPr>
              <a:t>m &lt;-  </a:t>
            </a:r>
            <a:r>
              <a:rPr lang="en-US" sz="1400" dirty="0" err="1">
                <a:latin typeface="Courier New"/>
                <a:cs typeface="Courier New"/>
              </a:rPr>
              <a:t>sqldf</a:t>
            </a:r>
            <a:r>
              <a:rPr lang="en-US" sz="1400" dirty="0">
                <a:latin typeface="Courier New"/>
                <a:cs typeface="Courier New"/>
              </a:rPr>
              <a:t>("select </a:t>
            </a:r>
            <a:r>
              <a:rPr lang="en-US" sz="1400" dirty="0" err="1">
                <a:latin typeface="Courier New"/>
                <a:cs typeface="Courier New"/>
              </a:rPr>
              <a:t>a.year</a:t>
            </a:r>
            <a:r>
              <a:rPr lang="en-US" sz="1400" dirty="0">
                <a:latin typeface="Courier New"/>
                <a:cs typeface="Courier New"/>
              </a:rPr>
              <a:t>, CO2, mean from a, carbon where </a:t>
            </a:r>
            <a:r>
              <a:rPr lang="en-US" sz="1400" dirty="0" err="1">
                <a:latin typeface="Courier New"/>
                <a:cs typeface="Courier New"/>
              </a:rPr>
              <a:t>a.year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carbon.year</a:t>
            </a:r>
            <a:r>
              <a:rPr lang="en-US" sz="1400" dirty="0">
                <a:latin typeface="Courier New"/>
                <a:cs typeface="Courier New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08710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coefficient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362200"/>
            <a:ext cx="221632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/>
            <a:r>
              <a:rPr lang="en-US" sz="1200" dirty="0" err="1" smtClean="0">
                <a:latin typeface="Courier New"/>
                <a:cs typeface="Courier New"/>
              </a:rPr>
              <a:t>cor.test</a:t>
            </a:r>
            <a:r>
              <a:rPr lang="en-US" sz="1200" dirty="0" smtClean="0">
                <a:latin typeface="Courier New"/>
                <a:cs typeface="Courier New"/>
              </a:rPr>
              <a:t>(m$mean,</a:t>
            </a:r>
            <a:r>
              <a:rPr lang="en-US" sz="1200" dirty="0">
                <a:latin typeface="Courier New"/>
                <a:cs typeface="Courier New"/>
              </a:rPr>
              <a:t>m$CO2)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5914" y="2971800"/>
            <a:ext cx="6094787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/>
                <a:cs typeface="Courier"/>
              </a:rPr>
              <a:t>	Pearson's product-moment correlation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data:  </a:t>
            </a:r>
            <a:r>
              <a:rPr lang="en-US" sz="1800" dirty="0" err="1">
                <a:latin typeface="Courier"/>
                <a:cs typeface="Courier"/>
              </a:rPr>
              <a:t>m$</a:t>
            </a:r>
            <a:r>
              <a:rPr lang="en-US" sz="1800" dirty="0" err="1" smtClean="0">
                <a:latin typeface="Courier"/>
                <a:cs typeface="Courier"/>
              </a:rPr>
              <a:t>mean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and m$CO2 </a:t>
            </a:r>
          </a:p>
          <a:p>
            <a:r>
              <a:rPr lang="fi-FI" sz="1800" dirty="0">
                <a:latin typeface="Courier"/>
                <a:cs typeface="Courier"/>
              </a:rPr>
              <a:t>t = 3.1173, </a:t>
            </a:r>
            <a:r>
              <a:rPr lang="fi-FI" sz="1800" dirty="0" err="1">
                <a:latin typeface="Courier"/>
                <a:cs typeface="Courier"/>
              </a:rPr>
              <a:t>df</a:t>
            </a:r>
            <a:r>
              <a:rPr lang="fi-FI" sz="1800" dirty="0">
                <a:latin typeface="Courier"/>
                <a:cs typeface="Courier"/>
              </a:rPr>
              <a:t> = 51, </a:t>
            </a:r>
            <a:r>
              <a:rPr lang="fi-FI" sz="1800" dirty="0" err="1">
                <a:latin typeface="Courier"/>
                <a:cs typeface="Courier"/>
              </a:rPr>
              <a:t>p-value</a:t>
            </a:r>
            <a:r>
              <a:rPr lang="fi-FI" sz="1800" dirty="0">
                <a:latin typeface="Courier"/>
                <a:cs typeface="Courier"/>
              </a:rPr>
              <a:t> = 0.002997</a:t>
            </a:r>
          </a:p>
          <a:p>
            <a:r>
              <a:rPr lang="fi-FI" sz="1800" dirty="0">
                <a:latin typeface="Courier"/>
                <a:cs typeface="Courier"/>
              </a:rPr>
              <a:t>95 </a:t>
            </a:r>
            <a:r>
              <a:rPr lang="fi-FI" sz="1800" dirty="0" err="1">
                <a:latin typeface="Courier"/>
                <a:cs typeface="Courier"/>
              </a:rPr>
              <a:t>percent</a:t>
            </a:r>
            <a:r>
              <a:rPr lang="fi-FI" sz="1800" dirty="0">
                <a:latin typeface="Courier"/>
                <a:cs typeface="Courier"/>
              </a:rPr>
              <a:t> </a:t>
            </a:r>
            <a:r>
              <a:rPr lang="fi-FI" sz="1800" dirty="0" err="1">
                <a:latin typeface="Courier"/>
                <a:cs typeface="Courier"/>
              </a:rPr>
              <a:t>confidence</a:t>
            </a:r>
            <a:r>
              <a:rPr lang="fi-FI" sz="1800" dirty="0">
                <a:latin typeface="Courier"/>
                <a:cs typeface="Courier"/>
              </a:rPr>
              <a:t> </a:t>
            </a:r>
            <a:r>
              <a:rPr lang="fi-FI" sz="1800" dirty="0" err="1">
                <a:latin typeface="Courier"/>
                <a:cs typeface="Courier"/>
              </a:rPr>
              <a:t>interval</a:t>
            </a:r>
            <a:r>
              <a:rPr lang="fi-FI" sz="1800" dirty="0">
                <a:latin typeface="Courier"/>
                <a:cs typeface="Courier"/>
              </a:rPr>
              <a:t>:</a:t>
            </a:r>
          </a:p>
          <a:p>
            <a:r>
              <a:rPr lang="fi-FI" sz="1800" dirty="0">
                <a:latin typeface="Courier"/>
                <a:cs typeface="Courier"/>
              </a:rPr>
              <a:t> 0.1454994 0.6049393 </a:t>
            </a:r>
          </a:p>
          <a:p>
            <a:r>
              <a:rPr lang="fi-FI" sz="1800" dirty="0" err="1">
                <a:latin typeface="Courier"/>
                <a:cs typeface="Courier"/>
              </a:rPr>
              <a:t>sample</a:t>
            </a:r>
            <a:r>
              <a:rPr lang="fi-FI" sz="1800" dirty="0">
                <a:latin typeface="Courier"/>
                <a:cs typeface="Courier"/>
              </a:rPr>
              <a:t> </a:t>
            </a:r>
            <a:r>
              <a:rPr lang="fi-FI" sz="1800" dirty="0" err="1">
                <a:latin typeface="Courier"/>
                <a:cs typeface="Courier"/>
              </a:rPr>
              <a:t>estimates</a:t>
            </a:r>
            <a:r>
              <a:rPr lang="fi-FI" sz="1800" dirty="0">
                <a:latin typeface="Courier"/>
                <a:cs typeface="Courier"/>
              </a:rPr>
              <a:t>:</a:t>
            </a:r>
          </a:p>
          <a:p>
            <a:r>
              <a:rPr lang="fi-FI" sz="1800" dirty="0">
                <a:latin typeface="Courier"/>
                <a:cs typeface="Courier"/>
              </a:rPr>
              <a:t>      </a:t>
            </a:r>
            <a:r>
              <a:rPr lang="fi-FI" sz="1800" dirty="0" err="1">
                <a:latin typeface="Courier"/>
                <a:cs typeface="Courier"/>
              </a:rPr>
              <a:t>cor</a:t>
            </a:r>
            <a:r>
              <a:rPr lang="fi-FI" sz="1800" dirty="0">
                <a:latin typeface="Courier"/>
                <a:cs typeface="Courier"/>
              </a:rPr>
              <a:t> </a:t>
            </a:r>
          </a:p>
          <a:p>
            <a:r>
              <a:rPr lang="fi-FI" sz="1800" dirty="0">
                <a:latin typeface="Courier"/>
                <a:cs typeface="Courier"/>
              </a:rPr>
              <a:t>0.4000598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6934200" y="5486400"/>
            <a:ext cx="2209800" cy="914400"/>
          </a:xfrm>
          <a:prstGeom prst="wedgeEllipseCallout">
            <a:avLst>
              <a:gd name="adj1" fmla="val -80447"/>
              <a:gd name="adj2" fmla="val -19654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ignificant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1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a set of files of with the same structure and creating a single file</a:t>
            </a:r>
          </a:p>
          <a:p>
            <a:pPr lvl="1"/>
            <a:r>
              <a:rPr lang="en-US" dirty="0" smtClean="0"/>
              <a:t>Same type of data in corresponding columns</a:t>
            </a:r>
          </a:p>
          <a:p>
            <a:r>
              <a:rPr lang="en-US" dirty="0" smtClean="0"/>
              <a:t>Files should be in the same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0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directory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590800"/>
            <a:ext cx="7696200" cy="4031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# read the file names from </a:t>
            </a:r>
            <a:r>
              <a:rPr lang="en-US" sz="1600" dirty="0" smtClean="0">
                <a:latin typeface="Courier New"/>
                <a:cs typeface="Courier New"/>
              </a:rPr>
              <a:t>a local directory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filenames &lt;- </a:t>
            </a:r>
            <a:r>
              <a:rPr lang="en-US" sz="1600" dirty="0" err="1">
                <a:latin typeface="Courier New"/>
                <a:cs typeface="Courier New"/>
              </a:rPr>
              <a:t>list.files</a:t>
            </a:r>
            <a:r>
              <a:rPr lang="en-US" sz="1600" dirty="0">
                <a:latin typeface="Courier New"/>
                <a:cs typeface="Courier New"/>
              </a:rPr>
              <a:t>("</a:t>
            </a:r>
            <a:r>
              <a:rPr lang="en-US" sz="1600" dirty="0" err="1">
                <a:latin typeface="Courier New"/>
                <a:cs typeface="Courier New"/>
              </a:rPr>
              <a:t>homeC</a:t>
            </a:r>
            <a:r>
              <a:rPr lang="en-US" sz="1600" dirty="0">
                <a:latin typeface="Courier New"/>
                <a:cs typeface="Courier New"/>
              </a:rPr>
              <a:t>-all/</a:t>
            </a:r>
            <a:r>
              <a:rPr lang="en-US" sz="1600" dirty="0" err="1">
                <a:latin typeface="Courier New"/>
                <a:cs typeface="Courier New"/>
              </a:rPr>
              <a:t>homeC</a:t>
            </a:r>
            <a:r>
              <a:rPr lang="en-US" sz="1600" dirty="0">
                <a:latin typeface="Courier New"/>
                <a:cs typeface="Courier New"/>
              </a:rPr>
              <a:t>-power", pattern="*.</a:t>
            </a:r>
            <a:r>
              <a:rPr lang="en-US" sz="1600" dirty="0" err="1">
                <a:latin typeface="Courier New"/>
                <a:cs typeface="Courier New"/>
              </a:rPr>
              <a:t>csv</a:t>
            </a:r>
            <a:r>
              <a:rPr lang="en-US" sz="1600" dirty="0">
                <a:latin typeface="Courier New"/>
                <a:cs typeface="Courier New"/>
              </a:rPr>
              <a:t>", </a:t>
            </a:r>
            <a:r>
              <a:rPr lang="en-US" sz="1600" dirty="0" err="1">
                <a:latin typeface="Courier New"/>
                <a:cs typeface="Courier New"/>
              </a:rPr>
              <a:t>full.names</a:t>
            </a:r>
            <a:r>
              <a:rPr lang="en-US" sz="1600" dirty="0">
                <a:latin typeface="Courier New"/>
                <a:cs typeface="Courier New"/>
              </a:rPr>
              <a:t>=TRUE)</a:t>
            </a:r>
          </a:p>
          <a:p>
            <a:r>
              <a:rPr lang="en-US" sz="1600" dirty="0">
                <a:latin typeface="Courier New"/>
                <a:cs typeface="Courier New"/>
              </a:rPr>
              <a:t># append the </a:t>
            </a:r>
            <a:r>
              <a:rPr lang="en-US" sz="1600" dirty="0" smtClean="0">
                <a:latin typeface="Courier New"/>
                <a:cs typeface="Courier New"/>
              </a:rPr>
              <a:t>files one after another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for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in 1:length(filenames)) {</a:t>
            </a:r>
          </a:p>
          <a:p>
            <a:r>
              <a:rPr lang="en-US" sz="1600" dirty="0">
                <a:latin typeface="Courier New"/>
                <a:cs typeface="Courier New"/>
              </a:rPr>
              <a:t># Create the </a:t>
            </a:r>
            <a:r>
              <a:rPr lang="en-US" sz="1600" dirty="0" smtClean="0">
                <a:latin typeface="Courier New"/>
                <a:cs typeface="Courier New"/>
              </a:rPr>
              <a:t>concatenated data </a:t>
            </a:r>
            <a:r>
              <a:rPr lang="en-US" sz="1600" dirty="0">
                <a:latin typeface="Courier New"/>
                <a:cs typeface="Courier New"/>
              </a:rPr>
              <a:t>frame using the first file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if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== 1) {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cp</a:t>
            </a:r>
            <a:r>
              <a:rPr lang="en-US" sz="1600" dirty="0">
                <a:latin typeface="Courier New"/>
                <a:cs typeface="Courier New"/>
              </a:rPr>
              <a:t> &lt;- </a:t>
            </a:r>
            <a:r>
              <a:rPr lang="en-US" sz="1600" dirty="0" err="1">
                <a:latin typeface="Courier New"/>
                <a:cs typeface="Courier New"/>
              </a:rPr>
              <a:t>read.table</a:t>
            </a:r>
            <a:r>
              <a:rPr lang="en-US" sz="1600" dirty="0">
                <a:latin typeface="Courier New"/>
                <a:cs typeface="Courier New"/>
              </a:rPr>
              <a:t>(filenames[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 header=F, </a:t>
            </a:r>
            <a:r>
              <a:rPr lang="en-US" sz="1600" dirty="0" err="1">
                <a:latin typeface="Courier New"/>
                <a:cs typeface="Courier New"/>
              </a:rPr>
              <a:t>sep</a:t>
            </a:r>
            <a:r>
              <a:rPr lang="en-US" sz="1600" dirty="0" smtClean="0">
                <a:latin typeface="Courier New"/>
                <a:cs typeface="Courier New"/>
              </a:rPr>
              <a:t>=',')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}</a:t>
            </a:r>
          </a:p>
          <a:p>
            <a:r>
              <a:rPr lang="en-US" sz="1600" dirty="0">
                <a:latin typeface="Courier New"/>
                <a:cs typeface="Courier New"/>
              </a:rPr>
              <a:t>else {</a:t>
            </a:r>
          </a:p>
          <a:p>
            <a:r>
              <a:rPr lang="en-US" sz="1600" dirty="0">
                <a:latin typeface="Courier New"/>
                <a:cs typeface="Courier New"/>
              </a:rPr>
              <a:t>    temp &lt;-</a:t>
            </a:r>
            <a:r>
              <a:rPr lang="en-US" sz="1600" dirty="0" err="1">
                <a:latin typeface="Courier New"/>
                <a:cs typeface="Courier New"/>
              </a:rPr>
              <a:t>read.table</a:t>
            </a:r>
            <a:r>
              <a:rPr lang="en-US" sz="1600" dirty="0">
                <a:latin typeface="Courier New"/>
                <a:cs typeface="Courier New"/>
              </a:rPr>
              <a:t>(filenames[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 header=F, </a:t>
            </a:r>
            <a:r>
              <a:rPr lang="en-US" sz="1600" dirty="0" err="1">
                <a:latin typeface="Courier New"/>
                <a:cs typeface="Courier New"/>
              </a:rPr>
              <a:t>sep</a:t>
            </a:r>
            <a:r>
              <a:rPr lang="en-US" sz="1600" dirty="0" smtClean="0">
                <a:latin typeface="Courier New"/>
                <a:cs typeface="Courier New"/>
              </a:rPr>
              <a:t>=</a:t>
            </a:r>
            <a:r>
              <a:rPr lang="en-US" sz="1600" dirty="0">
                <a:latin typeface="Courier New"/>
                <a:cs typeface="Courier New"/>
              </a:rPr>
              <a:t>','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cp</a:t>
            </a:r>
            <a:r>
              <a:rPr lang="en-US" sz="1600" dirty="0">
                <a:latin typeface="Courier New"/>
                <a:cs typeface="Courier New"/>
              </a:rPr>
              <a:t> &lt;-</a:t>
            </a:r>
            <a:r>
              <a:rPr lang="en-US" sz="1600" dirty="0" err="1">
                <a:latin typeface="Courier New"/>
                <a:cs typeface="Courier New"/>
              </a:rPr>
              <a:t>rbind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cp</a:t>
            </a:r>
            <a:r>
              <a:rPr lang="en-US" sz="1600" dirty="0">
                <a:latin typeface="Courier New"/>
                <a:cs typeface="Courier New"/>
              </a:rPr>
              <a:t>, temp</a:t>
            </a:r>
            <a:r>
              <a:rPr lang="en-US" sz="1600" dirty="0" smtClean="0">
                <a:latin typeface="Courier New"/>
                <a:cs typeface="Courier New"/>
              </a:rPr>
              <a:t>) #append to existing file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rm</a:t>
            </a:r>
            <a:r>
              <a:rPr lang="en-US" sz="1600" dirty="0">
                <a:latin typeface="Courier New"/>
                <a:cs typeface="Courier New"/>
              </a:rPr>
              <a:t>(temp</a:t>
            </a:r>
            <a:r>
              <a:rPr lang="en-US" sz="1600" dirty="0" smtClean="0">
                <a:latin typeface="Courier New"/>
                <a:cs typeface="Courier New"/>
              </a:rPr>
              <a:t>)# remove the temporary file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}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  <a:p>
            <a:r>
              <a:rPr lang="en-US" sz="1600" dirty="0" err="1">
                <a:latin typeface="Courier New"/>
                <a:cs typeface="Courier New"/>
              </a:rPr>
              <a:t>colnames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cp</a:t>
            </a:r>
            <a:r>
              <a:rPr lang="en-US" sz="1600" dirty="0">
                <a:latin typeface="Courier New"/>
                <a:cs typeface="Courier New"/>
              </a:rPr>
              <a:t>) &lt;-  c('</a:t>
            </a:r>
            <a:r>
              <a:rPr lang="en-US" sz="1600" dirty="0" err="1">
                <a:latin typeface="Courier New"/>
                <a:cs typeface="Courier New"/>
              </a:rPr>
              <a:t>time',</a:t>
            </a:r>
            <a:r>
              <a:rPr lang="en-US" sz="1600" dirty="0" err="1" smtClean="0">
                <a:latin typeface="Courier New"/>
                <a:cs typeface="Courier New"/>
              </a:rPr>
              <a:t>'watts</a:t>
            </a:r>
            <a:r>
              <a:rPr lang="en-US" sz="1600" dirty="0" smtClean="0">
                <a:latin typeface="Courier New"/>
                <a:cs typeface="Courier New"/>
              </a:rPr>
              <a:t>'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028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directory with FTP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286000"/>
            <a:ext cx="8153400" cy="50167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# read the file names from </a:t>
            </a:r>
            <a:r>
              <a:rPr lang="en-US" sz="1600" dirty="0" smtClean="0">
                <a:latin typeface="Courier New"/>
                <a:cs typeface="Courier New"/>
              </a:rPr>
              <a:t>a remote directory (FTP)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library(</a:t>
            </a:r>
            <a:r>
              <a:rPr lang="en-US" sz="1600" dirty="0" err="1" smtClean="0">
                <a:latin typeface="Courier New"/>
                <a:cs typeface="Courier New"/>
              </a:rPr>
              <a:t>RCurl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 err="1">
                <a:latin typeface="Courier New"/>
                <a:cs typeface="Courier New"/>
              </a:rPr>
              <a:t>url</a:t>
            </a:r>
            <a:r>
              <a:rPr lang="en-US" sz="1600" dirty="0">
                <a:latin typeface="Courier New"/>
                <a:cs typeface="Courier New"/>
              </a:rPr>
              <a:t> &lt;-  "ftp://watson_ftp:bulldawg1989</a:t>
            </a:r>
            <a:r>
              <a:rPr lang="en-US" sz="1600" dirty="0" smtClean="0">
                <a:latin typeface="Courier New"/>
                <a:cs typeface="Courier New"/>
              </a:rPr>
              <a:t>@http://</a:t>
            </a:r>
            <a:r>
              <a:rPr lang="en-US" sz="1600" dirty="0" err="1" smtClean="0">
                <a:latin typeface="Courier New"/>
                <a:cs typeface="Courier New"/>
              </a:rPr>
              <a:t>people.terry.uga.edu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r>
              <a:rPr lang="en-US" sz="1600" dirty="0" err="1" smtClean="0">
                <a:latin typeface="Courier New"/>
                <a:cs typeface="Courier New"/>
              </a:rPr>
              <a:t>rwatson</a:t>
            </a:r>
            <a:r>
              <a:rPr lang="en-US" sz="1600" dirty="0" smtClean="0">
                <a:latin typeface="Courier New"/>
                <a:cs typeface="Courier New"/>
              </a:rPr>
              <a:t>/data/Mauna%20Loa%20CO2.csvpeople.terry.uga.edu/</a:t>
            </a:r>
            <a:r>
              <a:rPr lang="en-US" sz="1600" dirty="0" err="1" smtClean="0">
                <a:latin typeface="Courier New"/>
                <a:cs typeface="Courier New"/>
              </a:rPr>
              <a:t>rwatson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r>
              <a:rPr lang="en-US" sz="1600" dirty="0">
                <a:latin typeface="Courier New"/>
                <a:cs typeface="Courier New"/>
              </a:rPr>
              <a:t>power/"</a:t>
            </a:r>
          </a:p>
          <a:p>
            <a:r>
              <a:rPr lang="en-US" sz="1600" dirty="0" err="1">
                <a:latin typeface="Courier New"/>
                <a:cs typeface="Courier New"/>
              </a:rPr>
              <a:t>dir</a:t>
            </a:r>
            <a:r>
              <a:rPr lang="en-US" sz="1600" dirty="0">
                <a:latin typeface="Courier New"/>
                <a:cs typeface="Courier New"/>
              </a:rPr>
              <a:t> &lt;-  </a:t>
            </a:r>
            <a:r>
              <a:rPr lang="en-US" sz="1600" dirty="0" err="1">
                <a:latin typeface="Courier New"/>
                <a:cs typeface="Courier New"/>
              </a:rPr>
              <a:t>getURL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url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dirlistonly</a:t>
            </a:r>
            <a:r>
              <a:rPr lang="en-US" sz="1600" dirty="0">
                <a:latin typeface="Courier New"/>
                <a:cs typeface="Courier New"/>
              </a:rPr>
              <a:t> = T)</a:t>
            </a:r>
          </a:p>
          <a:p>
            <a:r>
              <a:rPr lang="en-US" sz="1600" dirty="0">
                <a:latin typeface="Courier New"/>
                <a:cs typeface="Courier New"/>
              </a:rPr>
              <a:t>filenames &lt;-  </a:t>
            </a:r>
            <a:r>
              <a:rPr lang="en-US" sz="1600" dirty="0" err="1">
                <a:latin typeface="Courier New"/>
                <a:cs typeface="Courier New"/>
              </a:rPr>
              <a:t>unlist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strsplit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dir</a:t>
            </a:r>
            <a:r>
              <a:rPr lang="en-US" sz="1600" dirty="0">
                <a:latin typeface="Courier New"/>
                <a:cs typeface="Courier New"/>
              </a:rPr>
              <a:t>,"\n")) # split into </a:t>
            </a:r>
            <a:r>
              <a:rPr lang="en-US" sz="1600" dirty="0" smtClean="0">
                <a:latin typeface="Courier New"/>
                <a:cs typeface="Courier New"/>
              </a:rPr>
              <a:t>filenames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# append the files one after another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for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in 1:length(filenames)) {</a:t>
            </a:r>
          </a:p>
          <a:p>
            <a:r>
              <a:rPr lang="en-US" sz="1600" dirty="0">
                <a:latin typeface="Courier New"/>
                <a:cs typeface="Courier New"/>
              </a:rPr>
              <a:t>  file &lt;-  paste(</a:t>
            </a:r>
            <a:r>
              <a:rPr lang="en-US" sz="1600" dirty="0" err="1">
                <a:latin typeface="Courier New"/>
                <a:cs typeface="Courier New"/>
              </a:rPr>
              <a:t>url,filenames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],</a:t>
            </a:r>
            <a:r>
              <a:rPr lang="en-US" sz="1600" dirty="0" err="1">
                <a:latin typeface="Courier New"/>
                <a:cs typeface="Courier New"/>
              </a:rPr>
              <a:t>sep</a:t>
            </a:r>
            <a:r>
              <a:rPr lang="en-US" sz="1600" dirty="0">
                <a:latin typeface="Courier New"/>
                <a:cs typeface="Courier New"/>
              </a:rPr>
              <a:t>='') # </a:t>
            </a:r>
            <a:r>
              <a:rPr lang="en-US" sz="1600" dirty="0" smtClean="0">
                <a:latin typeface="Courier New"/>
                <a:cs typeface="Courier New"/>
              </a:rPr>
              <a:t>concatenate for </a:t>
            </a:r>
            <a:r>
              <a:rPr lang="en-US" sz="1600" dirty="0" err="1" smtClean="0">
                <a:latin typeface="Courier New"/>
                <a:cs typeface="Courier New"/>
              </a:rPr>
              <a:t>url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if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== 1) {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cp</a:t>
            </a:r>
            <a:r>
              <a:rPr lang="en-US" sz="1600" dirty="0">
                <a:latin typeface="Courier New"/>
                <a:cs typeface="Courier New"/>
              </a:rPr>
              <a:t> &lt;- </a:t>
            </a:r>
            <a:r>
              <a:rPr lang="en-US" sz="1600" dirty="0" err="1">
                <a:latin typeface="Courier New"/>
                <a:cs typeface="Courier New"/>
              </a:rPr>
              <a:t>read.table</a:t>
            </a:r>
            <a:r>
              <a:rPr lang="en-US" sz="1600" dirty="0">
                <a:latin typeface="Courier New"/>
                <a:cs typeface="Courier New"/>
              </a:rPr>
              <a:t>(file, header=F, </a:t>
            </a:r>
            <a:r>
              <a:rPr lang="en-US" sz="1600" dirty="0" err="1">
                <a:latin typeface="Courier New"/>
                <a:cs typeface="Courier New"/>
              </a:rPr>
              <a:t>sep</a:t>
            </a:r>
            <a:r>
              <a:rPr lang="en-US" sz="1600" dirty="0">
                <a:latin typeface="Courier New"/>
                <a:cs typeface="Courier New"/>
              </a:rPr>
              <a:t>=',')</a:t>
            </a:r>
          </a:p>
          <a:p>
            <a:r>
              <a:rPr lang="en-US" sz="1600" dirty="0">
                <a:latin typeface="Courier New"/>
                <a:cs typeface="Courier New"/>
              </a:rPr>
              <a:t>  }</a:t>
            </a:r>
          </a:p>
          <a:p>
            <a:r>
              <a:rPr lang="en-US" sz="1600" dirty="0">
                <a:latin typeface="Courier New"/>
                <a:cs typeface="Courier New"/>
              </a:rPr>
              <a:t>else {</a:t>
            </a:r>
          </a:p>
          <a:p>
            <a:r>
              <a:rPr lang="en-US" sz="1600" dirty="0">
                <a:latin typeface="Courier New"/>
                <a:cs typeface="Courier New"/>
              </a:rPr>
              <a:t>    temp &lt;-</a:t>
            </a:r>
            <a:r>
              <a:rPr lang="en-US" sz="1600" dirty="0" err="1">
                <a:latin typeface="Courier New"/>
                <a:cs typeface="Courier New"/>
              </a:rPr>
              <a:t>read.table</a:t>
            </a:r>
            <a:r>
              <a:rPr lang="en-US" sz="1600" dirty="0">
                <a:latin typeface="Courier New"/>
                <a:cs typeface="Courier New"/>
              </a:rPr>
              <a:t>(file, header=F, </a:t>
            </a:r>
            <a:r>
              <a:rPr lang="en-US" sz="1600" dirty="0" err="1">
                <a:latin typeface="Courier New"/>
                <a:cs typeface="Courier New"/>
              </a:rPr>
              <a:t>sep</a:t>
            </a:r>
            <a:r>
              <a:rPr lang="en-US" sz="1600" dirty="0">
                <a:latin typeface="Courier New"/>
                <a:cs typeface="Courier New"/>
              </a:rPr>
              <a:t>=',')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cp</a:t>
            </a:r>
            <a:r>
              <a:rPr lang="en-US" sz="1600" dirty="0">
                <a:latin typeface="Courier New"/>
                <a:cs typeface="Courier New"/>
              </a:rPr>
              <a:t> &lt;-</a:t>
            </a:r>
            <a:r>
              <a:rPr lang="en-US" sz="1600" dirty="0" err="1">
                <a:latin typeface="Courier New"/>
                <a:cs typeface="Courier New"/>
              </a:rPr>
              <a:t>rbind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cp</a:t>
            </a:r>
            <a:r>
              <a:rPr lang="en-US" sz="1600" dirty="0">
                <a:latin typeface="Courier New"/>
                <a:cs typeface="Courier New"/>
              </a:rPr>
              <a:t>, temp) #append to existing file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rm</a:t>
            </a:r>
            <a:r>
              <a:rPr lang="en-US" sz="1600" dirty="0">
                <a:latin typeface="Courier New"/>
                <a:cs typeface="Courier New"/>
              </a:rPr>
              <a:t>(temp)# remove the temporary file</a:t>
            </a:r>
          </a:p>
          <a:p>
            <a:r>
              <a:rPr lang="en-US" sz="1600" dirty="0">
                <a:latin typeface="Courier New"/>
                <a:cs typeface="Courier New"/>
              </a:rPr>
              <a:t> 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colnames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cp</a:t>
            </a:r>
            <a:r>
              <a:rPr lang="en-US" sz="1600" dirty="0">
                <a:latin typeface="Courier New"/>
                <a:cs typeface="Courier New"/>
              </a:rPr>
              <a:t>) &lt;-  c('</a:t>
            </a:r>
            <a:r>
              <a:rPr lang="en-US" sz="1600" dirty="0" err="1">
                <a:latin typeface="Courier New"/>
                <a:cs typeface="Courier New"/>
              </a:rPr>
              <a:t>time','kwh</a:t>
            </a:r>
            <a:r>
              <a:rPr lang="en-US" sz="1600" dirty="0">
                <a:latin typeface="Courier New"/>
                <a:cs typeface="Courier New"/>
              </a:rPr>
              <a:t>')</a:t>
            </a:r>
          </a:p>
        </p:txBody>
      </p:sp>
      <p:sp>
        <p:nvSpPr>
          <p:cNvPr id="4" name="Snip Single Corner Rectangle 3"/>
          <p:cNvSpPr/>
          <p:nvPr/>
        </p:nvSpPr>
        <p:spPr bwMode="auto">
          <a:xfrm>
            <a:off x="7162800" y="0"/>
            <a:ext cx="1828800" cy="914400"/>
          </a:xfrm>
          <a:prstGeom prst="snip1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Takes a while to run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21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access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143000" y="2590800"/>
            <a:ext cx="7769225" cy="327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s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s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s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s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s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s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library(</a:t>
            </a:r>
            <a:r>
              <a:rPr lang="en-US" sz="1600" dirty="0" err="1">
                <a:latin typeface="Courier New"/>
                <a:cs typeface="Courier New"/>
              </a:rPr>
              <a:t>RMySQL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conn &lt;- </a:t>
            </a:r>
            <a:r>
              <a:rPr lang="en-US" sz="1600" dirty="0" err="1">
                <a:latin typeface="Courier New"/>
                <a:cs typeface="Courier New"/>
              </a:rPr>
              <a:t>dbConnect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RMySQL</a:t>
            </a:r>
            <a:r>
              <a:rPr lang="en-US" sz="1600" dirty="0">
                <a:latin typeface="Courier New"/>
                <a:cs typeface="Courier New"/>
              </a:rPr>
              <a:t>::MySQL(), "</a:t>
            </a:r>
            <a:r>
              <a:rPr lang="en-US" sz="1600" dirty="0" err="1">
                <a:latin typeface="Courier New"/>
                <a:cs typeface="Courier New"/>
              </a:rPr>
              <a:t>richardtwatson.com</a:t>
            </a:r>
            <a:r>
              <a:rPr lang="en-US" sz="1600" dirty="0">
                <a:latin typeface="Courier New"/>
                <a:cs typeface="Courier New"/>
              </a:rPr>
              <a:t>", </a:t>
            </a:r>
            <a:r>
              <a:rPr lang="en-US" sz="1600" dirty="0" err="1">
                <a:latin typeface="Courier New"/>
                <a:cs typeface="Courier New"/>
              </a:rPr>
              <a:t>dbname</a:t>
            </a:r>
            <a:r>
              <a:rPr lang="en-US" sz="1600" dirty="0">
                <a:latin typeface="Courier New"/>
                <a:cs typeface="Courier New"/>
              </a:rPr>
              <a:t>="Weather", user="db2", password="student")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Query the database and create file t for use with R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t &lt;- </a:t>
            </a:r>
            <a:r>
              <a:rPr lang="en-US" sz="1600" dirty="0" err="1">
                <a:latin typeface="Courier New"/>
                <a:cs typeface="Courier New"/>
              </a:rPr>
              <a:t>dbGetQuery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conn,"SELECT</a:t>
            </a:r>
            <a:r>
              <a:rPr lang="en-US" sz="1600" dirty="0">
                <a:latin typeface="Courier New"/>
                <a:cs typeface="Courier New"/>
              </a:rPr>
              <a:t> timestamp, </a:t>
            </a:r>
            <a:r>
              <a:rPr lang="en-US" sz="1600" dirty="0" err="1">
                <a:latin typeface="Courier New"/>
                <a:cs typeface="Courier New"/>
              </a:rPr>
              <a:t>airTemp</a:t>
            </a:r>
            <a:r>
              <a:rPr lang="en-US" sz="1600" dirty="0">
                <a:latin typeface="Courier New"/>
                <a:cs typeface="Courier New"/>
              </a:rPr>
              <a:t> from record;")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head(t)</a:t>
            </a:r>
          </a:p>
        </p:txBody>
      </p:sp>
    </p:spTree>
    <p:extLst>
      <p:ext uri="{BB962C8B-B14F-4D97-AF65-F5344CB8AC3E}">
        <p14:creationId xmlns:p14="http://schemas.microsoft.com/office/powerpoint/2010/main" val="271068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Atlanta weather database and the </a:t>
            </a:r>
            <a:r>
              <a:rPr lang="en-US" dirty="0" err="1" smtClean="0"/>
              <a:t>lubridate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Compute the average temperature at 5 pm in August</a:t>
            </a:r>
          </a:p>
          <a:p>
            <a:pPr lvl="1"/>
            <a:r>
              <a:rPr lang="en-US" dirty="0" smtClean="0"/>
              <a:t>Determine the maximum temperature for each day in August for each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4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 books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Reference card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Quick-R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74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is a platform for a wide variety of data analytics</a:t>
            </a:r>
          </a:p>
          <a:p>
            <a:pPr lvl="1"/>
            <a:r>
              <a:rPr lang="en-US" dirty="0" smtClean="0"/>
              <a:t>Statistical analysis</a:t>
            </a:r>
          </a:p>
          <a:p>
            <a:pPr lvl="1"/>
            <a:r>
              <a:rPr lang="en-US" dirty="0" smtClean="0"/>
              <a:t>Data visualization</a:t>
            </a:r>
          </a:p>
          <a:p>
            <a:pPr lvl="1"/>
            <a:r>
              <a:rPr lang="en-US" dirty="0" smtClean="0"/>
              <a:t>HDFS and MapReduce</a:t>
            </a:r>
          </a:p>
          <a:p>
            <a:pPr lvl="1"/>
            <a:r>
              <a:rPr lang="en-US" dirty="0" smtClean="0"/>
              <a:t>Text mining</a:t>
            </a:r>
          </a:p>
          <a:p>
            <a:pPr lvl="1"/>
            <a:r>
              <a:rPr lang="en-US" dirty="0"/>
              <a:t>Energy </a:t>
            </a:r>
            <a:r>
              <a:rPr lang="en-US" dirty="0" smtClean="0"/>
              <a:t>Informatics </a:t>
            </a:r>
          </a:p>
          <a:p>
            <a:r>
              <a:rPr lang="en-US" dirty="0" smtClean="0"/>
              <a:t>R is a programming language</a:t>
            </a:r>
          </a:p>
          <a:p>
            <a:r>
              <a:rPr lang="en-US" dirty="0" smtClean="0"/>
              <a:t>Much to learn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1128712"/>
          </a:xfrm>
        </p:spPr>
        <p:txBody>
          <a:bodyPr/>
          <a:lstStyle/>
          <a:p>
            <a:r>
              <a:rPr lang="en-US" dirty="0" smtClean="0"/>
              <a:t>A script is a set of R commands</a:t>
            </a:r>
          </a:p>
          <a:p>
            <a:pPr lvl="1"/>
            <a:r>
              <a:rPr lang="en-US" dirty="0" smtClean="0"/>
              <a:t>A program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 is short for combine in c(369.40,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276600"/>
            <a:ext cx="8153400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>
                <a:latin typeface="Courier New"/>
                <a:cs typeface="Courier New"/>
              </a:rPr>
              <a:t># CO2 parts per million for 2000-2009</a:t>
            </a:r>
          </a:p>
          <a:p>
            <a:pPr marL="0" lvl="1"/>
            <a:r>
              <a:rPr lang="en-US" sz="1400" dirty="0">
                <a:latin typeface="Courier New"/>
                <a:cs typeface="Courier New"/>
              </a:rPr>
              <a:t>co2 &lt;-  c(369.40,371.07,373.17,375.78,377.52,379.76,381.85,383.71,385.57,384.78)</a:t>
            </a:r>
          </a:p>
          <a:p>
            <a:pPr marL="0" lvl="1"/>
            <a:r>
              <a:rPr lang="en-US" sz="1400" dirty="0">
                <a:latin typeface="Courier New"/>
                <a:cs typeface="Courier New"/>
              </a:rPr>
              <a:t>year &lt;-  (2000:2009</a:t>
            </a:r>
            <a:r>
              <a:rPr lang="en-US" sz="1400" dirty="0" smtClean="0">
                <a:latin typeface="Courier New"/>
                <a:cs typeface="Courier New"/>
              </a:rPr>
              <a:t>) # a range of values</a:t>
            </a:r>
            <a:endParaRPr lang="en-US" sz="1400" dirty="0">
              <a:latin typeface="Courier New"/>
              <a:cs typeface="Courier New"/>
            </a:endParaRPr>
          </a:p>
          <a:p>
            <a:pPr marL="0" lvl="1"/>
            <a:r>
              <a:rPr lang="en-US" sz="1400" dirty="0">
                <a:latin typeface="Courier New"/>
                <a:cs typeface="Courier New"/>
              </a:rPr>
              <a:t># show values</a:t>
            </a:r>
          </a:p>
          <a:p>
            <a:pPr marL="0" lvl="1"/>
            <a:r>
              <a:rPr lang="en-US" sz="1400" dirty="0">
                <a:latin typeface="Courier New"/>
                <a:cs typeface="Courier New"/>
              </a:rPr>
              <a:t>co2</a:t>
            </a:r>
          </a:p>
          <a:p>
            <a:pPr marL="0" lvl="1"/>
            <a:r>
              <a:rPr lang="en-US" sz="1400" dirty="0">
                <a:latin typeface="Courier New"/>
                <a:cs typeface="Courier New"/>
              </a:rPr>
              <a:t>year</a:t>
            </a:r>
          </a:p>
          <a:p>
            <a:pPr marL="0" lvl="1"/>
            <a:r>
              <a:rPr lang="en-US" sz="1400" dirty="0">
                <a:latin typeface="Courier New"/>
                <a:cs typeface="Courier New"/>
              </a:rPr>
              <a:t>#compute mean and </a:t>
            </a:r>
            <a:r>
              <a:rPr lang="en-US" sz="1400" dirty="0" smtClean="0">
                <a:latin typeface="Courier New"/>
                <a:cs typeface="Courier New"/>
              </a:rPr>
              <a:t>standard deviation</a:t>
            </a:r>
            <a:endParaRPr lang="en-US" sz="1400" dirty="0">
              <a:latin typeface="Courier New"/>
              <a:cs typeface="Courier New"/>
            </a:endParaRPr>
          </a:p>
          <a:p>
            <a:pPr marL="0" lvl="1"/>
            <a:r>
              <a:rPr lang="en-US" sz="1400" dirty="0">
                <a:latin typeface="Courier New"/>
                <a:cs typeface="Courier New"/>
              </a:rPr>
              <a:t>mean(co2)</a:t>
            </a:r>
          </a:p>
          <a:p>
            <a:pPr marL="0" lvl="1"/>
            <a:r>
              <a:rPr lang="en-US" sz="1400" dirty="0" err="1">
                <a:latin typeface="Courier New"/>
                <a:cs typeface="Courier New"/>
              </a:rPr>
              <a:t>sd</a:t>
            </a:r>
            <a:r>
              <a:rPr lang="en-US" sz="1400" dirty="0">
                <a:latin typeface="Courier New"/>
                <a:cs typeface="Courier New"/>
              </a:rPr>
              <a:t>(co2)</a:t>
            </a:r>
          </a:p>
          <a:p>
            <a:pPr marL="0" lvl="1"/>
            <a:r>
              <a:rPr lang="en-US" sz="1400" dirty="0">
                <a:latin typeface="Courier New"/>
                <a:cs typeface="Courier New"/>
              </a:rPr>
              <a:t>plot(year,co2)</a:t>
            </a:r>
          </a:p>
        </p:txBody>
      </p:sp>
    </p:spTree>
    <p:extLst>
      <p:ext uri="{BB962C8B-B14F-4D97-AF65-F5344CB8AC3E}">
        <p14:creationId xmlns:p14="http://schemas.microsoft.com/office/powerpoint/2010/main" val="88544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772400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66888"/>
            <a:ext cx="8153400" cy="1204912"/>
          </a:xfrm>
        </p:spPr>
        <p:txBody>
          <a:bodyPr/>
          <a:lstStyle/>
          <a:p>
            <a:r>
              <a:rPr lang="en-US" dirty="0" smtClean="0"/>
              <a:t>Plot kWh per square foot by year for the </a:t>
            </a:r>
            <a:r>
              <a:rPr lang="en-US" dirty="0"/>
              <a:t>following University of </a:t>
            </a:r>
            <a:r>
              <a:rPr lang="en-US" dirty="0" smtClean="0"/>
              <a:t>Georgia data.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25896"/>
              </p:ext>
            </p:extLst>
          </p:nvPr>
        </p:nvGraphicFramePr>
        <p:xfrm>
          <a:off x="1524000" y="2895600"/>
          <a:ext cx="3962399" cy="2746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66800"/>
                <a:gridCol w="1523999"/>
                <a:gridCol w="1371600"/>
              </a:tblGrid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year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 smtClean="0"/>
                        <a:t>sqfeet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kWh</a:t>
                      </a:r>
                    </a:p>
                  </a:txBody>
                  <a:tcPr/>
                </a:tc>
              </a:tr>
              <a:tr h="394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2007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14,214,216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2,141,705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4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2008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14,359,041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2,108,088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4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2009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14,752,886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2,150,841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4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2010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15,341,886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2,211,414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4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2011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15,573,100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2,187,164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4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2012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15,740,742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2,057,364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867400"/>
            <a:ext cx="77724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# Data in R format</a:t>
            </a:r>
          </a:p>
          <a:p>
            <a:r>
              <a:rPr lang="en-US" sz="1400" dirty="0">
                <a:latin typeface="Courier"/>
                <a:cs typeface="Courier"/>
              </a:rPr>
              <a:t>year &lt;-  (2007:2012)</a:t>
            </a:r>
          </a:p>
          <a:p>
            <a:r>
              <a:rPr lang="fr-FR" sz="1400" dirty="0" err="1">
                <a:latin typeface="Courier"/>
                <a:cs typeface="Courier"/>
              </a:rPr>
              <a:t>sqft</a:t>
            </a:r>
            <a:r>
              <a:rPr lang="fr-FR" sz="1400" dirty="0">
                <a:latin typeface="Courier"/>
                <a:cs typeface="Courier"/>
              </a:rPr>
              <a:t> &lt;-  c(14214216, 14359041, 14752886, 15341886, 15573100, 15740742)</a:t>
            </a:r>
          </a:p>
          <a:p>
            <a:r>
              <a:rPr lang="en-US" sz="1400" dirty="0">
                <a:latin typeface="Courier"/>
                <a:cs typeface="Courier"/>
              </a:rPr>
              <a:t>kwh &lt;-  c(2141705, 2108088, 2150841, 2211414, 2187164, 2057364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2895600"/>
            <a:ext cx="2743200" cy="28623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Smart editing</a:t>
            </a:r>
            <a:endParaRPr lang="en-US" sz="18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+mn-lt"/>
              </a:rPr>
              <a:t>Copy each column to a word processor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+mn-lt"/>
              </a:rPr>
              <a:t>Convert table to 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+mn-lt"/>
              </a:rPr>
              <a:t>Search and replace commas with null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+mn-lt"/>
              </a:rPr>
              <a:t>Search and replace returns with commas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+mn-lt"/>
              </a:rPr>
              <a:t>Edit to put R text around numbers</a:t>
            </a:r>
          </a:p>
        </p:txBody>
      </p:sp>
    </p:spTree>
    <p:extLst>
      <p:ext uri="{BB962C8B-B14F-4D97-AF65-F5344CB8AC3E}">
        <p14:creationId xmlns:p14="http://schemas.microsoft.com/office/powerpoint/2010/main" val="401692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dataset is a table</a:t>
            </a:r>
          </a:p>
          <a:p>
            <a:pPr lvl="1"/>
            <a:r>
              <a:rPr lang="en-US" dirty="0" smtClean="0"/>
              <a:t>One row for each observation</a:t>
            </a:r>
          </a:p>
          <a:p>
            <a:pPr lvl="1"/>
            <a:r>
              <a:rPr lang="en-US" dirty="0" smtClean="0"/>
              <a:t>Columns contain observation values</a:t>
            </a:r>
          </a:p>
          <a:p>
            <a:r>
              <a:rPr lang="en-US" dirty="0" smtClean="0"/>
              <a:t>Same as the relational model</a:t>
            </a:r>
          </a:p>
          <a:p>
            <a:r>
              <a:rPr lang="en-US" dirty="0" smtClean="0"/>
              <a:t>R supports multiple data structures and multiple data types</a:t>
            </a:r>
          </a:p>
        </p:txBody>
      </p:sp>
    </p:spTree>
    <p:extLst>
      <p:ext uri="{BB962C8B-B14F-4D97-AF65-F5344CB8AC3E}">
        <p14:creationId xmlns:p14="http://schemas.microsoft.com/office/powerpoint/2010/main" val="290081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Vector</a:t>
            </a:r>
            <a:endParaRPr lang="en-US" dirty="0" smtClean="0"/>
          </a:p>
          <a:p>
            <a:pPr lvl="1"/>
            <a:r>
              <a:rPr lang="en-US" dirty="0" smtClean="0"/>
              <a:t>A single row table where data are all of the same type</a:t>
            </a:r>
          </a:p>
          <a:p>
            <a:pPr lvl="1"/>
            <a:endParaRPr lang="en-US" dirty="0"/>
          </a:p>
          <a:p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A table where all data are of the same 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276600"/>
            <a:ext cx="81534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sz="1200" dirty="0" smtClean="0">
                <a:latin typeface="Courier New"/>
                <a:cs typeface="Courier New"/>
              </a:rPr>
              <a:t>co2 </a:t>
            </a:r>
            <a:r>
              <a:rPr lang="en-US" sz="1200" dirty="0">
                <a:latin typeface="Courier New"/>
                <a:cs typeface="Courier New"/>
              </a:rPr>
              <a:t>&lt;-  c(369.40,371.07,373.17,375.78,377.52,379.76,381.85,383.71,385.57,384.78)</a:t>
            </a:r>
          </a:p>
          <a:p>
            <a:pPr marL="0" lvl="1"/>
            <a:r>
              <a:rPr lang="en-US" sz="1200" dirty="0">
                <a:latin typeface="Courier New"/>
                <a:cs typeface="Courier New"/>
              </a:rPr>
              <a:t>year &lt;-  (2000:2009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 marL="0" lvl="1"/>
            <a:r>
              <a:rPr lang="en-US" sz="1200" dirty="0">
                <a:latin typeface="Courier New"/>
                <a:cs typeface="Courier New"/>
              </a:rPr>
              <a:t>c</a:t>
            </a:r>
            <a:r>
              <a:rPr lang="en-US" sz="1200" dirty="0" smtClean="0">
                <a:latin typeface="Courier New"/>
                <a:cs typeface="Courier New"/>
              </a:rPr>
              <a:t>o2[2] # get the second value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5105400"/>
            <a:ext cx="81534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/>
            <a:r>
              <a:rPr lang="pl-PL" sz="1200" dirty="0">
                <a:latin typeface="Courier New"/>
                <a:cs typeface="Courier New"/>
              </a:rPr>
              <a:t>m &lt;-  </a:t>
            </a:r>
            <a:r>
              <a:rPr lang="pl-PL" sz="1200" dirty="0" err="1">
                <a:latin typeface="Courier New"/>
                <a:cs typeface="Courier New"/>
              </a:rPr>
              <a:t>matrix</a:t>
            </a:r>
            <a:r>
              <a:rPr lang="pl-PL" sz="1200" dirty="0">
                <a:latin typeface="Courier New"/>
                <a:cs typeface="Courier New"/>
              </a:rPr>
              <a:t>(1:12, </a:t>
            </a:r>
            <a:r>
              <a:rPr lang="pl-PL" sz="1200" dirty="0" err="1">
                <a:latin typeface="Courier New"/>
                <a:cs typeface="Courier New"/>
              </a:rPr>
              <a:t>nrow</a:t>
            </a:r>
            <a:r>
              <a:rPr lang="pl-PL" sz="1200" dirty="0">
                <a:latin typeface="Courier New"/>
                <a:cs typeface="Courier New"/>
              </a:rPr>
              <a:t>=4,ncol=3</a:t>
            </a:r>
            <a:r>
              <a:rPr lang="pl-PL" sz="1200" dirty="0" smtClean="0">
                <a:latin typeface="Courier New"/>
                <a:cs typeface="Courier New"/>
              </a:rPr>
              <a:t>)</a:t>
            </a:r>
          </a:p>
          <a:p>
            <a:pPr marL="0" lvl="1"/>
            <a:r>
              <a:rPr lang="pl-PL" sz="1200" dirty="0">
                <a:latin typeface="Courier New"/>
                <a:cs typeface="Courier New"/>
              </a:rPr>
              <a:t>m[4,3]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8297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matrix with 6 rows and 3 columns containing the numbers 1 through </a:t>
            </a:r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47504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m">
  <a:themeElements>
    <a:clrScheme name="dm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dm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m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22983</TotalTime>
  <Words>2648</Words>
  <Application>Microsoft Macintosh PowerPoint</Application>
  <PresentationFormat>Letter Paper (8.5x11 in)</PresentationFormat>
  <Paragraphs>461</Paragraphs>
  <Slides>48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dm</vt:lpstr>
      <vt:lpstr>Introduction to R</vt:lpstr>
      <vt:lpstr>R</vt:lpstr>
      <vt:lpstr>R Studio</vt:lpstr>
      <vt:lpstr>Creating a project</vt:lpstr>
      <vt:lpstr>Script</vt:lpstr>
      <vt:lpstr>Exercise</vt:lpstr>
      <vt:lpstr>Datasets</vt:lpstr>
      <vt:lpstr>Data structures</vt:lpstr>
      <vt:lpstr>Exercise</vt:lpstr>
      <vt:lpstr>Data structures</vt:lpstr>
      <vt:lpstr>Data structures</vt:lpstr>
      <vt:lpstr>Logical operations</vt:lpstr>
      <vt:lpstr>Objects</vt:lpstr>
      <vt:lpstr>Types of data</vt:lpstr>
      <vt:lpstr>Factors</vt:lpstr>
      <vt:lpstr>Missing values</vt:lpstr>
      <vt:lpstr>Missing values</vt:lpstr>
      <vt:lpstr>Packages</vt:lpstr>
      <vt:lpstr>Packages</vt:lpstr>
      <vt:lpstr>Exercise</vt:lpstr>
      <vt:lpstr>Compile a notebook</vt:lpstr>
      <vt:lpstr>PowerPoint Presentation</vt:lpstr>
      <vt:lpstr>Reading a file</vt:lpstr>
      <vt:lpstr>Reading a text file</vt:lpstr>
      <vt:lpstr>Reading a text file</vt:lpstr>
      <vt:lpstr>Learning about an object</vt:lpstr>
      <vt:lpstr>Referencing data</vt:lpstr>
      <vt:lpstr>Creating a new column</vt:lpstr>
      <vt:lpstr>Reshaping</vt:lpstr>
      <vt:lpstr>External files &amp; RStudio server</vt:lpstr>
      <vt:lpstr>Reshaping</vt:lpstr>
      <vt:lpstr>Writing files</vt:lpstr>
      <vt:lpstr>sqldf</vt:lpstr>
      <vt:lpstr>Subset</vt:lpstr>
      <vt:lpstr>Sort</vt:lpstr>
      <vt:lpstr>Recoding</vt:lpstr>
      <vt:lpstr>Deleting a column</vt:lpstr>
      <vt:lpstr>Exercise</vt:lpstr>
      <vt:lpstr>Summarizing data</vt:lpstr>
      <vt:lpstr>Merging files</vt:lpstr>
      <vt:lpstr>Correlation coefficient</vt:lpstr>
      <vt:lpstr>Concatenating files</vt:lpstr>
      <vt:lpstr>Concatenating files</vt:lpstr>
      <vt:lpstr>Concatenating files</vt:lpstr>
      <vt:lpstr>Database access</vt:lpstr>
      <vt:lpstr>Exercise</vt:lpstr>
      <vt:lpstr>Resources</vt:lpstr>
      <vt:lpstr>Key points</vt:lpstr>
    </vt:vector>
  </TitlesOfParts>
  <Company>University of Georgia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cp:lastModifiedBy>Richard Watson</cp:lastModifiedBy>
  <cp:revision>254</cp:revision>
  <dcterms:created xsi:type="dcterms:W3CDTF">2010-11-12T15:58:00Z</dcterms:created>
  <dcterms:modified xsi:type="dcterms:W3CDTF">2015-03-20T13:29:28Z</dcterms:modified>
</cp:coreProperties>
</file>