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56"/>
  </p:notesMasterIdLst>
  <p:handoutMasterIdLst>
    <p:handoutMasterId r:id="rId57"/>
  </p:handoutMasterIdLst>
  <p:sldIdLst>
    <p:sldId id="256" r:id="rId2"/>
    <p:sldId id="362" r:id="rId3"/>
    <p:sldId id="32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81" r:id="rId21"/>
    <p:sldId id="282" r:id="rId22"/>
    <p:sldId id="283" r:id="rId23"/>
    <p:sldId id="325" r:id="rId24"/>
    <p:sldId id="284" r:id="rId25"/>
    <p:sldId id="285" r:id="rId26"/>
    <p:sldId id="286" r:id="rId27"/>
    <p:sldId id="287" r:id="rId28"/>
    <p:sldId id="363" r:id="rId29"/>
    <p:sldId id="364" r:id="rId30"/>
    <p:sldId id="359" r:id="rId31"/>
    <p:sldId id="288" r:id="rId32"/>
    <p:sldId id="289" r:id="rId33"/>
    <p:sldId id="290" r:id="rId34"/>
    <p:sldId id="291" r:id="rId35"/>
    <p:sldId id="292" r:id="rId36"/>
    <p:sldId id="293" r:id="rId37"/>
    <p:sldId id="356" r:id="rId38"/>
    <p:sldId id="357" r:id="rId39"/>
    <p:sldId id="358" r:id="rId40"/>
    <p:sldId id="360" r:id="rId41"/>
    <p:sldId id="351" r:id="rId42"/>
    <p:sldId id="352" r:id="rId43"/>
    <p:sldId id="330" r:id="rId44"/>
    <p:sldId id="331" r:id="rId45"/>
    <p:sldId id="333" r:id="rId46"/>
    <p:sldId id="335" r:id="rId47"/>
    <p:sldId id="337" r:id="rId48"/>
    <p:sldId id="338" r:id="rId49"/>
    <p:sldId id="339" r:id="rId50"/>
    <p:sldId id="299" r:id="rId51"/>
    <p:sldId id="300" r:id="rId52"/>
    <p:sldId id="301" r:id="rId53"/>
    <p:sldId id="302" r:id="rId54"/>
    <p:sldId id="341" r:id="rId55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57" autoAdjust="0"/>
    <p:restoredTop sz="90929"/>
  </p:normalViewPr>
  <p:slideViewPr>
    <p:cSldViewPr>
      <p:cViewPr varScale="1">
        <p:scale>
          <a:sx n="103" d="100"/>
          <a:sy n="103" d="100"/>
        </p:scale>
        <p:origin x="10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636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437210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>
                <a:latin typeface="Trebuchet MS" pitchFamily="-10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fld id="{372AF032-357B-4446-ABD0-8A0960C93EFA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4279" name="Group 7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54280" name="Picture 8" descr="Expban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</p:spPr>
        </p:pic>
        <p:pic>
          <p:nvPicPr>
            <p:cNvPr id="54281" name="Picture 9" descr="EXPHORS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</p:spPr>
        </p:pic>
      </p:grpSp>
      <p:pic>
        <p:nvPicPr>
          <p:cNvPr id="54282" name="Picture 10" descr="EXPHORS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AB4E2A-BD3B-1940-A681-DE7EFA5E52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24A1CE9-C284-D445-85FF-7E8F22FDFE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2038" y="1766888"/>
            <a:ext cx="7769225" cy="41132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F224123C-8C3D-E846-9C5F-1196A18D92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98702B7-6CB2-5745-A3A3-F1C8B5C074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257E9F9-39EA-FE43-83BC-702CDA180A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1155EA8-FFE0-2347-8E21-79A6852F3F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C9AE8E4-4BA4-7D49-8C4D-3F009AFF39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EF88591-4DD4-9E49-8E12-84F95927CA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03A9E3E-5F3E-B944-A8A6-2321F76371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818B6C6-EA7E-B440-B6C1-B0841181CB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E5ABA66-BF49-F349-84DE-4A153DF4C1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Expbanna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</p:spPr>
      </p:pic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fld id="{BB817641-F9FA-7D46-BF39-A9B9C0B2CBC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3255" name="Picture 7" descr="EXPHORSA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</p:spPr>
      </p:pic>
      <p:sp>
        <p:nvSpPr>
          <p:cNvPr id="5325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109" charset="2"/>
        <a:buBlip>
          <a:blip r:embed="rId18"/>
        </a:buBlip>
        <a:defRPr sz="28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vnJy1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radatauniversitynetwork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Organizational intelligence technologies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 dirty="0" smtClean="0"/>
              <a:t>Data warehouse -- Activities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775" y="1981200"/>
            <a:ext cx="7769225" cy="4113213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Extraction</a:t>
            </a:r>
          </a:p>
          <a:p>
            <a:r>
              <a:rPr lang="en-US"/>
              <a:t>Transformation</a:t>
            </a:r>
          </a:p>
          <a:p>
            <a:r>
              <a:rPr lang="en-US"/>
              <a:t>Cleaning</a:t>
            </a:r>
          </a:p>
          <a:p>
            <a:r>
              <a:rPr lang="en-US"/>
              <a:t>Loading</a:t>
            </a:r>
          </a:p>
          <a:p>
            <a:r>
              <a:rPr lang="en-US"/>
              <a:t>Scheduling</a:t>
            </a:r>
          </a:p>
          <a:p>
            <a:r>
              <a:rPr lang="en-US"/>
              <a:t>Metadata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1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E3"/>
                </a:solidFill>
                <a:latin typeface="+mn-lt"/>
              </a:rPr>
              <a:t>Lesson 2</a:t>
            </a:r>
            <a:endParaRPr lang="en-CA" dirty="0">
              <a:solidFill>
                <a:srgbClr val="0000E3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Extraction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769225" cy="4113213"/>
          </a:xfrm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US"/>
              <a:t>Pulling data from existing systems</a:t>
            </a:r>
          </a:p>
          <a:p>
            <a:pPr>
              <a:lnSpc>
                <a:spcPct val="90000"/>
              </a:lnSpc>
            </a:pPr>
            <a:r>
              <a:rPr lang="en-US"/>
              <a:t>Operational systems were not designed for extraction to load into a data warehouse</a:t>
            </a:r>
          </a:p>
          <a:p>
            <a:pPr>
              <a:lnSpc>
                <a:spcPct val="90000"/>
              </a:lnSpc>
            </a:pPr>
            <a:r>
              <a:rPr lang="en-US"/>
              <a:t>Applications are often independent entities</a:t>
            </a:r>
          </a:p>
          <a:p>
            <a:pPr>
              <a:lnSpc>
                <a:spcPct val="90000"/>
              </a:lnSpc>
            </a:pPr>
            <a:r>
              <a:rPr lang="en-US"/>
              <a:t>Time consuming and complex</a:t>
            </a:r>
          </a:p>
          <a:p>
            <a:pPr>
              <a:lnSpc>
                <a:spcPct val="90000"/>
              </a:lnSpc>
            </a:pPr>
            <a:r>
              <a:rPr lang="en-US"/>
              <a:t>An ongoing process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Transformation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209800"/>
            <a:ext cx="7772400" cy="3962400"/>
          </a:xfrm>
          <a:noFill/>
          <a:ln/>
        </p:spPr>
        <p:txBody>
          <a:bodyPr lIns="90487" tIns="44450" rIns="90487" bIns="44450"/>
          <a:lstStyle/>
          <a:p>
            <a:r>
              <a:rPr lang="en-US" sz="2800" dirty="0"/>
              <a:t>Encoding</a:t>
            </a:r>
          </a:p>
          <a:p>
            <a:pPr lvl="1"/>
            <a:r>
              <a:rPr lang="en-US" sz="2400" dirty="0"/>
              <a:t>m/f, male/female to M/F</a:t>
            </a:r>
          </a:p>
          <a:p>
            <a:r>
              <a:rPr lang="en-US" sz="2800" dirty="0"/>
              <a:t>Unit of measure</a:t>
            </a:r>
          </a:p>
          <a:p>
            <a:pPr lvl="1"/>
            <a:r>
              <a:rPr lang="en-US" sz="2400" dirty="0"/>
              <a:t>inches to </a:t>
            </a:r>
            <a:r>
              <a:rPr lang="en-US" sz="2400" dirty="0" err="1"/>
              <a:t>cms</a:t>
            </a:r>
            <a:endParaRPr lang="en-US" sz="2400" dirty="0"/>
          </a:p>
          <a:p>
            <a:r>
              <a:rPr lang="en-US" sz="2800" dirty="0"/>
              <a:t>Field</a:t>
            </a:r>
          </a:p>
          <a:p>
            <a:pPr lvl="1"/>
            <a:r>
              <a:rPr lang="en-US" sz="2400" dirty="0"/>
              <a:t>sales-date to </a:t>
            </a:r>
            <a:r>
              <a:rPr lang="en-US" sz="2400" dirty="0" err="1"/>
              <a:t>salesdate</a:t>
            </a:r>
            <a:endParaRPr lang="en-US" sz="2400" dirty="0"/>
          </a:p>
          <a:p>
            <a:r>
              <a:rPr lang="en-US" sz="2800" dirty="0"/>
              <a:t>Date</a:t>
            </a:r>
          </a:p>
          <a:p>
            <a:pPr lvl="1"/>
            <a:r>
              <a:rPr lang="en-US" sz="2400" dirty="0" err="1"/>
              <a:t>dd</a:t>
            </a:r>
            <a:r>
              <a:rPr lang="en-US" sz="2400" dirty="0"/>
              <a:t>/mm/</a:t>
            </a:r>
            <a:r>
              <a:rPr lang="en-US" sz="2400" dirty="0" err="1"/>
              <a:t>yy</a:t>
            </a:r>
            <a:r>
              <a:rPr lang="en-US" sz="2400" dirty="0"/>
              <a:t> to </a:t>
            </a:r>
            <a:r>
              <a:rPr lang="en-US" sz="2400" dirty="0" err="1" smtClean="0"/>
              <a:t>yyyy</a:t>
            </a:r>
            <a:r>
              <a:rPr lang="en-US" sz="2400" dirty="0" smtClean="0"/>
              <a:t>/mm/</a:t>
            </a:r>
            <a:r>
              <a:rPr lang="en-US" sz="2400" dirty="0" err="1" smtClean="0"/>
              <a:t>dd</a:t>
            </a:r>
            <a:endParaRPr lang="en-US" sz="2400" dirty="0" smtClean="0"/>
          </a:p>
          <a:p>
            <a:pPr lvl="1"/>
            <a:r>
              <a:rPr lang="en-US" sz="2400" dirty="0" err="1" smtClean="0"/>
              <a:t>Timezones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Cleaning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7769225" cy="4113213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Same record stored in different departments</a:t>
            </a:r>
          </a:p>
          <a:p>
            <a:r>
              <a:rPr lang="en-US" dirty="0"/>
              <a:t>Multiple records for a company</a:t>
            </a:r>
          </a:p>
          <a:p>
            <a:r>
              <a:rPr lang="en-US" dirty="0"/>
              <a:t>Multiple entries for the same organization</a:t>
            </a:r>
          </a:p>
          <a:p>
            <a:r>
              <a:rPr lang="en-US" dirty="0"/>
              <a:t>Misuse of data entry fields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Scheduling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769225" cy="4113213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A trade-off</a:t>
            </a:r>
          </a:p>
          <a:p>
            <a:pPr lvl="1"/>
            <a:r>
              <a:rPr lang="en-US"/>
              <a:t>Too frequent is costly</a:t>
            </a:r>
          </a:p>
          <a:p>
            <a:pPr lvl="1"/>
            <a:r>
              <a:rPr lang="en-US"/>
              <a:t>Infrequently means </a:t>
            </a:r>
            <a:r>
              <a:rPr lang="en-US" i="1"/>
              <a:t>old</a:t>
            </a:r>
            <a:r>
              <a:rPr lang="en-US"/>
              <a:t> data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Metadata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69225" cy="4113213"/>
          </a:xfrm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US" sz="3600"/>
              <a:t>A data dictionary containing additional facts about the data in the warehouse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Description of each data type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Format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Coding standards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Meaning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Operational system source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Transformations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Frequency of extracts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Warehouse architectures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7769225" cy="4113213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Centralized</a:t>
            </a:r>
          </a:p>
          <a:p>
            <a:r>
              <a:rPr lang="en-US"/>
              <a:t>Federated</a:t>
            </a:r>
          </a:p>
          <a:p>
            <a:r>
              <a:rPr lang="en-US"/>
              <a:t>Tiered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1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E3"/>
                </a:solidFill>
                <a:latin typeface="+mn-lt"/>
              </a:rPr>
              <a:t>Lesson 3</a:t>
            </a:r>
            <a:endParaRPr lang="en-CA" dirty="0">
              <a:solidFill>
                <a:srgbClr val="0000E3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Centralized data warehouse</a:t>
            </a:r>
          </a:p>
        </p:txBody>
      </p:sp>
      <p:pic>
        <p:nvPicPr>
          <p:cNvPr id="4" name="Picture 3" descr="15-centralized warehou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14600"/>
            <a:ext cx="6340751" cy="274932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Federated data warehouse</a:t>
            </a:r>
          </a:p>
        </p:txBody>
      </p:sp>
      <p:pic>
        <p:nvPicPr>
          <p:cNvPr id="20484" name="Picture 4" descr="FireLite:Books:Data Management:6e:Art PNG:15-federated warehouse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524000" y="2819400"/>
            <a:ext cx="6534150" cy="249078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Tiered data warehouse</a:t>
            </a:r>
          </a:p>
        </p:txBody>
      </p:sp>
      <p:pic>
        <p:nvPicPr>
          <p:cNvPr id="4" name="Picture 3" descr="15-tiered warehou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67000"/>
            <a:ext cx="7518403" cy="2819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 smtClean="0"/>
              <a:t>Understand the centrality of digital databases to business intelligence (reading Chapter 13)</a:t>
            </a:r>
          </a:p>
          <a:p>
            <a:r>
              <a:rPr lang="en-CA" sz="2000" dirty="0" smtClean="0"/>
              <a:t>Discriminate between the data management challenges for </a:t>
            </a:r>
          </a:p>
          <a:p>
            <a:pPr lvl="1"/>
            <a:r>
              <a:rPr lang="en-CA" sz="1800" dirty="0" smtClean="0"/>
              <a:t>Storage/Capture versus </a:t>
            </a:r>
          </a:p>
          <a:p>
            <a:pPr lvl="1"/>
            <a:r>
              <a:rPr lang="en-CA" sz="1800" dirty="0" smtClean="0"/>
              <a:t>Reporting/Summarization</a:t>
            </a:r>
          </a:p>
          <a:p>
            <a:r>
              <a:rPr lang="en-CA" sz="2000" dirty="0" smtClean="0"/>
              <a:t>Explain the rationale behind the </a:t>
            </a:r>
            <a:r>
              <a:rPr lang="en-CA" sz="2000" dirty="0" err="1" smtClean="0"/>
              <a:t>datawarehousing</a:t>
            </a:r>
            <a:r>
              <a:rPr lang="en-CA" sz="2000" dirty="0" smtClean="0"/>
              <a:t> activities</a:t>
            </a:r>
          </a:p>
          <a:p>
            <a:r>
              <a:rPr lang="en-CA" sz="2000" dirty="0" smtClean="0"/>
              <a:t>Discriminate between different </a:t>
            </a:r>
            <a:r>
              <a:rPr lang="en-CA" sz="2000" dirty="0" err="1" smtClean="0"/>
              <a:t>datawarehousing</a:t>
            </a:r>
            <a:r>
              <a:rPr lang="en-CA" sz="2000" dirty="0" smtClean="0"/>
              <a:t> architectures</a:t>
            </a:r>
          </a:p>
          <a:p>
            <a:r>
              <a:rPr lang="en-CA" sz="2000" dirty="0" smtClean="0">
                <a:solidFill>
                  <a:srgbClr val="3333FF"/>
                </a:solidFill>
              </a:rPr>
              <a:t>Develop</a:t>
            </a:r>
            <a:r>
              <a:rPr lang="en-CA" sz="2000" dirty="0" smtClean="0"/>
              <a:t> a star and snowflake schemas to satisfy decision-making needs</a:t>
            </a:r>
          </a:p>
          <a:p>
            <a:r>
              <a:rPr lang="en-CA" sz="2000" dirty="0" smtClean="0">
                <a:solidFill>
                  <a:srgbClr val="3333FF"/>
                </a:solidFill>
              </a:rPr>
              <a:t>Create</a:t>
            </a:r>
            <a:r>
              <a:rPr lang="en-CA" sz="2000" dirty="0" smtClean="0"/>
              <a:t> a </a:t>
            </a:r>
            <a:r>
              <a:rPr lang="en-CA" sz="2000" dirty="0" err="1" smtClean="0"/>
              <a:t>datawarehouse</a:t>
            </a:r>
            <a:r>
              <a:rPr lang="en-CA" sz="2000" dirty="0" smtClean="0"/>
              <a:t> from transactional DB using SQL</a:t>
            </a:r>
          </a:p>
          <a:p>
            <a:r>
              <a:rPr lang="en-CA" sz="2000" dirty="0" smtClean="0">
                <a:solidFill>
                  <a:srgbClr val="3333FF"/>
                </a:solidFill>
              </a:rPr>
              <a:t>Develop</a:t>
            </a:r>
            <a:r>
              <a:rPr lang="en-CA" sz="2000" dirty="0" smtClean="0"/>
              <a:t> SQL queries to extract data from data warehouses for decision-making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352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 dirty="0"/>
              <a:t>The</a:t>
            </a:r>
            <a:r>
              <a:rPr lang="en-US" dirty="0" smtClean="0"/>
              <a:t> server/software decision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7769225" cy="4113213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Selection of a server architecture and DBMS are not independent decisions</a:t>
            </a:r>
          </a:p>
          <a:p>
            <a:r>
              <a:rPr lang="en-US" dirty="0"/>
              <a:t>Parallelism may be an option only for some RDBMSs</a:t>
            </a:r>
          </a:p>
          <a:p>
            <a:r>
              <a:rPr lang="en-US" dirty="0"/>
              <a:t>Need to find the fit that meets organizational </a:t>
            </a:r>
            <a:r>
              <a:rPr lang="en-US" dirty="0" smtClean="0"/>
              <a:t>goals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is changing decision considerations rapidly</a:t>
            </a:r>
            <a:endParaRPr 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Exploiting data stores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69225" cy="4113213"/>
          </a:xfrm>
          <a:noFill/>
          <a:ln/>
        </p:spPr>
        <p:txBody>
          <a:bodyPr lIns="90487" tIns="44450" rIns="90487" bIns="44450"/>
          <a:lstStyle/>
          <a:p>
            <a:r>
              <a:rPr lang="en-US" sz="2400" dirty="0" smtClean="0">
                <a:solidFill>
                  <a:srgbClr val="3333FF"/>
                </a:solidFill>
              </a:rPr>
              <a:t>OLAP</a:t>
            </a:r>
            <a:r>
              <a:rPr lang="en-US" sz="2400" dirty="0" smtClean="0"/>
              <a:t> implies a method of re-organizing the data in transactional systems in analytical databases.</a:t>
            </a:r>
          </a:p>
          <a:p>
            <a:pPr lvl="1"/>
            <a:r>
              <a:rPr lang="en-CA" sz="2000" dirty="0" smtClean="0"/>
              <a:t>Many OLAP tools available (created by computer </a:t>
            </a:r>
            <a:r>
              <a:rPr lang="en-CA" sz="2000" dirty="0" err="1" smtClean="0"/>
              <a:t>sciency</a:t>
            </a:r>
            <a:r>
              <a:rPr lang="en-CA" sz="2000" dirty="0" smtClean="0"/>
              <a:t> folks – emphasis is on speed and reliability of access)</a:t>
            </a:r>
            <a:endParaRPr lang="en-US" sz="2000" dirty="0" smtClean="0"/>
          </a:p>
          <a:p>
            <a:r>
              <a:rPr lang="en-US" sz="2400" dirty="0" smtClean="0"/>
              <a:t>Various data mining techniques help in </a:t>
            </a:r>
            <a:r>
              <a:rPr lang="en-US" sz="2400" dirty="0" smtClean="0">
                <a:solidFill>
                  <a:srgbClr val="3333FF"/>
                </a:solidFill>
              </a:rPr>
              <a:t>verification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>
                <a:solidFill>
                  <a:srgbClr val="3333FF"/>
                </a:solidFill>
              </a:rPr>
              <a:t>discovery</a:t>
            </a:r>
          </a:p>
          <a:p>
            <a:pPr lvl="1"/>
            <a:r>
              <a:rPr lang="en-CA" sz="2000" dirty="0" smtClean="0"/>
              <a:t>Many data mining tools available (created by statistics and visualization experts – emphasis is on prediction accuracy)</a:t>
            </a:r>
          </a:p>
          <a:p>
            <a:r>
              <a:rPr lang="en-CA" sz="2400" dirty="0" smtClean="0"/>
              <a:t>How you model an </a:t>
            </a:r>
            <a:r>
              <a:rPr lang="en-CA" sz="2400" dirty="0" smtClean="0">
                <a:solidFill>
                  <a:srgbClr val="3333FF"/>
                </a:solidFill>
              </a:rPr>
              <a:t>OLAP</a:t>
            </a:r>
            <a:r>
              <a:rPr lang="en-CA" sz="2400" dirty="0" smtClean="0"/>
              <a:t> </a:t>
            </a:r>
            <a:r>
              <a:rPr lang="en-CA" sz="2400" dirty="0" smtClean="0"/>
              <a:t>depends on what </a:t>
            </a:r>
            <a:r>
              <a:rPr lang="en-CA" sz="2400" dirty="0" smtClean="0">
                <a:solidFill>
                  <a:srgbClr val="3333FF"/>
                </a:solidFill>
              </a:rPr>
              <a:t>Verification</a:t>
            </a:r>
            <a:r>
              <a:rPr lang="en-CA" sz="2400" dirty="0" smtClean="0"/>
              <a:t> and </a:t>
            </a:r>
            <a:r>
              <a:rPr lang="en-CA" sz="2400" dirty="0" smtClean="0">
                <a:solidFill>
                  <a:srgbClr val="3333FF"/>
                </a:solidFill>
              </a:rPr>
              <a:t>Discovery</a:t>
            </a:r>
            <a:r>
              <a:rPr lang="en-CA" sz="2400" dirty="0" smtClean="0"/>
              <a:t> questions are asked. 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Verification and discovery</a:t>
            </a:r>
          </a:p>
        </p:txBody>
      </p:sp>
      <p:graphicFrame>
        <p:nvGraphicFramePr>
          <p:cNvPr id="31774" name="Group 30"/>
          <p:cNvGraphicFramePr>
            <a:graphicFrameLocks noGrp="1"/>
          </p:cNvGraphicFramePr>
          <p:nvPr/>
        </p:nvGraphicFramePr>
        <p:xfrm>
          <a:off x="1066800" y="2133600"/>
          <a:ext cx="7620000" cy="3662045"/>
        </p:xfrm>
        <a:graphic>
          <a:graphicData uri="http://schemas.openxmlformats.org/drawingml/2006/table">
            <a:tbl>
              <a:tblPr/>
              <a:tblGrid>
                <a:gridCol w="3811588"/>
                <a:gridCol w="3808412"/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Verification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Discovery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185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What is the average sale for in-store and catalog customers?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What is the best predictor of sales?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16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What is the average high school GPA of students who graduate from college compared to those who do not?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What are the best predictors of college graduation?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72400" y="1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E3"/>
                </a:solidFill>
                <a:latin typeface="+mn-lt"/>
              </a:rPr>
              <a:t>Lesson 4</a:t>
            </a:r>
            <a:endParaRPr lang="en-CA" dirty="0">
              <a:solidFill>
                <a:srgbClr val="0000E3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Exercise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Problems 5&amp;6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6854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OLAP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133600"/>
            <a:ext cx="7769225" cy="4113213"/>
          </a:xfrm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US"/>
              <a:t>Relational model was not designed for data synthesis, analysis, and consolidation</a:t>
            </a:r>
          </a:p>
          <a:p>
            <a:pPr>
              <a:lnSpc>
                <a:spcPct val="90000"/>
              </a:lnSpc>
            </a:pPr>
            <a:r>
              <a:rPr lang="en-US"/>
              <a:t>This is the role of spreadsheets and other special purpose software</a:t>
            </a:r>
          </a:p>
          <a:p>
            <a:pPr>
              <a:lnSpc>
                <a:spcPct val="90000"/>
              </a:lnSpc>
            </a:pPr>
            <a:r>
              <a:rPr lang="en-US"/>
              <a:t>Need to complement RDBMS technology with a multidimensional view of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1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E3"/>
                </a:solidFill>
                <a:latin typeface="+mn-lt"/>
              </a:rPr>
              <a:t>Lesson 5</a:t>
            </a:r>
            <a:endParaRPr lang="en-CA" dirty="0">
              <a:solidFill>
                <a:srgbClr val="0000E3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TPS versus OLAP</a:t>
            </a:r>
          </a:p>
        </p:txBody>
      </p:sp>
      <p:graphicFrame>
        <p:nvGraphicFramePr>
          <p:cNvPr id="33835" name="Group 43"/>
          <p:cNvGraphicFramePr>
            <a:graphicFrameLocks noGrp="1"/>
          </p:cNvGraphicFramePr>
          <p:nvPr/>
        </p:nvGraphicFramePr>
        <p:xfrm>
          <a:off x="838200" y="1905000"/>
          <a:ext cx="8077200" cy="4297680"/>
        </p:xfrm>
        <a:graphic>
          <a:graphicData uri="http://schemas.openxmlformats.org/drawingml/2006/table">
            <a:tbl>
              <a:tblPr/>
              <a:tblGrid>
                <a:gridCol w="4076700"/>
                <a:gridCol w="40005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TPS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OLAP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Optimize for transaction volume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Optimize for data analysis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Process a few records at a 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Process summarized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Real time update as transactions occur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Batch update (e.g., daily)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Based on tables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Based on hypercubes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Raw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Aggregated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SQL is widely used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MDX becoming a standard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ROLAP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69225" cy="4113213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A relational OLAP</a:t>
            </a:r>
          </a:p>
          <a:p>
            <a:r>
              <a:rPr lang="en-US" dirty="0"/>
              <a:t>A multidimensional model is imposed on a relational structure</a:t>
            </a:r>
          </a:p>
          <a:p>
            <a:r>
              <a:rPr lang="en-US" dirty="0"/>
              <a:t>Relational is a mature  technology with extensive data management features</a:t>
            </a:r>
          </a:p>
          <a:p>
            <a:r>
              <a:rPr lang="en-US" dirty="0"/>
              <a:t>Not as efficient as OLAP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 dirty="0" smtClean="0"/>
              <a:t>Modelling “Analytical” Databases - The </a:t>
            </a:r>
            <a:r>
              <a:rPr lang="en-US" dirty="0"/>
              <a:t>star structure</a:t>
            </a:r>
          </a:p>
        </p:txBody>
      </p:sp>
      <p:pic>
        <p:nvPicPr>
          <p:cNvPr id="35845" name="Picture 5" descr="15-star stru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905000"/>
            <a:ext cx="5146675" cy="466725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66800" y="2057400"/>
            <a:ext cx="2362200" cy="352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Blip>
                <a:blip r:embed="rId3"/>
              </a:buBlip>
            </a:pPr>
            <a:r>
              <a:rPr lang="en-US" sz="1800" dirty="0">
                <a:latin typeface="+mn-lt"/>
                <a:ea typeface="+mn-ea"/>
                <a:cs typeface="+mn-cs"/>
              </a:rPr>
              <a:t>A central fact table is connected to multiple dimensional tables</a:t>
            </a:r>
          </a:p>
          <a:p>
            <a:pPr marL="342900" indent="-342900">
              <a:spcBef>
                <a:spcPct val="20000"/>
              </a:spcBef>
              <a:buBlip>
                <a:blip r:embed="rId3"/>
              </a:buBlip>
            </a:pPr>
            <a:endParaRPr lang="en-US" sz="1800" dirty="0"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Blip>
                <a:blip r:embed="rId3"/>
              </a:buBlip>
            </a:pPr>
            <a:r>
              <a:rPr lang="en-US" sz="1800" dirty="0">
                <a:latin typeface="+mn-lt"/>
                <a:ea typeface="+mn-ea"/>
                <a:cs typeface="+mn-cs"/>
              </a:rPr>
              <a:t>A single join can relate the fact table with any one of the dimensional tables</a:t>
            </a:r>
            <a:endParaRPr lang="en-US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2400" y="1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E3"/>
                </a:solidFill>
                <a:latin typeface="+mn-lt"/>
              </a:rPr>
              <a:t>Lesson 6</a:t>
            </a:r>
            <a:endParaRPr lang="en-CA" dirty="0">
              <a:solidFill>
                <a:srgbClr val="0000E3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Analytics using DWs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Variable and facts are ideally continuous</a:t>
            </a:r>
          </a:p>
          <a:p>
            <a:r>
              <a:rPr lang="en-CA" sz="2800" dirty="0" smtClean="0"/>
              <a:t>Dimensions can ideally be continuous but also nominal or ordinal.</a:t>
            </a:r>
          </a:p>
          <a:p>
            <a:pPr lvl="1"/>
            <a:r>
              <a:rPr lang="en-CA" sz="2400" dirty="0" smtClean="0"/>
              <a:t>More powerful analysis when dimensions are continuous</a:t>
            </a:r>
          </a:p>
          <a:p>
            <a:pPr lvl="1"/>
            <a:r>
              <a:rPr lang="en-CA" sz="2400" dirty="0" smtClean="0"/>
              <a:t>But space requirements enlarge significantly</a:t>
            </a:r>
          </a:p>
          <a:p>
            <a:r>
              <a:rPr lang="en-CA" sz="2800" dirty="0" smtClean="0"/>
              <a:t>Analytic techniques </a:t>
            </a:r>
            <a:r>
              <a:rPr lang="en-CA" sz="2800" dirty="0" smtClean="0"/>
              <a:t>(e.g., forecasting, prediction, segmentation) depend </a:t>
            </a:r>
            <a:r>
              <a:rPr lang="en-CA" sz="2800" dirty="0" smtClean="0"/>
              <a:t>on the type of data available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230003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Watch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hlinkClick r:id="rId2"/>
              </a:rPr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2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Lessons &amp; Chapter 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Business intelligence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BR" sz="1800" dirty="0" smtClean="0"/>
              <a:t>1,2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Data warehousing activities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sz="1600" dirty="0" smtClean="0"/>
              <a:t>3,4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solidFill>
                  <a:srgbClr val="3333FF"/>
                </a:solidFill>
              </a:rPr>
              <a:t>Business </a:t>
            </a:r>
            <a:r>
              <a:rPr lang="pt-BR" sz="2000" dirty="0" smtClean="0">
                <a:solidFill>
                  <a:srgbClr val="3333FF"/>
                </a:solidFill>
              </a:rPr>
              <a:t>intelligence using a d/w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3333FF"/>
                </a:solidFill>
              </a:rPr>
              <a:t>5,6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solidFill>
                  <a:srgbClr val="3333FF"/>
                </a:solidFill>
              </a:rPr>
              <a:t>Data </a:t>
            </a:r>
            <a:r>
              <a:rPr lang="pt-BR" sz="2000" dirty="0">
                <a:solidFill>
                  <a:srgbClr val="3333FF"/>
                </a:solidFill>
              </a:rPr>
              <a:t>model for a D/w – Star </a:t>
            </a:r>
            <a:r>
              <a:rPr lang="pt-BR" sz="2000" dirty="0" smtClean="0">
                <a:solidFill>
                  <a:srgbClr val="3333FF"/>
                </a:solidFill>
              </a:rPr>
              <a:t>Schema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3333FF"/>
                </a:solidFill>
              </a:rPr>
              <a:t>8,9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rgbClr val="3333FF"/>
                </a:solidFill>
              </a:rPr>
              <a:t>Data </a:t>
            </a:r>
            <a:r>
              <a:rPr lang="pt-BR" sz="2000" dirty="0">
                <a:solidFill>
                  <a:srgbClr val="3333FF"/>
                </a:solidFill>
              </a:rPr>
              <a:t>model for D/w – Snowflake schema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rgbClr val="3333FF"/>
                </a:solidFill>
              </a:rPr>
              <a:t>SQL commands for D/W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RDMS vs MDDB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Data </a:t>
            </a:r>
            <a:r>
              <a:rPr lang="pt-BR" sz="2000" dirty="0"/>
              <a:t>mining</a:t>
            </a:r>
            <a:endParaRPr lang="pt-BR" sz="2000" dirty="0"/>
          </a:p>
          <a:p>
            <a:pPr marL="457200" indent="-457200">
              <a:buFont typeface="+mj-lt"/>
              <a:buAutoNum type="arabicPeriod"/>
            </a:pPr>
            <a:endParaRPr lang="pt-BR" sz="20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0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link between </a:t>
            </a:r>
            <a:br>
              <a:rPr lang="en-US"/>
            </a:br>
            <a:r>
              <a:rPr lang="en-US"/>
              <a:t>RDBMS and MDDB</a:t>
            </a:r>
          </a:p>
        </p:txBody>
      </p:sp>
      <p:pic>
        <p:nvPicPr>
          <p:cNvPr id="4" name="Picture 3" descr="15-RDBMS-MD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24200"/>
            <a:ext cx="7815080" cy="1400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6200" y="18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E3"/>
                </a:solidFill>
                <a:latin typeface="+mn-lt"/>
              </a:rPr>
              <a:t>Lesson 9</a:t>
            </a:r>
            <a:endParaRPr lang="en-CA" dirty="0">
              <a:solidFill>
                <a:srgbClr val="0000E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353327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Rotation</a:t>
            </a:r>
          </a:p>
        </p:txBody>
      </p:sp>
      <p:pic>
        <p:nvPicPr>
          <p:cNvPr id="36867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7013" y="1912938"/>
            <a:ext cx="6151562" cy="4365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Drill down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H="1">
            <a:off x="2514600" y="29718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H="1">
            <a:off x="2514600" y="55626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2514600" y="29718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972" name="Group 84"/>
          <p:cNvGraphicFramePr>
            <a:graphicFrameLocks noGrp="1"/>
          </p:cNvGraphicFramePr>
          <p:nvPr/>
        </p:nvGraphicFramePr>
        <p:xfrm>
          <a:off x="3276600" y="2286000"/>
          <a:ext cx="2667000" cy="1920240"/>
        </p:xfrm>
        <a:graphic>
          <a:graphicData uri="http://schemas.openxmlformats.org/drawingml/2006/table">
            <a:tbl>
              <a:tblPr/>
              <a:tblGrid>
                <a:gridCol w="1401763"/>
                <a:gridCol w="1265237"/>
              </a:tblGrid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Region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Sales variance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Africa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105%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Asia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Europe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North America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97%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Pacific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85%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South America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163%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977" name="Group 89"/>
          <p:cNvGraphicFramePr>
            <a:graphicFrameLocks noGrp="1"/>
          </p:cNvGraphicFramePr>
          <p:nvPr/>
        </p:nvGraphicFramePr>
        <p:xfrm>
          <a:off x="3886200" y="4876800"/>
          <a:ext cx="2362200" cy="1402080"/>
        </p:xfrm>
        <a:graphic>
          <a:graphicData uri="http://schemas.openxmlformats.org/drawingml/2006/table">
            <a:tbl>
              <a:tblPr/>
              <a:tblGrid>
                <a:gridCol w="1027113"/>
                <a:gridCol w="133508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Nation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Sales variance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China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Japan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87%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Singapore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95%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A hypercube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09800"/>
            <a:ext cx="3784600" cy="3784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A three-dimensional </a:t>
            </a:r>
            <a:br>
              <a:rPr lang="en-US"/>
            </a:br>
            <a:r>
              <a:rPr lang="en-US"/>
              <a:t>hypercube display</a:t>
            </a:r>
          </a:p>
        </p:txBody>
      </p:sp>
      <p:graphicFrame>
        <p:nvGraphicFramePr>
          <p:cNvPr id="40163" name="Group 2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64045"/>
              </p:ext>
            </p:extLst>
          </p:nvPr>
        </p:nvGraphicFramePr>
        <p:xfrm>
          <a:off x="2057400" y="2514600"/>
          <a:ext cx="5397817" cy="2834640"/>
        </p:xfrm>
        <a:graphic>
          <a:graphicData uri="http://schemas.openxmlformats.org/drawingml/2006/table">
            <a:tbl>
              <a:tblPr/>
              <a:tblGrid>
                <a:gridCol w="1428750"/>
                <a:gridCol w="208280"/>
                <a:gridCol w="792162"/>
                <a:gridCol w="968375"/>
                <a:gridCol w="989013"/>
                <a:gridCol w="1011237"/>
              </a:tblGrid>
              <a:tr h="15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Page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Columns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Region: North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Sales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Red blob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Blue blob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Total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1996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Rows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1997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Year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Total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A six-dimensional hypercube</a:t>
            </a:r>
          </a:p>
        </p:txBody>
      </p:sp>
      <p:graphicFrame>
        <p:nvGraphicFramePr>
          <p:cNvPr id="41001" name="Group 41"/>
          <p:cNvGraphicFramePr>
            <a:graphicFrameLocks noGrp="1"/>
          </p:cNvGraphicFramePr>
          <p:nvPr/>
        </p:nvGraphicFramePr>
        <p:xfrm>
          <a:off x="1371600" y="2057400"/>
          <a:ext cx="6400800" cy="3689985"/>
        </p:xfrm>
        <a:graphic>
          <a:graphicData uri="http://schemas.openxmlformats.org/drawingml/2006/table">
            <a:tbl>
              <a:tblPr/>
              <a:tblGrid>
                <a:gridCol w="3408363"/>
                <a:gridCol w="299243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Dimension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Example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Brand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Mt. Airy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Store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Atlanta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Customer segment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Business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Product group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Desks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Period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January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Variable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Units sold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A six-dimensional </a:t>
            </a:r>
            <a:br>
              <a:rPr lang="en-US"/>
            </a:br>
            <a:r>
              <a:rPr lang="en-US"/>
              <a:t>hypercube display</a:t>
            </a:r>
          </a:p>
        </p:txBody>
      </p:sp>
      <p:graphicFrame>
        <p:nvGraphicFramePr>
          <p:cNvPr id="42644" name="Group 660"/>
          <p:cNvGraphicFramePr>
            <a:graphicFrameLocks noGrp="1"/>
          </p:cNvGraphicFramePr>
          <p:nvPr/>
        </p:nvGraphicFramePr>
        <p:xfrm>
          <a:off x="1371600" y="2362200"/>
          <a:ext cx="7010400" cy="2926080"/>
        </p:xfrm>
        <a:graphic>
          <a:graphicData uri="http://schemas.openxmlformats.org/drawingml/2006/table">
            <a:tbl>
              <a:tblPr/>
              <a:tblGrid>
                <a:gridCol w="903288"/>
                <a:gridCol w="260350"/>
                <a:gridCol w="935037"/>
                <a:gridCol w="974725"/>
                <a:gridCol w="736600"/>
                <a:gridCol w="987425"/>
                <a:gridCol w="762000"/>
                <a:gridCol w="1450975"/>
              </a:tblGrid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Page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Columns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Month</a:t>
                      </a:r>
                      <a:b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</a:b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Segment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Product group</a:t>
                      </a:r>
                      <a:b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</a:b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Business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Desks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Chairs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Revenue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Revenue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Carolina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Atlanta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Boston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Rows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Mt. Airy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Atlanta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Brand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Boston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Totals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MDDB design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US"/>
              <a:t>Key concepts</a:t>
            </a:r>
          </a:p>
          <a:p>
            <a:pPr lvl="1"/>
            <a:r>
              <a:rPr lang="en-US"/>
              <a:t>Variable dimensions</a:t>
            </a:r>
          </a:p>
          <a:p>
            <a:pPr lvl="2"/>
            <a:r>
              <a:rPr lang="en-US"/>
              <a:t>What is tracked</a:t>
            </a:r>
          </a:p>
          <a:p>
            <a:pPr lvl="3">
              <a:buFont typeface="Times" pitchFamily="-109" charset="0"/>
              <a:buChar char="•"/>
            </a:pPr>
            <a:r>
              <a:rPr lang="en-US"/>
              <a:t>Sales</a:t>
            </a:r>
          </a:p>
          <a:p>
            <a:pPr lvl="1"/>
            <a:r>
              <a:rPr lang="en-US"/>
              <a:t>Identifier dimensions</a:t>
            </a:r>
          </a:p>
          <a:p>
            <a:pPr lvl="2"/>
            <a:r>
              <a:rPr lang="en-US"/>
              <a:t>Tagging what is tracked</a:t>
            </a:r>
          </a:p>
          <a:p>
            <a:pPr lvl="3">
              <a:buFont typeface="Times" pitchFamily="-109" charset="0"/>
              <a:buChar char="•"/>
            </a:pPr>
            <a:r>
              <a:rPr lang="en-US"/>
              <a:t>Time, product, and store of sale</a:t>
            </a:r>
          </a:p>
        </p:txBody>
      </p:sp>
    </p:spTree>
    <p:extLst>
      <p:ext uri="{BB962C8B-B14F-4D97-AF65-F5344CB8AC3E}">
        <p14:creationId xmlns:p14="http://schemas.microsoft.com/office/powerpoint/2010/main" val="316402322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Prompts for identifying dimensions</a:t>
            </a:r>
          </a:p>
        </p:txBody>
      </p:sp>
      <p:graphicFrame>
        <p:nvGraphicFramePr>
          <p:cNvPr id="45117" name="Group 61"/>
          <p:cNvGraphicFramePr>
            <a:graphicFrameLocks noGrp="1"/>
          </p:cNvGraphicFramePr>
          <p:nvPr>
            <p:extLst/>
          </p:nvPr>
        </p:nvGraphicFramePr>
        <p:xfrm>
          <a:off x="762000" y="2133600"/>
          <a:ext cx="6019800" cy="4145280"/>
        </p:xfrm>
        <a:graphic>
          <a:graphicData uri="http://schemas.openxmlformats.org/drawingml/2006/table">
            <a:tbl>
              <a:tblPr/>
              <a:tblGrid>
                <a:gridCol w="1982868"/>
                <a:gridCol w="403693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Prompt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Example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When?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June 5,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2013 10:27am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Where?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Paris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What?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Tent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How?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Catalog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Who?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Young adult woman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Why?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Camping trip to Bolivia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Outcome?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Revenue of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-109" charset="0"/>
                        </a:rPr>
                        <a:t>€624.00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" name="Rectangular Callout 1"/>
          <p:cNvSpPr/>
          <p:nvPr/>
        </p:nvSpPr>
        <p:spPr bwMode="auto">
          <a:xfrm>
            <a:off x="7162800" y="2438400"/>
            <a:ext cx="1752600" cy="457200"/>
          </a:xfrm>
          <a:prstGeom prst="wedgeRectCallout">
            <a:avLst>
              <a:gd name="adj1" fmla="val -49902"/>
              <a:gd name="adj2" fmla="val 22752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09" charset="0"/>
                <a:ea typeface="Osaka" pitchFamily="-109" charset="-128"/>
                <a:cs typeface="Osaka" pitchFamily="-109" charset="-128"/>
              </a:rPr>
              <a:t>Transaction</a:t>
            </a:r>
            <a:r>
              <a:rPr lang="en-US" sz="1800" dirty="0"/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09" charset="0"/>
                <a:ea typeface="Osaka" pitchFamily="-109" charset="-128"/>
                <a:cs typeface="Osaka" pitchFamily="-109" charset="-128"/>
              </a:rPr>
              <a:t>data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58000" y="2895600"/>
            <a:ext cx="228600" cy="1600200"/>
            <a:chOff x="6934200" y="2895600"/>
            <a:chExt cx="228600" cy="16002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6934200" y="2895600"/>
              <a:ext cx="228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6934200" y="4495800"/>
              <a:ext cx="228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7162800" y="2895600"/>
              <a:ext cx="0" cy="1600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4" name="Rectangular Callout 13"/>
          <p:cNvSpPr/>
          <p:nvPr/>
        </p:nvSpPr>
        <p:spPr bwMode="auto">
          <a:xfrm>
            <a:off x="7315200" y="6096000"/>
            <a:ext cx="1701800" cy="457200"/>
          </a:xfrm>
          <a:prstGeom prst="wedgeRectCallout">
            <a:avLst>
              <a:gd name="adj1" fmla="val -74583"/>
              <a:gd name="adj2" fmla="val -6136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09" charset="0"/>
                <a:ea typeface="Osaka" pitchFamily="-109" charset="-128"/>
                <a:cs typeface="Osaka" pitchFamily="-109" charset="-128"/>
              </a:rPr>
              <a:t>Transaction</a:t>
            </a:r>
            <a:r>
              <a:rPr lang="en-US" sz="1800" dirty="0"/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09" charset="0"/>
                <a:ea typeface="Osaka" pitchFamily="-109" charset="-128"/>
                <a:cs typeface="Osaka" pitchFamily="-109" charset="-128"/>
              </a:rPr>
              <a:t>data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7239000" y="4572000"/>
            <a:ext cx="1828800" cy="609600"/>
          </a:xfrm>
          <a:prstGeom prst="wedgeRectCallout">
            <a:avLst>
              <a:gd name="adj1" fmla="val -71007"/>
              <a:gd name="adj2" fmla="val 2030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09" charset="0"/>
                <a:ea typeface="Osaka" pitchFamily="-109" charset="-128"/>
                <a:cs typeface="Osaka" pitchFamily="-109" charset="-128"/>
              </a:rPr>
              <a:t>Face recognition or credit card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09" charset="0"/>
                <a:ea typeface="Osaka" pitchFamily="-109" charset="-128"/>
                <a:cs typeface="Osaka" pitchFamily="-109" charset="-128"/>
              </a:rPr>
              <a:t> co.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16" name="Rectangular Callout 15"/>
          <p:cNvSpPr/>
          <p:nvPr/>
        </p:nvSpPr>
        <p:spPr bwMode="auto">
          <a:xfrm>
            <a:off x="7239000" y="5334000"/>
            <a:ext cx="1828800" cy="381000"/>
          </a:xfrm>
          <a:prstGeom prst="wedgeRectCallout">
            <a:avLst>
              <a:gd name="adj1" fmla="val -71007"/>
              <a:gd name="adj2" fmla="val 2030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09" charset="0"/>
                <a:ea typeface="Osaka" pitchFamily="-109" charset="-128"/>
                <a:cs typeface="Osaka" pitchFamily="-109" charset="-128"/>
              </a:rPr>
              <a:t>Social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09" charset="0"/>
                <a:ea typeface="Osaka" pitchFamily="-109" charset="-128"/>
                <a:cs typeface="Osaka" pitchFamily="-109" charset="-128"/>
              </a:rPr>
              <a:t> media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02369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Variables and identifiers</a:t>
            </a:r>
          </a:p>
        </p:txBody>
      </p:sp>
      <p:graphicFrame>
        <p:nvGraphicFramePr>
          <p:cNvPr id="46214" name="Group 134"/>
          <p:cNvGraphicFramePr>
            <a:graphicFrameLocks noGrp="1"/>
          </p:cNvGraphicFramePr>
          <p:nvPr/>
        </p:nvGraphicFramePr>
        <p:xfrm>
          <a:off x="1524000" y="2667000"/>
          <a:ext cx="2514600" cy="2125663"/>
        </p:xfrm>
        <a:graphic>
          <a:graphicData uri="http://schemas.openxmlformats.org/drawingml/2006/table">
            <a:tbl>
              <a:tblPr/>
              <a:tblGrid>
                <a:gridCol w="1219200"/>
                <a:gridCol w="129540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Identifier time (hour)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Variable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sales (dollars)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11:00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1,256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13:00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4,128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14:00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2,634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215" name="Group 135"/>
          <p:cNvGraphicFramePr>
            <a:graphicFrameLocks noGrp="1"/>
          </p:cNvGraphicFramePr>
          <p:nvPr/>
        </p:nvGraphicFramePr>
        <p:xfrm>
          <a:off x="5562600" y="2819400"/>
          <a:ext cx="2743200" cy="1775460"/>
        </p:xfrm>
        <a:graphic>
          <a:graphicData uri="http://schemas.openxmlformats.org/drawingml/2006/table">
            <a:tbl>
              <a:tblPr/>
              <a:tblGrid>
                <a:gridCol w="971550"/>
                <a:gridCol w="17716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Identifier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hit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Variable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time (hh:mm:ss)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9:34:45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9:34:57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9:36:12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9:41:56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26979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Organizational intelligence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69225" cy="4113213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Organizational intelligence is the outcome of an organization’s efforts to collect store, process, and interpret data from internal and external sources</a:t>
            </a:r>
          </a:p>
          <a:p>
            <a:r>
              <a:rPr lang="en-US"/>
              <a:t>Intelligence in the sense of gathering and distributing 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1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E3"/>
                </a:solidFill>
                <a:latin typeface="+mn-lt"/>
              </a:rPr>
              <a:t>Lesson 1</a:t>
            </a:r>
            <a:endParaRPr lang="en-CA" dirty="0">
              <a:solidFill>
                <a:srgbClr val="0000E3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Exercise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Identify the de-normalized attributes in the star schema on the previous slide. </a:t>
            </a:r>
          </a:p>
          <a:p>
            <a:r>
              <a:rPr lang="en-CA" dirty="0" smtClean="0"/>
              <a:t>Problems 8 &amp; 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9608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snowflake structure</a:t>
            </a:r>
          </a:p>
        </p:txBody>
      </p:sp>
      <p:pic>
        <p:nvPicPr>
          <p:cNvPr id="66571" name="Picture 11" descr="15-snowflak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667000"/>
            <a:ext cx="5568950" cy="253365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66800" y="2438400"/>
            <a:ext cx="236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extension of the star </a:t>
            </a:r>
            <a:r>
              <a:rPr lang="en-US" dirty="0" smtClean="0"/>
              <a:t>schema to handle very </a:t>
            </a:r>
            <a:r>
              <a:rPr lang="en-US" dirty="0"/>
              <a:t>large </a:t>
            </a:r>
            <a:r>
              <a:rPr lang="en-US" dirty="0" smtClean="0"/>
              <a:t>dimensional tables</a:t>
            </a:r>
          </a:p>
          <a:p>
            <a:endParaRPr lang="en-US" dirty="0" smtClean="0"/>
          </a:p>
          <a:p>
            <a:r>
              <a:rPr lang="en-US" dirty="0" smtClean="0"/>
              <a:t>Multiple joins might be required to fetch data.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96200" y="18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E3"/>
                </a:solidFill>
                <a:latin typeface="+mn-lt"/>
              </a:rPr>
              <a:t>Lesson 7</a:t>
            </a:r>
            <a:endParaRPr lang="en-CA" dirty="0">
              <a:solidFill>
                <a:srgbClr val="0000E3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1200" y="5905466"/>
            <a:ext cx="617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Difference between Star and </a:t>
            </a:r>
            <a:r>
              <a:rPr lang="en-CA" dirty="0" smtClean="0"/>
              <a:t>Snowflake: degree of normalization, space requirements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5950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Refer to Employees DB: </a:t>
            </a:r>
          </a:p>
          <a:p>
            <a:pPr lvl="1"/>
            <a:r>
              <a:rPr lang="en-CA" dirty="0" smtClean="0"/>
              <a:t>Identify a star for a data-warehouse and then its snowflake version</a:t>
            </a:r>
            <a:r>
              <a:rPr lang="en-CA" dirty="0" smtClean="0"/>
              <a:t>.</a:t>
            </a:r>
          </a:p>
          <a:p>
            <a:r>
              <a:rPr lang="en-US" dirty="0"/>
              <a:t>An international hotel chain has asked you to design a multidimensional database for its marketing department. What identifiers (dimensions) and variables (fact) would you select? 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53701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SQL-99 and OLAP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can be tedious and inefficient</a:t>
            </a:r>
          </a:p>
          <a:p>
            <a:r>
              <a:rPr lang="en-US" dirty="0"/>
              <a:t>The following questions require four queries</a:t>
            </a:r>
          </a:p>
          <a:p>
            <a:pPr lvl="1"/>
            <a:r>
              <a:rPr lang="en-US" dirty="0"/>
              <a:t>Find the total revenue</a:t>
            </a:r>
          </a:p>
          <a:p>
            <a:pPr lvl="1"/>
            <a:r>
              <a:rPr lang="en-US" dirty="0"/>
              <a:t>Report revenue by location</a:t>
            </a:r>
          </a:p>
          <a:p>
            <a:pPr lvl="1"/>
            <a:r>
              <a:rPr lang="en-US" dirty="0"/>
              <a:t>Report revenue by channel </a:t>
            </a:r>
          </a:p>
          <a:p>
            <a:pPr lvl="1"/>
            <a:r>
              <a:rPr lang="en-US" dirty="0"/>
              <a:t>Report revenue by location and channel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0" y="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E3"/>
                </a:solidFill>
                <a:latin typeface="+mn-lt"/>
              </a:rPr>
              <a:t>Lesson 8</a:t>
            </a:r>
            <a:endParaRPr lang="en-CA" dirty="0">
              <a:solidFill>
                <a:srgbClr val="0000E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36650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2652712"/>
          </a:xfrm>
        </p:spPr>
        <p:txBody>
          <a:bodyPr/>
          <a:lstStyle/>
          <a:p>
            <a:r>
              <a:rPr lang="en-US" dirty="0"/>
              <a:t>GROUP BY extended with</a:t>
            </a:r>
          </a:p>
          <a:p>
            <a:pPr lvl="1"/>
            <a:r>
              <a:rPr lang="en-US" dirty="0"/>
              <a:t>GROUPING SETS</a:t>
            </a:r>
          </a:p>
          <a:p>
            <a:pPr lvl="1"/>
            <a:r>
              <a:rPr lang="en-US" dirty="0"/>
              <a:t>ROLLUP</a:t>
            </a:r>
          </a:p>
          <a:p>
            <a:pPr lvl="1"/>
            <a:r>
              <a:rPr lang="en-US" dirty="0"/>
              <a:t>CUBE	</a:t>
            </a:r>
            <a:endParaRPr lang="en-US" dirty="0" smtClean="0"/>
          </a:p>
        </p:txBody>
      </p:sp>
      <p:sp>
        <p:nvSpPr>
          <p:cNvPr id="56324" name="Comment 4"/>
          <p:cNvSpPr>
            <a:spLocks noChangeArrowheads="1"/>
          </p:cNvSpPr>
          <p:nvPr/>
        </p:nvSpPr>
        <p:spPr bwMode="auto">
          <a:xfrm>
            <a:off x="7010400" y="4800600"/>
            <a:ext cx="1828800" cy="1677353"/>
          </a:xfrm>
          <a:prstGeom prst="foldedCorner">
            <a:avLst>
              <a:gd name="adj" fmla="val 12500"/>
            </a:avLst>
          </a:prstGeom>
          <a:solidFill>
            <a:srgbClr val="FCFDC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>
                <a:solidFill>
                  <a:srgbClr val="000000"/>
                </a:solidFill>
                <a:latin typeface="Trebuchet MS" pitchFamily="-109" charset="0"/>
              </a:rPr>
              <a:t>MySQL</a:t>
            </a:r>
            <a:r>
              <a:rPr lang="en-US" sz="1800" dirty="0" smtClean="0">
                <a:solidFill>
                  <a:srgbClr val="000000"/>
                </a:solidFill>
                <a:latin typeface="Trebuchet MS" pitchFamily="-109" charset="0"/>
              </a:rPr>
              <a:t> supports only ROLLUP and in a slightly different format</a:t>
            </a:r>
            <a:endParaRPr lang="en-US" sz="1800" dirty="0" smtClean="0">
              <a:solidFill>
                <a:srgbClr val="000000"/>
              </a:solidFill>
              <a:latin typeface="Genev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981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7772400" cy="1143000"/>
          </a:xfrm>
        </p:spPr>
        <p:txBody>
          <a:bodyPr/>
          <a:lstStyle/>
          <a:p>
            <a:r>
              <a:rPr lang="en-US"/>
              <a:t>GROUPING SETS</a:t>
            </a:r>
          </a:p>
        </p:txBody>
      </p:sp>
      <p:graphicFrame>
        <p:nvGraphicFramePr>
          <p:cNvPr id="58462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556762"/>
              </p:ext>
            </p:extLst>
          </p:nvPr>
        </p:nvGraphicFramePr>
        <p:xfrm>
          <a:off x="5197474" y="2057400"/>
          <a:ext cx="3641726" cy="4530725"/>
        </p:xfrm>
        <a:graphic>
          <a:graphicData uri="http://schemas.openxmlformats.org/drawingml/2006/table">
            <a:tbl>
              <a:tblPr/>
              <a:tblGrid>
                <a:gridCol w="1214252"/>
                <a:gridCol w="1213223"/>
                <a:gridCol w="1214251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Location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Channel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Revenue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Catalog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108762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347537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Web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27166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London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214334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New York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39123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Paris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143303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Sydney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29989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Tokyo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56716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14400" y="2057400"/>
            <a:ext cx="419100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-109" charset="0"/>
              </a:rPr>
              <a:t>SELECT location, channel, SUM(revenue)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-109" charset="0"/>
              </a:rPr>
              <a:t>FROM </a:t>
            </a:r>
            <a:r>
              <a:rPr lang="en-US" dirty="0" err="1">
                <a:latin typeface="Courier New" pitchFamily="-109" charset="0"/>
              </a:rPr>
              <a:t>exped</a:t>
            </a:r>
            <a:endParaRPr lang="en-US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-109" charset="0"/>
              </a:rPr>
              <a:t>GROUP BY GROUPING SETS (location, channel);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6487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2819400" cy="1143000"/>
          </a:xfrm>
        </p:spPr>
        <p:txBody>
          <a:bodyPr/>
          <a:lstStyle/>
          <a:p>
            <a:r>
              <a:rPr lang="en-US"/>
              <a:t>ROLLUP</a:t>
            </a:r>
          </a:p>
        </p:txBody>
      </p:sp>
      <p:graphicFrame>
        <p:nvGraphicFramePr>
          <p:cNvPr id="59595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724003"/>
              </p:ext>
            </p:extLst>
          </p:nvPr>
        </p:nvGraphicFramePr>
        <p:xfrm>
          <a:off x="4876800" y="1371600"/>
          <a:ext cx="4114800" cy="5359337"/>
        </p:xfrm>
        <a:graphic>
          <a:graphicData uri="http://schemas.openxmlformats.org/drawingml/2006/table">
            <a:tbl>
              <a:tblPr/>
              <a:tblGrid>
                <a:gridCol w="1524000"/>
                <a:gridCol w="1371600"/>
                <a:gridCol w="12192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Location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Channel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Revenue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483465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London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214334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New York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39123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Paris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143303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Sydney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29989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Tokyo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56716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London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Catalog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50310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London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Store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151015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London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Web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13009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New York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Catalog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8712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New York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Store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28060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New York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Web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2351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Paris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Catalog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32166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Paris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Store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104083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Paris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Web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7054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Sydney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Catalog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5471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Sydney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Store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21769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Sydney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Web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2749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Tokyo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Catalog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Tokyo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Store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42610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Tokyo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Web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19812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dirty="0">
                <a:latin typeface="Courier New" pitchFamily="-109" charset="0"/>
              </a:rPr>
              <a:t>SELECT location, channel, SUM(revenue)</a:t>
            </a:r>
          </a:p>
          <a:p>
            <a:pPr>
              <a:buFontTx/>
              <a:buNone/>
            </a:pPr>
            <a:r>
              <a:rPr lang="en-US" dirty="0">
                <a:latin typeface="Courier New" pitchFamily="-109" charset="0"/>
              </a:rPr>
              <a:t>FROM </a:t>
            </a:r>
            <a:r>
              <a:rPr lang="en-US" dirty="0" err="1">
                <a:latin typeface="Courier New" pitchFamily="-109" charset="0"/>
              </a:rPr>
              <a:t>exped</a:t>
            </a:r>
            <a:endParaRPr lang="en-US" dirty="0">
              <a:latin typeface="Courier New" pitchFamily="-10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itchFamily="-109" charset="0"/>
              </a:rPr>
              <a:t>GROUP BY ROLLUP (location, channel);</a:t>
            </a:r>
            <a:endParaRPr lang="en-US" sz="2000" dirty="0">
              <a:latin typeface="Courier New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04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919" name="Group 4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91552"/>
              </p:ext>
            </p:extLst>
          </p:nvPr>
        </p:nvGraphicFramePr>
        <p:xfrm>
          <a:off x="4953000" y="778519"/>
          <a:ext cx="3962400" cy="5944364"/>
        </p:xfrm>
        <a:graphic>
          <a:graphicData uri="http://schemas.openxmlformats.org/drawingml/2006/table">
            <a:tbl>
              <a:tblPr/>
              <a:tblGrid>
                <a:gridCol w="1295400"/>
                <a:gridCol w="1447800"/>
                <a:gridCol w="1219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Location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Channel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Revenue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Catalog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108762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Store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347537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Web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27166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483465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London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214334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New York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39123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Paris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143303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Sydney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29989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Tokyo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56716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London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Catalog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50310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London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Store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151015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London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Web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13009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New York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Catalog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8712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New York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Store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28060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New York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Web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2351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Paris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Catalog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32166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Paris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Store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104083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Paris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Web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7054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Sydney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Catalog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5471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Sydney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Store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21769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Sydney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Web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2749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Tokyo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Catalog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12103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Tokyo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Store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42610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Tokyo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Web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3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2003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38200" y="1905000"/>
            <a:ext cx="388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dirty="0">
                <a:latin typeface="Courier New" pitchFamily="-109" charset="0"/>
              </a:rPr>
              <a:t>SELECT location, channel, SUM(revenue)</a:t>
            </a:r>
          </a:p>
          <a:p>
            <a:pPr>
              <a:buFontTx/>
              <a:buNone/>
            </a:pPr>
            <a:r>
              <a:rPr lang="en-US" dirty="0">
                <a:latin typeface="Courier New" pitchFamily="-109" charset="0"/>
              </a:rPr>
              <a:t>FROM </a:t>
            </a:r>
            <a:r>
              <a:rPr lang="en-US" dirty="0" err="1">
                <a:latin typeface="Courier New" pitchFamily="-109" charset="0"/>
              </a:rPr>
              <a:t>exped</a:t>
            </a:r>
            <a:endParaRPr lang="en-US" dirty="0">
              <a:latin typeface="Courier New" pitchFamily="-10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itchFamily="-109" charset="0"/>
              </a:rPr>
              <a:t>GROUP BY CUBE (location, channel);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rebuchet MS" pitchFamily="-109" charset="0"/>
              </a:rPr>
              <a:t>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25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version of ROLLUP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66888"/>
            <a:ext cx="8077200" cy="4113212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Courier New"/>
              </a:rPr>
              <a:t>SELECT location, FORMAT(SUM(revenue),0)</a:t>
            </a:r>
          </a:p>
          <a:p>
            <a:pPr>
              <a:buNone/>
            </a:pPr>
            <a:r>
              <a:rPr lang="en-US" sz="2400" dirty="0" smtClean="0">
                <a:latin typeface="Courier New"/>
              </a:rPr>
              <a:t>FROM </a:t>
            </a:r>
            <a:r>
              <a:rPr lang="en-US" sz="2400" dirty="0" err="1" smtClean="0">
                <a:latin typeface="Courier New"/>
              </a:rPr>
              <a:t>exped</a:t>
            </a:r>
            <a:endParaRPr lang="en-US" sz="2400" dirty="0" smtClean="0">
              <a:latin typeface="Courier New"/>
            </a:endParaRPr>
          </a:p>
          <a:p>
            <a:pPr>
              <a:buNone/>
            </a:pPr>
            <a:r>
              <a:rPr lang="en-US" sz="2400" dirty="0" smtClean="0">
                <a:latin typeface="Courier New"/>
              </a:rPr>
              <a:t>GROUP BY  location WITH ROLLUP;</a:t>
            </a:r>
          </a:p>
          <a:p>
            <a:pPr>
              <a:buNone/>
            </a:pPr>
            <a:endParaRPr lang="en-US" sz="2400" dirty="0" smtClean="0">
              <a:latin typeface="Courier New"/>
            </a:endParaRPr>
          </a:p>
          <a:p>
            <a:pPr>
              <a:buNone/>
            </a:pPr>
            <a:r>
              <a:rPr lang="en-US" sz="2400" dirty="0" smtClean="0">
                <a:latin typeface="Courier New"/>
              </a:rPr>
              <a:t>SELECT location, channel, FORMAT(SUM(revenue),0)</a:t>
            </a:r>
          </a:p>
          <a:p>
            <a:pPr>
              <a:buNone/>
            </a:pPr>
            <a:r>
              <a:rPr lang="en-US" sz="2400" dirty="0" smtClean="0">
                <a:latin typeface="Courier New"/>
              </a:rPr>
              <a:t>FROM </a:t>
            </a:r>
            <a:r>
              <a:rPr lang="en-US" sz="2400" dirty="0" err="1" smtClean="0">
                <a:latin typeface="Courier New"/>
              </a:rPr>
              <a:t>exped</a:t>
            </a:r>
            <a:endParaRPr lang="en-US" sz="2400" dirty="0" smtClean="0">
              <a:latin typeface="Courier New"/>
            </a:endParaRPr>
          </a:p>
          <a:p>
            <a:pPr>
              <a:buNone/>
            </a:pPr>
            <a:r>
              <a:rPr lang="en-US" sz="2400" dirty="0" smtClean="0">
                <a:latin typeface="Courier New"/>
              </a:rPr>
              <a:t>GROUP BY  location, channel WITH ROLLUP;</a:t>
            </a:r>
            <a:endParaRPr lang="en-US" sz="240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26184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ClassicModels</a:t>
            </a:r>
            <a:endParaRPr lang="en-US" dirty="0" smtClean="0"/>
          </a:p>
          <a:p>
            <a:pPr lvl="1"/>
            <a:r>
              <a:rPr lang="en-US" dirty="0" smtClean="0"/>
              <a:t>Compute total payments by country without and with ROLLUP</a:t>
            </a:r>
          </a:p>
          <a:p>
            <a:pPr lvl="1"/>
            <a:r>
              <a:rPr lang="en-US" dirty="0"/>
              <a:t>Compute total payments by </a:t>
            </a:r>
            <a:r>
              <a:rPr lang="en-US" dirty="0" smtClean="0"/>
              <a:t>country and year </a:t>
            </a:r>
            <a:r>
              <a:rPr lang="en-US" dirty="0"/>
              <a:t>without and with </a:t>
            </a:r>
            <a:r>
              <a:rPr lang="en-US" dirty="0" smtClean="0"/>
              <a:t>ROLLUP</a:t>
            </a:r>
          </a:p>
          <a:p>
            <a:pPr lvl="1"/>
            <a:r>
              <a:rPr lang="en-US" dirty="0"/>
              <a:t>Compute total </a:t>
            </a:r>
            <a:r>
              <a:rPr lang="en-US" dirty="0" smtClean="0"/>
              <a:t>value of orders by country, and product line without </a:t>
            </a:r>
            <a:r>
              <a:rPr lang="en-US" dirty="0"/>
              <a:t>and with ROLLUP</a:t>
            </a:r>
          </a:p>
          <a:p>
            <a:pPr lvl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601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Types of information systems</a:t>
            </a:r>
          </a:p>
        </p:txBody>
      </p:sp>
      <p:graphicFrame>
        <p:nvGraphicFramePr>
          <p:cNvPr id="6210" name="Group 66"/>
          <p:cNvGraphicFramePr>
            <a:graphicFrameLocks noGrp="1"/>
          </p:cNvGraphicFramePr>
          <p:nvPr/>
        </p:nvGraphicFramePr>
        <p:xfrm>
          <a:off x="838200" y="1600200"/>
          <a:ext cx="8001000" cy="4770120"/>
        </p:xfrm>
        <a:graphic>
          <a:graphicData uri="http://schemas.openxmlformats.org/drawingml/2006/table">
            <a:tbl>
              <a:tblPr/>
              <a:tblGrid>
                <a:gridCol w="2994025"/>
                <a:gridCol w="50069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Type of information system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System’s purpose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Transaction processing system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Collects and stores data from routine transactions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Management information system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Converts data from a TPS into information for planning, controlling, and managing an organization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Decision support system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DSS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Supports managerial decision making by providing models for processing and analyzing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Business Intelligence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Enables the business to develop a better understanding of its key stakeholders and organizational 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On-line analytical processing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OLAP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Presents a multidimensional, logical view of data to the analyst with no requirements as to how the data are stored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Data mining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Uses statistical analysis and artificial intelligence techniques to identify hidden relationships in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Data mining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7769225" cy="4113213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The search for relationships and patterns</a:t>
            </a:r>
          </a:p>
          <a:p>
            <a:r>
              <a:rPr lang="en-US"/>
              <a:t>Applications</a:t>
            </a:r>
          </a:p>
          <a:p>
            <a:pPr lvl="1"/>
            <a:r>
              <a:rPr lang="en-US"/>
              <a:t>Database marketing</a:t>
            </a:r>
          </a:p>
          <a:p>
            <a:pPr lvl="1"/>
            <a:r>
              <a:rPr lang="en-US"/>
              <a:t>Predicting bad loans</a:t>
            </a:r>
          </a:p>
          <a:p>
            <a:pPr lvl="1"/>
            <a:r>
              <a:rPr lang="en-US"/>
              <a:t>Detecting flaws in VLSI chips</a:t>
            </a:r>
          </a:p>
          <a:p>
            <a:pPr lvl="1"/>
            <a:r>
              <a:rPr lang="en-US"/>
              <a:t>Identifying quasars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0" y="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E3"/>
                </a:solidFill>
                <a:latin typeface="+mn-lt"/>
              </a:rPr>
              <a:t>Lesson </a:t>
            </a:r>
            <a:r>
              <a:rPr lang="en-CA" dirty="0" smtClean="0">
                <a:solidFill>
                  <a:srgbClr val="0000E3"/>
                </a:solidFill>
                <a:latin typeface="+mn-lt"/>
              </a:rPr>
              <a:t>9</a:t>
            </a:r>
            <a:endParaRPr lang="en-CA" dirty="0">
              <a:solidFill>
                <a:srgbClr val="0000E3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Data mining functions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305800" cy="4648200"/>
          </a:xfrm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CA" sz="2000" dirty="0" smtClean="0"/>
              <a:t>Depend </a:t>
            </a:r>
            <a:r>
              <a:rPr lang="en-CA" sz="2000" dirty="0"/>
              <a:t>on the type of data available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Associations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85 percent of customers who buy a certain brand of wine also buy a certain type of pasta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Sequential patterns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32 percent of female customers who order a red jacket within six months buy a gray skirt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Classifying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Frequent customers as those with incomes about $50,000 and having two or more children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Clustering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Market segmentation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Predicting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Predict the revenue value of a new customer based on that person’s demographic variables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Data mining technologies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Genetic algorithms</a:t>
            </a:r>
          </a:p>
          <a:p>
            <a:r>
              <a:rPr lang="en-US" dirty="0"/>
              <a:t>K-</a:t>
            </a:r>
            <a:r>
              <a:rPr lang="en-US" dirty="0" smtClean="0"/>
              <a:t>nearest-neighbor </a:t>
            </a:r>
            <a:r>
              <a:rPr lang="en-US" dirty="0"/>
              <a:t>method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Data visualization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Conclusion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769225" cy="4113213"/>
          </a:xfrm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US"/>
              <a:t>Data management is an evolving discipline</a:t>
            </a:r>
          </a:p>
          <a:p>
            <a:pPr>
              <a:lnSpc>
                <a:spcPct val="90000"/>
              </a:lnSpc>
            </a:pPr>
            <a:r>
              <a:rPr lang="en-US"/>
              <a:t>Data managers have a dual responsibility</a:t>
            </a:r>
          </a:p>
          <a:p>
            <a:pPr lvl="1">
              <a:lnSpc>
                <a:spcPct val="90000"/>
              </a:lnSpc>
            </a:pPr>
            <a:r>
              <a:rPr lang="en-US"/>
              <a:t>Manage data to be in business today</a:t>
            </a:r>
          </a:p>
          <a:p>
            <a:pPr lvl="1">
              <a:lnSpc>
                <a:spcPct val="90000"/>
              </a:lnSpc>
            </a:pPr>
            <a:r>
              <a:rPr lang="en-US"/>
              <a:t>Manage data to be in business tomorrow</a:t>
            </a:r>
          </a:p>
          <a:p>
            <a:pPr>
              <a:lnSpc>
                <a:spcPct val="90000"/>
              </a:lnSpc>
            </a:pPr>
            <a:r>
              <a:rPr lang="en-US"/>
              <a:t>Data managers now need to support organizational intelligence technologies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Quiz </a:t>
            </a:r>
          </a:p>
          <a:p>
            <a:pPr lvl="2"/>
            <a:r>
              <a:rPr lang="en-CA" dirty="0"/>
              <a:t>Article by Hasan &amp; Hyland (2001)</a:t>
            </a:r>
          </a:p>
          <a:p>
            <a:r>
              <a:rPr lang="en-CA" dirty="0" smtClean="0"/>
              <a:t>Create a student user id on TUN </a:t>
            </a:r>
            <a:r>
              <a:rPr lang="en-CA" dirty="0" smtClean="0">
                <a:hlinkClick r:id="rId2"/>
              </a:rPr>
              <a:t>website</a:t>
            </a:r>
            <a:endParaRPr lang="en-CA" dirty="0" smtClean="0"/>
          </a:p>
          <a:p>
            <a:r>
              <a:rPr lang="en-CA" dirty="0" smtClean="0"/>
              <a:t>Browse student competition info on TUN</a:t>
            </a:r>
          </a:p>
        </p:txBody>
      </p:sp>
    </p:spTree>
    <p:extLst>
      <p:ext uri="{BB962C8B-B14F-4D97-AF65-F5344CB8AC3E}">
        <p14:creationId xmlns:p14="http://schemas.microsoft.com/office/powerpoint/2010/main" val="60539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The information systems cycle</a:t>
            </a:r>
          </a:p>
        </p:txBody>
      </p:sp>
      <p:pic>
        <p:nvPicPr>
          <p:cNvPr id="4" name="Picture 3" descr="01-IS cyc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981200"/>
            <a:ext cx="6574755" cy="433440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Transaction processing systems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769225" cy="4113213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Can generate huge volumes of data</a:t>
            </a:r>
          </a:p>
          <a:p>
            <a:r>
              <a:rPr lang="en-US" dirty="0"/>
              <a:t>A telephone company may generate</a:t>
            </a:r>
            <a:r>
              <a:rPr lang="en-US" dirty="0" smtClean="0"/>
              <a:t> several hundred </a:t>
            </a:r>
            <a:r>
              <a:rPr lang="en-US" dirty="0"/>
              <a:t>million records per day</a:t>
            </a:r>
          </a:p>
          <a:p>
            <a:r>
              <a:rPr lang="en-US" dirty="0"/>
              <a:t>Raw material for organizational intelligence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The problem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US" sz="2800" dirty="0"/>
              <a:t>Organizational memory is fragmented</a:t>
            </a:r>
          </a:p>
          <a:p>
            <a:pPr lvl="1"/>
            <a:r>
              <a:rPr lang="en-US" sz="2400" dirty="0"/>
              <a:t>Different systems</a:t>
            </a:r>
          </a:p>
          <a:p>
            <a:pPr lvl="1"/>
            <a:r>
              <a:rPr lang="en-US" sz="2400" dirty="0"/>
              <a:t>Different database technologies</a:t>
            </a:r>
          </a:p>
          <a:p>
            <a:pPr lvl="1"/>
            <a:r>
              <a:rPr lang="en-US" sz="2400" dirty="0"/>
              <a:t>Different locations</a:t>
            </a:r>
          </a:p>
          <a:p>
            <a:r>
              <a:rPr lang="en-US" sz="2800" dirty="0"/>
              <a:t>An underused intelligence system containing undetected key facts about </a:t>
            </a:r>
            <a:r>
              <a:rPr lang="en-US" sz="2800" dirty="0" smtClean="0"/>
              <a:t>customers</a:t>
            </a:r>
          </a:p>
          <a:p>
            <a:r>
              <a:rPr lang="en-US" sz="2800" dirty="0" smtClean="0">
                <a:solidFill>
                  <a:srgbClr val="3333FF"/>
                </a:solidFill>
              </a:rPr>
              <a:t>Alternate/related terms: Analytical databases, business intelligence systems, data warehouses, data marts, MDDB</a:t>
            </a:r>
            <a:endParaRPr lang="en-US" sz="28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The data warehouse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769225" cy="4113213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A repository of organizational data</a:t>
            </a:r>
          </a:p>
          <a:p>
            <a:r>
              <a:rPr lang="en-US" dirty="0"/>
              <a:t>Can be measured in</a:t>
            </a:r>
            <a:r>
              <a:rPr lang="en-US" dirty="0" smtClean="0"/>
              <a:t> </a:t>
            </a:r>
            <a:r>
              <a:rPr lang="en-US" dirty="0" err="1" smtClean="0"/>
              <a:t>petabytes</a:t>
            </a:r>
            <a:r>
              <a:rPr lang="en-US" dirty="0" smtClean="0"/>
              <a:t> (10</a:t>
            </a:r>
            <a:r>
              <a:rPr lang="en-US" baseline="30000" dirty="0" smtClean="0"/>
              <a:t>15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45" name="Picture 5" descr="FireLite:Books:Data Management:6e:Art PNG:15-data warehouse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196975" y="3429000"/>
            <a:ext cx="6750050" cy="206533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m">
  <a:themeElements>
    <a:clrScheme name="dm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dm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  <a:ea typeface="Osaka" pitchFamily="-109" charset="-128"/>
            <a:cs typeface="Osaka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  <a:ea typeface="Osaka" pitchFamily="-109" charset="-128"/>
            <a:cs typeface="Osaka" pitchFamily="-109" charset="-128"/>
          </a:defRPr>
        </a:defPPr>
      </a:lstStyle>
    </a:lnDef>
  </a:objectDefaults>
  <a:extraClrSchemeLst>
    <a:extraClrScheme>
      <a:clrScheme name="dm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TiG4:Slides 3e:dm.pot</Template>
  <TotalTime>2059</TotalTime>
  <Pages>47</Pages>
  <Words>1761</Words>
  <Application>Microsoft Office PowerPoint</Application>
  <PresentationFormat>Letter Paper (8.5x11 in)</PresentationFormat>
  <Paragraphs>566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ＭＳ Ｐゴシック</vt:lpstr>
      <vt:lpstr>Arial</vt:lpstr>
      <vt:lpstr>Courier New</vt:lpstr>
      <vt:lpstr>Geneva</vt:lpstr>
      <vt:lpstr>Georgia</vt:lpstr>
      <vt:lpstr>Osaka</vt:lpstr>
      <vt:lpstr>Times</vt:lpstr>
      <vt:lpstr>Trebuchet MS</vt:lpstr>
      <vt:lpstr>Wingdings</vt:lpstr>
      <vt:lpstr>dm</vt:lpstr>
      <vt:lpstr>Organizational intelligence technologies</vt:lpstr>
      <vt:lpstr>Chapter Summary</vt:lpstr>
      <vt:lpstr>Lessons &amp; Chapter Problems</vt:lpstr>
      <vt:lpstr>Organizational intelligence</vt:lpstr>
      <vt:lpstr>Types of information systems</vt:lpstr>
      <vt:lpstr>The information systems cycle</vt:lpstr>
      <vt:lpstr>Transaction processing systems</vt:lpstr>
      <vt:lpstr>The problem</vt:lpstr>
      <vt:lpstr>The data warehouse</vt:lpstr>
      <vt:lpstr>Data warehouse -- Activities</vt:lpstr>
      <vt:lpstr>Extraction</vt:lpstr>
      <vt:lpstr>Transformation</vt:lpstr>
      <vt:lpstr>Cleaning</vt:lpstr>
      <vt:lpstr>Scheduling</vt:lpstr>
      <vt:lpstr>Metadata</vt:lpstr>
      <vt:lpstr>Warehouse architectures</vt:lpstr>
      <vt:lpstr>Centralized data warehouse</vt:lpstr>
      <vt:lpstr>Federated data warehouse</vt:lpstr>
      <vt:lpstr>Tiered data warehouse</vt:lpstr>
      <vt:lpstr>The server/software decision</vt:lpstr>
      <vt:lpstr>Exploiting data stores</vt:lpstr>
      <vt:lpstr>Verification and discovery</vt:lpstr>
      <vt:lpstr>Class Exercise 1</vt:lpstr>
      <vt:lpstr>OLAP</vt:lpstr>
      <vt:lpstr>TPS versus OLAP</vt:lpstr>
      <vt:lpstr>ROLAP</vt:lpstr>
      <vt:lpstr>Modelling “Analytical” Databases - The star structure</vt:lpstr>
      <vt:lpstr>Analytics using DWs</vt:lpstr>
      <vt:lpstr>Watch Video</vt:lpstr>
      <vt:lpstr>The link between  RDBMS and MDDB</vt:lpstr>
      <vt:lpstr>Rotation</vt:lpstr>
      <vt:lpstr>Drill down</vt:lpstr>
      <vt:lpstr>A hypercube</vt:lpstr>
      <vt:lpstr>A three-dimensional  hypercube display</vt:lpstr>
      <vt:lpstr>A six-dimensional hypercube</vt:lpstr>
      <vt:lpstr>A six-dimensional  hypercube display</vt:lpstr>
      <vt:lpstr>MDDB design</vt:lpstr>
      <vt:lpstr>Prompts for identifying dimensions</vt:lpstr>
      <vt:lpstr>Variables and identifiers</vt:lpstr>
      <vt:lpstr>Class Exercise 2</vt:lpstr>
      <vt:lpstr>The snowflake structure</vt:lpstr>
      <vt:lpstr>Exercise</vt:lpstr>
      <vt:lpstr>SQL-99 and OLAP</vt:lpstr>
      <vt:lpstr>(cont’d)</vt:lpstr>
      <vt:lpstr>GROUPING SETS</vt:lpstr>
      <vt:lpstr>ROLLUP</vt:lpstr>
      <vt:lpstr>CUBE</vt:lpstr>
      <vt:lpstr>MySQL version of ROLLUP</vt:lpstr>
      <vt:lpstr>Exercises</vt:lpstr>
      <vt:lpstr>Data mining</vt:lpstr>
      <vt:lpstr>Data mining functions</vt:lpstr>
      <vt:lpstr>Data mining technologies</vt:lpstr>
      <vt:lpstr>Conclusion</vt:lpstr>
      <vt:lpstr>Next Week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Organizational Intelligence</dc:title>
  <dc:subject/>
  <dc:creator>Richard T. Watson</dc:creator>
  <cp:keywords/>
  <dc:description/>
  <cp:lastModifiedBy>nilesh saraf</cp:lastModifiedBy>
  <cp:revision>249</cp:revision>
  <cp:lastPrinted>1997-11-17T11:31:00Z</cp:lastPrinted>
  <dcterms:created xsi:type="dcterms:W3CDTF">2010-11-01T15:16:55Z</dcterms:created>
  <dcterms:modified xsi:type="dcterms:W3CDTF">2015-11-03T01:39:49Z</dcterms:modified>
</cp:coreProperties>
</file>