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64" r:id="rId6"/>
    <p:sldId id="26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64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03D1F-3851-4807-8F2C-3C1326109015}" type="datetimeFigureOut">
              <a:rPr lang="en-CA" smtClean="0"/>
              <a:t>2015-09-15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F8A75-B55B-4CD5-8D17-42016D5A9AD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24774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03D1F-3851-4807-8F2C-3C1326109015}" type="datetimeFigureOut">
              <a:rPr lang="en-CA" smtClean="0"/>
              <a:t>2015-09-15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F8A75-B55B-4CD5-8D17-42016D5A9AD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94829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03D1F-3851-4807-8F2C-3C1326109015}" type="datetimeFigureOut">
              <a:rPr lang="en-CA" smtClean="0"/>
              <a:t>2015-09-15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F8A75-B55B-4CD5-8D17-42016D5A9AD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56894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03D1F-3851-4807-8F2C-3C1326109015}" type="datetimeFigureOut">
              <a:rPr lang="en-CA" smtClean="0"/>
              <a:t>2015-09-15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F8A75-B55B-4CD5-8D17-42016D5A9AD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24733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03D1F-3851-4807-8F2C-3C1326109015}" type="datetimeFigureOut">
              <a:rPr lang="en-CA" smtClean="0"/>
              <a:t>2015-09-15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F8A75-B55B-4CD5-8D17-42016D5A9AD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11247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CA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03D1F-3851-4807-8F2C-3C1326109015}" type="datetimeFigureOut">
              <a:rPr lang="en-CA" smtClean="0"/>
              <a:t>2015-09-15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F8A75-B55B-4CD5-8D17-42016D5A9AD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24608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CA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CA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03D1F-3851-4807-8F2C-3C1326109015}" type="datetimeFigureOut">
              <a:rPr lang="en-CA" smtClean="0"/>
              <a:t>2015-09-15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F8A75-B55B-4CD5-8D17-42016D5A9AD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10055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03D1F-3851-4807-8F2C-3C1326109015}" type="datetimeFigureOut">
              <a:rPr lang="en-CA" smtClean="0"/>
              <a:t>2015-09-15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F8A75-B55B-4CD5-8D17-42016D5A9AD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02141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03D1F-3851-4807-8F2C-3C1326109015}" type="datetimeFigureOut">
              <a:rPr lang="en-CA" smtClean="0"/>
              <a:t>2015-09-15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F8A75-B55B-4CD5-8D17-42016D5A9AD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31611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03D1F-3851-4807-8F2C-3C1326109015}" type="datetimeFigureOut">
              <a:rPr lang="en-CA" smtClean="0"/>
              <a:t>2015-09-15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F8A75-B55B-4CD5-8D17-42016D5A9AD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1603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03D1F-3851-4807-8F2C-3C1326109015}" type="datetimeFigureOut">
              <a:rPr lang="en-CA" smtClean="0"/>
              <a:t>2015-09-15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F8A75-B55B-4CD5-8D17-42016D5A9AD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69257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F03D1F-3851-4807-8F2C-3C1326109015}" type="datetimeFigureOut">
              <a:rPr lang="en-CA" smtClean="0"/>
              <a:t>2015-09-15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EF8A75-B55B-4CD5-8D17-42016D5A9AD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71053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Business Data Management BUS 464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sz="3600" dirty="0" smtClean="0">
                <a:latin typeface="+mj-lt"/>
              </a:rPr>
              <a:t>Course Introduction</a:t>
            </a:r>
          </a:p>
          <a:p>
            <a:r>
              <a:rPr lang="en-CA" sz="3600" dirty="0" smtClean="0">
                <a:latin typeface="+mj-lt"/>
              </a:rPr>
              <a:t>Instructor: </a:t>
            </a:r>
            <a:r>
              <a:rPr lang="en-CA" sz="3600" dirty="0" err="1" smtClean="0">
                <a:latin typeface="+mj-lt"/>
              </a:rPr>
              <a:t>Nilesh</a:t>
            </a:r>
            <a:r>
              <a:rPr lang="en-CA" sz="3600" dirty="0" smtClean="0">
                <a:latin typeface="+mj-lt"/>
              </a:rPr>
              <a:t> </a:t>
            </a:r>
            <a:r>
              <a:rPr lang="en-CA" sz="3600" dirty="0" err="1" smtClean="0">
                <a:latin typeface="+mj-lt"/>
              </a:rPr>
              <a:t>Saraf</a:t>
            </a:r>
            <a:r>
              <a:rPr lang="en-CA" sz="3600" dirty="0" smtClean="0">
                <a:latin typeface="+mj-lt"/>
              </a:rPr>
              <a:t>, Ph.D.</a:t>
            </a:r>
            <a:endParaRPr lang="en-CA" sz="3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78685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Outline for Course Introduction</a:t>
            </a:r>
            <a:endParaRPr lang="en-CA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CA" dirty="0" smtClean="0"/>
              <a:t>Course objective &amp; discussion</a:t>
            </a:r>
          </a:p>
          <a:p>
            <a:r>
              <a:rPr lang="en-CA" dirty="0" smtClean="0"/>
              <a:t>Syllabus</a:t>
            </a:r>
          </a:p>
          <a:p>
            <a:pPr lvl="1"/>
            <a:r>
              <a:rPr lang="en-CA" dirty="0" smtClean="0"/>
              <a:t>Course conduct and administration</a:t>
            </a:r>
          </a:p>
          <a:p>
            <a:r>
              <a:rPr lang="en-CA" dirty="0" smtClean="0"/>
              <a:t>Class </a:t>
            </a:r>
            <a:r>
              <a:rPr lang="en-CA" dirty="0"/>
              <a:t>format</a:t>
            </a:r>
          </a:p>
          <a:p>
            <a:pPr lvl="1"/>
            <a:r>
              <a:rPr lang="en-CA" dirty="0" smtClean="0"/>
              <a:t>Quizzes</a:t>
            </a:r>
          </a:p>
          <a:p>
            <a:pPr lvl="1"/>
            <a:r>
              <a:rPr lang="en-CA" dirty="0" smtClean="0"/>
              <a:t>Course content &amp; application</a:t>
            </a:r>
          </a:p>
          <a:p>
            <a:pPr lvl="1"/>
            <a:r>
              <a:rPr lang="en-CA" dirty="0" smtClean="0"/>
              <a:t>Homework &amp; prep (deadline)</a:t>
            </a:r>
          </a:p>
          <a:p>
            <a:r>
              <a:rPr lang="en-CA" dirty="0" smtClean="0"/>
              <a:t>Term project</a:t>
            </a:r>
          </a:p>
          <a:p>
            <a:pPr lvl="1"/>
            <a:r>
              <a:rPr lang="en-CA" smtClean="0"/>
              <a:t>Assignment </a:t>
            </a:r>
            <a:r>
              <a:rPr lang="en-CA" dirty="0" smtClean="0"/>
              <a:t>&amp; deadlines</a:t>
            </a:r>
          </a:p>
          <a:p>
            <a:r>
              <a:rPr lang="en-CA" dirty="0" smtClean="0"/>
              <a:t>Exams &amp; practice problems</a:t>
            </a:r>
          </a:p>
          <a:p>
            <a:r>
              <a:rPr lang="en-CA" dirty="0" smtClean="0"/>
              <a:t>Canvas website</a:t>
            </a:r>
          </a:p>
          <a:p>
            <a:r>
              <a:rPr lang="en-CA" dirty="0" smtClean="0"/>
              <a:t>Textbook website</a:t>
            </a:r>
          </a:p>
          <a:p>
            <a:r>
              <a:rPr lang="en-CA" dirty="0" smtClean="0"/>
              <a:t>Infrastructure &amp; databases (BUS 464 </a:t>
            </a:r>
            <a:r>
              <a:rPr lang="en-CA" dirty="0" err="1" smtClean="0"/>
              <a:t>Startup</a:t>
            </a:r>
            <a:r>
              <a:rPr lang="en-CA" dirty="0" smtClean="0"/>
              <a:t> Instructions)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97260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Expectations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You understand the importance of grounding yourself solidly in BUS 464 topics</a:t>
            </a:r>
            <a:r>
              <a:rPr lang="en-CA" dirty="0"/>
              <a:t>. You are </a:t>
            </a:r>
            <a:r>
              <a:rPr lang="en-CA" dirty="0" smtClean="0"/>
              <a:t>seriously </a:t>
            </a:r>
            <a:r>
              <a:rPr lang="en-CA" dirty="0"/>
              <a:t>committed to absorbing the skills. </a:t>
            </a:r>
            <a:endParaRPr lang="en-CA" dirty="0" smtClean="0"/>
          </a:p>
          <a:p>
            <a:r>
              <a:rPr lang="en-CA" dirty="0" smtClean="0"/>
              <a:t>You take initiative in making sure you are in-step with the class.</a:t>
            </a:r>
          </a:p>
          <a:p>
            <a:r>
              <a:rPr lang="en-CA" dirty="0" smtClean="0"/>
              <a:t>Time commitment -- typically 12 hrs out of class work per week. </a:t>
            </a:r>
          </a:p>
          <a:p>
            <a:r>
              <a:rPr lang="en-CA" dirty="0" smtClean="0"/>
              <a:t>At any time (e.g., while prepping/completing homework) do not hesitate to refer to external sources</a:t>
            </a:r>
          </a:p>
          <a:p>
            <a:pPr lvl="1"/>
            <a:r>
              <a:rPr lang="en-CA" dirty="0" smtClean="0"/>
              <a:t>Technology changes fast - new concepts and terms</a:t>
            </a:r>
          </a:p>
          <a:p>
            <a:pPr lvl="1"/>
            <a:r>
              <a:rPr lang="en-CA" dirty="0" smtClean="0"/>
              <a:t>Online sources for content (video, google)</a:t>
            </a:r>
          </a:p>
          <a:p>
            <a:pPr lvl="1"/>
            <a:r>
              <a:rPr lang="en-CA" dirty="0" smtClean="0"/>
              <a:t>Do your research before you ask/email questions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65940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Infrastructure and databases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MySQL setup instructions for BUS 464 under </a:t>
            </a:r>
            <a:r>
              <a:rPr lang="en-CA" dirty="0" smtClean="0">
                <a:sym typeface="Wingdings" panose="05000000000000000000" pitchFamily="2" charset="2"/>
              </a:rPr>
              <a:t>ModulesWeek1</a:t>
            </a:r>
            <a:endParaRPr lang="en-CA" dirty="0" smtClean="0"/>
          </a:p>
          <a:p>
            <a:r>
              <a:rPr lang="en-CA" dirty="0" smtClean="0"/>
              <a:t>Refer to another text for additional practice problems based on a data  we have access to (</a:t>
            </a:r>
            <a:r>
              <a:rPr lang="en-CA" dirty="0" err="1" smtClean="0"/>
              <a:t>bigpvfc</a:t>
            </a:r>
            <a:r>
              <a:rPr lang="en-CA" dirty="0" smtClean="0"/>
              <a:t>). </a:t>
            </a:r>
          </a:p>
          <a:p>
            <a:pPr lvl="1"/>
            <a:r>
              <a:rPr lang="en-CA" dirty="0" smtClean="0"/>
              <a:t>Title: Modern Database Management , Hoffer, Prescott, </a:t>
            </a:r>
            <a:r>
              <a:rPr lang="en-CA" dirty="0" err="1" smtClean="0"/>
              <a:t>Topi</a:t>
            </a:r>
            <a:r>
              <a:rPr lang="en-CA" dirty="0" smtClean="0"/>
              <a:t>. Pearson publishing</a:t>
            </a:r>
          </a:p>
          <a:p>
            <a:r>
              <a:rPr lang="en-CA" dirty="0" smtClean="0"/>
              <a:t>Feel free to use menu-driven software (e.g., MS Access) to query databases </a:t>
            </a:r>
            <a:r>
              <a:rPr lang="en-CA" u="sng" dirty="0" smtClean="0"/>
              <a:t>in the hope that it increases your understanding</a:t>
            </a:r>
            <a:r>
              <a:rPr lang="en-CA" dirty="0" smtClean="0"/>
              <a:t>. However, </a:t>
            </a:r>
          </a:p>
          <a:p>
            <a:pPr lvl="1"/>
            <a:r>
              <a:rPr lang="en-CA" dirty="0" smtClean="0"/>
              <a:t>I cannot help you with the menu driven software (there are many online sources available).</a:t>
            </a:r>
          </a:p>
          <a:p>
            <a:pPr lvl="1"/>
            <a:r>
              <a:rPr lang="en-CA" dirty="0" smtClean="0"/>
              <a:t>You will need to demonstrate proficiency in SQL through course </a:t>
            </a:r>
            <a:r>
              <a:rPr lang="en-CA" smtClean="0"/>
              <a:t>deliverables.</a:t>
            </a:r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2066884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General comments on SQL</a:t>
            </a:r>
            <a:endParaRPr lang="en-CA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3200" dirty="0" smtClean="0">
                <a:latin typeface="+mj-lt"/>
              </a:rPr>
              <a:t>It is the most accessible, powerful and relevant language for interacting with business data. It is very flexible and the most easy to learn</a:t>
            </a:r>
          </a:p>
          <a:p>
            <a:r>
              <a:rPr lang="en-US" sz="3200" dirty="0" smtClean="0">
                <a:latin typeface="+mj-lt"/>
              </a:rPr>
              <a:t>You will need to use MySQL Workbench to operate the accounts on the MySQL servers you have been given access to.</a:t>
            </a:r>
          </a:p>
          <a:p>
            <a:r>
              <a:rPr lang="en-US" sz="3200" dirty="0" smtClean="0">
                <a:latin typeface="+mj-lt"/>
              </a:rPr>
              <a:t>Save </a:t>
            </a:r>
            <a:r>
              <a:rPr lang="en-US" sz="3200" dirty="0">
                <a:latin typeface="+mj-lt"/>
              </a:rPr>
              <a:t>the SQL queries version of any point-and-click functionality you are using in </a:t>
            </a:r>
            <a:r>
              <a:rPr lang="en-US" sz="3200" dirty="0" smtClean="0">
                <a:latin typeface="+mj-lt"/>
              </a:rPr>
              <a:t>MySQL Workbench.  </a:t>
            </a:r>
          </a:p>
          <a:p>
            <a:pPr lvl="1"/>
            <a:r>
              <a:rPr lang="en-US" sz="2900" dirty="0" smtClean="0">
                <a:latin typeface="+mj-lt"/>
              </a:rPr>
              <a:t>It </a:t>
            </a:r>
            <a:r>
              <a:rPr lang="en-US" sz="2900" dirty="0">
                <a:latin typeface="+mj-lt"/>
              </a:rPr>
              <a:t>will make you </a:t>
            </a:r>
            <a:r>
              <a:rPr lang="en-US" sz="2900" dirty="0" smtClean="0">
                <a:latin typeface="+mj-lt"/>
              </a:rPr>
              <a:t>efficient </a:t>
            </a:r>
            <a:r>
              <a:rPr lang="en-US" sz="2900" dirty="0">
                <a:latin typeface="+mj-lt"/>
              </a:rPr>
              <a:t>if you have to change something in your </a:t>
            </a:r>
            <a:r>
              <a:rPr lang="en-US" sz="2900" dirty="0" smtClean="0">
                <a:latin typeface="+mj-lt"/>
              </a:rPr>
              <a:t>ERD</a:t>
            </a:r>
          </a:p>
          <a:p>
            <a:pPr lvl="1"/>
            <a:r>
              <a:rPr lang="en-US" sz="2900" dirty="0"/>
              <a:t>You can make comments in the script and collaborate with team members much better since they can replicate what you did very easily and move forward.</a:t>
            </a:r>
          </a:p>
          <a:p>
            <a:pPr lvl="1"/>
            <a:r>
              <a:rPr lang="en-US" sz="2900" dirty="0"/>
              <a:t>The code and comments will also help me follow your assignments (homework and Term project) better.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C8E3-D91C-4E4A-BA19-DBB40BA59DC6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45277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MySQL Architecture</a:t>
            </a:r>
            <a:endParaRPr lang="en-CA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9759C-451E-0E4C-AC47-D661A06B6923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3430" y="2802994"/>
            <a:ext cx="2029838" cy="188077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540869" y="4046706"/>
            <a:ext cx="1145432" cy="103964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583520" y="2392496"/>
            <a:ext cx="1145432" cy="103964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466291" y="2558374"/>
            <a:ext cx="1145432" cy="10396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324117" y="4594495"/>
            <a:ext cx="1145432" cy="103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7339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963</TotalTime>
  <Words>386</Words>
  <Application>Microsoft Office PowerPoint</Application>
  <PresentationFormat>Widescreen</PresentationFormat>
  <Paragraphs>42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Office Theme</vt:lpstr>
      <vt:lpstr>Business Data Management BUS 464</vt:lpstr>
      <vt:lpstr>Outline for Course Introduction</vt:lpstr>
      <vt:lpstr>Expectations</vt:lpstr>
      <vt:lpstr>Infrastructure and databases</vt:lpstr>
      <vt:lpstr>General comments on SQL</vt:lpstr>
      <vt:lpstr>MySQL Architecture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nilesh saraf</dc:creator>
  <cp:lastModifiedBy>Nilesh Saraf</cp:lastModifiedBy>
  <cp:revision>84</cp:revision>
  <dcterms:created xsi:type="dcterms:W3CDTF">2014-08-21T00:21:18Z</dcterms:created>
  <dcterms:modified xsi:type="dcterms:W3CDTF">2015-09-15T19:20:20Z</dcterms:modified>
</cp:coreProperties>
</file>