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D78-0041-4CAF-89FC-6B97C4FEF558}" type="datetimeFigureOut">
              <a:rPr lang="en-CA" smtClean="0"/>
              <a:t>23/09/2014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4EDD-B0A9-41E6-A4DC-865ECFD719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52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D78-0041-4CAF-89FC-6B97C4FEF558}" type="datetimeFigureOut">
              <a:rPr lang="en-CA" smtClean="0"/>
              <a:t>23/09/2014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4EDD-B0A9-41E6-A4DC-865ECFD719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242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D78-0041-4CAF-89FC-6B97C4FEF558}" type="datetimeFigureOut">
              <a:rPr lang="en-CA" smtClean="0"/>
              <a:t>23/09/2014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4EDD-B0A9-41E6-A4DC-865ECFD719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23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D78-0041-4CAF-89FC-6B97C4FEF558}" type="datetimeFigureOut">
              <a:rPr lang="en-CA" smtClean="0"/>
              <a:t>23/09/2014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4EDD-B0A9-41E6-A4DC-865ECFD719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559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D78-0041-4CAF-89FC-6B97C4FEF558}" type="datetimeFigureOut">
              <a:rPr lang="en-CA" smtClean="0"/>
              <a:t>23/09/2014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4EDD-B0A9-41E6-A4DC-865ECFD719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970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D78-0041-4CAF-89FC-6B97C4FEF558}" type="datetimeFigureOut">
              <a:rPr lang="en-CA" smtClean="0"/>
              <a:t>23/09/2014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4EDD-B0A9-41E6-A4DC-865ECFD719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056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D78-0041-4CAF-89FC-6B97C4FEF558}" type="datetimeFigureOut">
              <a:rPr lang="en-CA" smtClean="0"/>
              <a:t>23/09/2014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4EDD-B0A9-41E6-A4DC-865ECFD719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442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D78-0041-4CAF-89FC-6B97C4FEF558}" type="datetimeFigureOut">
              <a:rPr lang="en-CA" smtClean="0"/>
              <a:t>23/09/2014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4EDD-B0A9-41E6-A4DC-865ECFD719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879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D78-0041-4CAF-89FC-6B97C4FEF558}" type="datetimeFigureOut">
              <a:rPr lang="en-CA" smtClean="0"/>
              <a:t>23/09/2014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4EDD-B0A9-41E6-A4DC-865ECFD719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935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D78-0041-4CAF-89FC-6B97C4FEF558}" type="datetimeFigureOut">
              <a:rPr lang="en-CA" smtClean="0"/>
              <a:t>23/09/2014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4EDD-B0A9-41E6-A4DC-865ECFD719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136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D78-0041-4CAF-89FC-6B97C4FEF558}" type="datetimeFigureOut">
              <a:rPr lang="en-CA" smtClean="0"/>
              <a:t>23/09/2014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4EDD-B0A9-41E6-A4DC-865ECFD719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10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69D78-0041-4CAF-89FC-6B97C4FEF558}" type="datetimeFigureOut">
              <a:rPr lang="en-CA" smtClean="0"/>
              <a:t>23/09/2014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C4EDD-B0A9-41E6-A4DC-865ECFD719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633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Referential Integrity – An Exercise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Objective: To understand how Referential Integrity Constraints (RIC) can prevent insertion, deletion and update anomalies</a:t>
            </a:r>
          </a:p>
          <a:p>
            <a:pPr marL="0" indent="0">
              <a:buNone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Examine the RICs in </a:t>
            </a:r>
            <a:r>
              <a:rPr lang="en-CA" dirty="0" err="1" smtClean="0"/>
              <a:t>db:Sakila</a:t>
            </a:r>
            <a:r>
              <a:rPr lang="en-CA" dirty="0" smtClean="0"/>
              <a:t> for tables: film, actor and </a:t>
            </a:r>
            <a:r>
              <a:rPr lang="en-CA" dirty="0" err="1" smtClean="0"/>
              <a:t>film_actor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Copy these tables to </a:t>
            </a:r>
            <a:r>
              <a:rPr lang="en-CA" dirty="0" err="1" smtClean="0"/>
              <a:t>db_yourdb</a:t>
            </a:r>
            <a:r>
              <a:rPr lang="en-CA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Set the PKs and RICs to resemble those in </a:t>
            </a:r>
            <a:r>
              <a:rPr lang="en-CA" dirty="0" err="1" smtClean="0"/>
              <a:t>Sakila</a:t>
            </a:r>
            <a:r>
              <a:rPr lang="en-CA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Test how RICs work by </a:t>
            </a:r>
          </a:p>
          <a:p>
            <a:pPr lvl="1"/>
            <a:r>
              <a:rPr lang="en-CA" dirty="0" smtClean="0"/>
              <a:t>deleting and updating data</a:t>
            </a:r>
          </a:p>
          <a:p>
            <a:pPr lvl="1"/>
            <a:r>
              <a:rPr lang="en-CA" dirty="0" smtClean="0"/>
              <a:t>altering (un-declaring) the PKs in actor, film</a:t>
            </a:r>
          </a:p>
        </p:txBody>
      </p:sp>
    </p:spTree>
    <p:extLst>
      <p:ext uri="{BB962C8B-B14F-4D97-AF65-F5344CB8AC3E}">
        <p14:creationId xmlns:p14="http://schemas.microsoft.com/office/powerpoint/2010/main" val="18763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Examining 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Film, actor and </a:t>
            </a:r>
            <a:r>
              <a:rPr lang="en-CA" dirty="0" err="1" smtClean="0"/>
              <a:t>film_actor</a:t>
            </a:r>
            <a:r>
              <a:rPr lang="en-CA" dirty="0" smtClean="0"/>
              <a:t> have two 1:M relationships</a:t>
            </a:r>
          </a:p>
          <a:p>
            <a:pPr lvl="1"/>
            <a:r>
              <a:rPr lang="en-CA" dirty="0" err="1" smtClean="0"/>
              <a:t>Film_actor</a:t>
            </a:r>
            <a:r>
              <a:rPr lang="en-CA" dirty="0" smtClean="0"/>
              <a:t> is the associative entity</a:t>
            </a:r>
          </a:p>
          <a:p>
            <a:pPr lvl="1"/>
            <a:r>
              <a:rPr lang="en-CA" dirty="0" smtClean="0"/>
              <a:t>Note the PKs (in the ‘parent’ table – or ‘1’ side of the 1:M relationships)</a:t>
            </a:r>
          </a:p>
          <a:p>
            <a:pPr lvl="1"/>
            <a:r>
              <a:rPr lang="en-CA" dirty="0" smtClean="0"/>
              <a:t>Note the FKs (in the ‘child’ table – or the ‘M’ side of the 1:M relationships)</a:t>
            </a:r>
          </a:p>
          <a:p>
            <a:r>
              <a:rPr lang="en-CA" dirty="0" smtClean="0"/>
              <a:t>The RICs are </a:t>
            </a:r>
            <a:r>
              <a:rPr lang="en-CA" dirty="0" smtClean="0"/>
              <a:t>set as we need. </a:t>
            </a:r>
            <a:r>
              <a:rPr lang="en-CA" dirty="0" smtClean="0"/>
              <a:t>The RIC for film: </a:t>
            </a:r>
            <a:r>
              <a:rPr lang="en-CA" dirty="0" err="1" smtClean="0"/>
              <a:t>film_actor</a:t>
            </a:r>
            <a:r>
              <a:rPr lang="en-CA" dirty="0" smtClean="0"/>
              <a:t> will restrict the user from deleting a row from Film if that film already appears in </a:t>
            </a:r>
            <a:r>
              <a:rPr lang="en-CA" dirty="0" err="1" smtClean="0"/>
              <a:t>film_actor</a:t>
            </a:r>
            <a:r>
              <a:rPr lang="en-CA" dirty="0" smtClean="0"/>
              <a:t> (identified by its </a:t>
            </a:r>
            <a:r>
              <a:rPr lang="en-CA" dirty="0" err="1" smtClean="0"/>
              <a:t>film_id</a:t>
            </a:r>
            <a:r>
              <a:rPr lang="en-CA" dirty="0" smtClean="0"/>
              <a:t>). </a:t>
            </a:r>
          </a:p>
          <a:p>
            <a:r>
              <a:rPr lang="en-CA" dirty="0" smtClean="0"/>
              <a:t>Similarly, the RIC for </a:t>
            </a:r>
            <a:r>
              <a:rPr lang="en-CA" dirty="0" err="1" smtClean="0"/>
              <a:t>actor:film_actor</a:t>
            </a:r>
            <a:endParaRPr lang="en-CA" dirty="0" smtClean="0"/>
          </a:p>
          <a:p>
            <a:r>
              <a:rPr lang="en-CA" dirty="0" smtClean="0"/>
              <a:t>We can check whether they do by replicating the same schema in </a:t>
            </a:r>
            <a:r>
              <a:rPr lang="en-CA" dirty="0" err="1" smtClean="0"/>
              <a:t>db_yourdb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963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 Copying the tables to </a:t>
            </a:r>
            <a:r>
              <a:rPr lang="en-CA" dirty="0" err="1" smtClean="0"/>
              <a:t>db_yourdb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9138" indent="0">
              <a:buNone/>
            </a:pPr>
            <a:r>
              <a:rPr lang="en-CA" i="1" dirty="0" smtClean="0"/>
              <a:t>Use </a:t>
            </a:r>
            <a:r>
              <a:rPr lang="en-CA" i="1" dirty="0" err="1" smtClean="0"/>
              <a:t>db_yourdb</a:t>
            </a:r>
            <a:r>
              <a:rPr lang="en-CA" i="1" dirty="0" smtClean="0"/>
              <a:t>;</a:t>
            </a:r>
          </a:p>
          <a:p>
            <a:pPr marL="719138" indent="0">
              <a:buNone/>
            </a:pPr>
            <a:r>
              <a:rPr lang="en-CA" i="1" dirty="0" smtClean="0"/>
              <a:t>Create table film as (select * from </a:t>
            </a:r>
            <a:r>
              <a:rPr lang="en-CA" i="1" dirty="0" err="1" smtClean="0"/>
              <a:t>sakila.film</a:t>
            </a:r>
            <a:r>
              <a:rPr lang="en-CA" i="1" dirty="0" smtClean="0"/>
              <a:t>);</a:t>
            </a:r>
          </a:p>
          <a:p>
            <a:pPr marL="719138" indent="0">
              <a:buNone/>
            </a:pPr>
            <a:r>
              <a:rPr lang="en-CA" i="1" dirty="0" smtClean="0"/>
              <a:t>….for actor</a:t>
            </a:r>
          </a:p>
          <a:p>
            <a:pPr marL="719138" indent="0">
              <a:buNone/>
            </a:pPr>
            <a:r>
              <a:rPr lang="en-CA" i="1" dirty="0" smtClean="0"/>
              <a:t>…..for </a:t>
            </a:r>
            <a:r>
              <a:rPr lang="en-CA" i="1" dirty="0" err="1" smtClean="0"/>
              <a:t>film_actor</a:t>
            </a:r>
            <a:endParaRPr lang="en-CA" i="1" dirty="0" smtClean="0"/>
          </a:p>
          <a:p>
            <a:endParaRPr lang="en-CA" dirty="0"/>
          </a:p>
          <a:p>
            <a:r>
              <a:rPr lang="en-CA" dirty="0" smtClean="0"/>
              <a:t>Check if the RICs are also copied by noting if there are any PKs or FKs.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688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 Set the PKs and FKs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/>
            <a:r>
              <a:rPr lang="en-CA" sz="4000" dirty="0" smtClean="0"/>
              <a:t>PKs</a:t>
            </a:r>
          </a:p>
          <a:p>
            <a:pPr marL="719138" indent="0">
              <a:buNone/>
            </a:pPr>
            <a:r>
              <a:rPr lang="en-CA" i="1" dirty="0" smtClean="0"/>
              <a:t>ALTER </a:t>
            </a:r>
            <a:r>
              <a:rPr lang="en-CA" i="1" dirty="0"/>
              <a:t>TABLE `</a:t>
            </a:r>
            <a:r>
              <a:rPr lang="en-CA" i="1" dirty="0" err="1"/>
              <a:t>db_nsaraf`.`actor</a:t>
            </a:r>
            <a:r>
              <a:rPr lang="en-CA" i="1" dirty="0"/>
              <a:t>` ADD PRIMARY KEY (`</a:t>
            </a:r>
            <a:r>
              <a:rPr lang="en-CA" i="1" dirty="0" err="1"/>
              <a:t>actor_id</a:t>
            </a:r>
            <a:r>
              <a:rPr lang="en-CA" i="1" dirty="0"/>
              <a:t>`);</a:t>
            </a:r>
          </a:p>
          <a:p>
            <a:pPr marL="719138" indent="0">
              <a:buNone/>
            </a:pPr>
            <a:r>
              <a:rPr lang="en-CA" i="1" dirty="0"/>
              <a:t>ALTER TABLE film ADD PRIMARY KEY (</a:t>
            </a:r>
            <a:r>
              <a:rPr lang="en-CA" i="1" dirty="0" err="1"/>
              <a:t>film_id</a:t>
            </a:r>
            <a:r>
              <a:rPr lang="en-CA" i="1" dirty="0" smtClean="0"/>
              <a:t>);</a:t>
            </a:r>
          </a:p>
          <a:p>
            <a:pPr marL="0" indent="0"/>
            <a:r>
              <a:rPr lang="en-CA" sz="4000" dirty="0" smtClean="0"/>
              <a:t>FKs</a:t>
            </a:r>
          </a:p>
          <a:p>
            <a:pPr marL="457200" lvl="1" indent="0">
              <a:buNone/>
            </a:pPr>
            <a:r>
              <a:rPr lang="en-CA" sz="3600" dirty="0" smtClean="0"/>
              <a:t>ALTER TABLE `db_nsaraf`.`</a:t>
            </a:r>
            <a:r>
              <a:rPr lang="en-CA" sz="3600" dirty="0" err="1" smtClean="0"/>
              <a:t>film_actor</a:t>
            </a:r>
            <a:r>
              <a:rPr lang="en-CA" sz="3600" dirty="0" smtClean="0"/>
              <a:t>` </a:t>
            </a:r>
          </a:p>
          <a:p>
            <a:pPr marL="457200" lvl="1" indent="0">
              <a:buNone/>
            </a:pPr>
            <a:endParaRPr lang="en-CA" sz="3600" dirty="0" smtClean="0"/>
          </a:p>
          <a:p>
            <a:pPr marL="457200" lvl="1" indent="0">
              <a:buNone/>
            </a:pPr>
            <a:r>
              <a:rPr lang="en-CA" sz="3600" dirty="0" smtClean="0"/>
              <a:t>ADD CONSTRAINT `</a:t>
            </a:r>
            <a:r>
              <a:rPr lang="en-CA" sz="3600" dirty="0" err="1" smtClean="0"/>
              <a:t>film_id</a:t>
            </a:r>
            <a:r>
              <a:rPr lang="en-CA" sz="3600" dirty="0" smtClean="0"/>
              <a:t>`  FOREIGN KEY (`</a:t>
            </a:r>
            <a:r>
              <a:rPr lang="en-CA" sz="3600" dirty="0" err="1" smtClean="0"/>
              <a:t>film_id</a:t>
            </a:r>
            <a:r>
              <a:rPr lang="en-CA" sz="3600" dirty="0" smtClean="0"/>
              <a:t>`)  REFERENCES `</a:t>
            </a:r>
            <a:r>
              <a:rPr lang="en-CA" sz="3600" dirty="0" err="1" smtClean="0"/>
              <a:t>db_nsaraf`.`film</a:t>
            </a:r>
            <a:r>
              <a:rPr lang="en-CA" sz="3600" dirty="0" smtClean="0"/>
              <a:t>` (`</a:t>
            </a:r>
            <a:r>
              <a:rPr lang="en-CA" sz="3600" dirty="0" err="1" smtClean="0"/>
              <a:t>film_id</a:t>
            </a:r>
            <a:r>
              <a:rPr lang="en-CA" sz="3600" dirty="0" smtClean="0"/>
              <a:t>`)  ON DELETE RESTRICT  ON UPDATE restrict,</a:t>
            </a:r>
          </a:p>
          <a:p>
            <a:pPr marL="457200" lvl="1" indent="0">
              <a:buNone/>
            </a:pPr>
            <a:endParaRPr lang="en-CA" sz="3600" dirty="0" smtClean="0"/>
          </a:p>
          <a:p>
            <a:pPr marL="457200" lvl="1" indent="0">
              <a:buNone/>
            </a:pPr>
            <a:r>
              <a:rPr lang="en-CA" sz="3600" dirty="0" smtClean="0"/>
              <a:t>ADD CONSTRAINT `</a:t>
            </a:r>
            <a:r>
              <a:rPr lang="en-CA" sz="3600" dirty="0" err="1" smtClean="0"/>
              <a:t>actor_id</a:t>
            </a:r>
            <a:r>
              <a:rPr lang="en-CA" sz="3600" dirty="0" smtClean="0"/>
              <a:t>`  FOREIGN KEY (`</a:t>
            </a:r>
            <a:r>
              <a:rPr lang="en-CA" sz="3600" dirty="0" err="1" smtClean="0"/>
              <a:t>actor_id</a:t>
            </a:r>
            <a:r>
              <a:rPr lang="en-CA" sz="3600" dirty="0" smtClean="0"/>
              <a:t>`)  REFERENCES `</a:t>
            </a:r>
            <a:r>
              <a:rPr lang="en-CA" sz="3600" dirty="0" err="1" smtClean="0"/>
              <a:t>db_nsaraf`.`actor</a:t>
            </a:r>
            <a:r>
              <a:rPr lang="en-CA" sz="3600" dirty="0" smtClean="0"/>
              <a:t>` (`</a:t>
            </a:r>
            <a:r>
              <a:rPr lang="en-CA" sz="3600" dirty="0" err="1" smtClean="0"/>
              <a:t>actor_id</a:t>
            </a:r>
            <a:r>
              <a:rPr lang="en-CA" sz="3600" dirty="0" smtClean="0"/>
              <a:t>`)  ON DELETE RESTRICT  ON UPDATE RESTRICT;</a:t>
            </a:r>
          </a:p>
          <a:p>
            <a:pPr marL="0" lvl="1" indent="0">
              <a:spcBef>
                <a:spcPts val="1000"/>
              </a:spcBef>
            </a:pPr>
            <a:r>
              <a:rPr lang="en-CA" sz="4000" dirty="0"/>
              <a:t>Now check on the left panel of WB if the RICs </a:t>
            </a:r>
            <a:r>
              <a:rPr lang="en-CA" sz="4000" dirty="0" smtClean="0"/>
              <a:t>are set </a:t>
            </a:r>
            <a:r>
              <a:rPr lang="en-CA" sz="4000" dirty="0"/>
              <a:t>as </a:t>
            </a:r>
            <a:r>
              <a:rPr lang="en-CA" sz="4000" dirty="0" smtClean="0"/>
              <a:t>we wanted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22627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4. Test how RICs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Deleting data</a:t>
            </a:r>
          </a:p>
          <a:p>
            <a:pPr lvl="1"/>
            <a:r>
              <a:rPr lang="en-CA" dirty="0" smtClean="0"/>
              <a:t>Find a few </a:t>
            </a:r>
            <a:r>
              <a:rPr lang="en-CA" dirty="0" err="1" smtClean="0"/>
              <a:t>actor_ids</a:t>
            </a:r>
            <a:r>
              <a:rPr lang="en-CA" dirty="0" smtClean="0"/>
              <a:t> in </a:t>
            </a:r>
            <a:r>
              <a:rPr lang="en-CA" dirty="0" err="1" smtClean="0"/>
              <a:t>film_actor</a:t>
            </a:r>
            <a:r>
              <a:rPr lang="en-CA" dirty="0" smtClean="0"/>
              <a:t>. </a:t>
            </a:r>
          </a:p>
          <a:p>
            <a:pPr lvl="1"/>
            <a:r>
              <a:rPr lang="en-CA" dirty="0" smtClean="0"/>
              <a:t>Delete the rows in table: actor for those specific </a:t>
            </a:r>
            <a:r>
              <a:rPr lang="en-CA" dirty="0" err="1" smtClean="0"/>
              <a:t>actor_ids</a:t>
            </a:r>
            <a:endParaRPr lang="en-CA" dirty="0" smtClean="0"/>
          </a:p>
          <a:p>
            <a:pPr lvl="1"/>
            <a:r>
              <a:rPr lang="en-CA" dirty="0" smtClean="0"/>
              <a:t>Try deleting rows in film for those </a:t>
            </a:r>
            <a:r>
              <a:rPr lang="en-CA" dirty="0" err="1" smtClean="0"/>
              <a:t>film_ids</a:t>
            </a:r>
            <a:r>
              <a:rPr lang="en-CA" dirty="0" smtClean="0"/>
              <a:t> which appear in </a:t>
            </a:r>
            <a:r>
              <a:rPr lang="en-CA" dirty="0" err="1" smtClean="0"/>
              <a:t>film_actor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Try deleting rows in actor for those </a:t>
            </a:r>
            <a:r>
              <a:rPr lang="en-CA" dirty="0" err="1" smtClean="0"/>
              <a:t>actor_ids</a:t>
            </a:r>
            <a:r>
              <a:rPr lang="en-CA" dirty="0" smtClean="0"/>
              <a:t> which DO NOT appear in </a:t>
            </a:r>
            <a:r>
              <a:rPr lang="en-CA" dirty="0" err="1" smtClean="0"/>
              <a:t>film_actor</a:t>
            </a:r>
            <a:endParaRPr lang="en-CA" dirty="0"/>
          </a:p>
          <a:p>
            <a:pPr lvl="1"/>
            <a:r>
              <a:rPr lang="en-CA" dirty="0" smtClean="0"/>
              <a:t>Try deleting films from film for those </a:t>
            </a:r>
            <a:r>
              <a:rPr lang="en-CA" dirty="0" err="1" smtClean="0"/>
              <a:t>film_ids</a:t>
            </a:r>
            <a:r>
              <a:rPr lang="en-CA" dirty="0" smtClean="0"/>
              <a:t> which DO NOT appear in </a:t>
            </a:r>
            <a:r>
              <a:rPr lang="en-CA" dirty="0" err="1" smtClean="0"/>
              <a:t>film_actor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47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403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Referential Integrity – An Exercise</vt:lpstr>
      <vt:lpstr>1. Examining RICs</vt:lpstr>
      <vt:lpstr>2. Copying the tables to db_yourdb</vt:lpstr>
      <vt:lpstr>3. Set the PKs and FKs</vt:lpstr>
      <vt:lpstr>4. Test how RICs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Referential Integrity – An Exercise</dc:title>
  <dc:creator>nsaraf</dc:creator>
  <cp:lastModifiedBy>Nilesh</cp:lastModifiedBy>
  <cp:revision>10</cp:revision>
  <dcterms:created xsi:type="dcterms:W3CDTF">2014-09-21T22:22:33Z</dcterms:created>
  <dcterms:modified xsi:type="dcterms:W3CDTF">2014-09-23T22:03:36Z</dcterms:modified>
</cp:coreProperties>
</file>