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37"/>
  </p:notesMasterIdLst>
  <p:handoutMasterIdLst>
    <p:handoutMasterId r:id="rId38"/>
  </p:handoutMasterIdLst>
  <p:sldIdLst>
    <p:sldId id="256" r:id="rId2"/>
    <p:sldId id="298" r:id="rId3"/>
    <p:sldId id="286" r:id="rId4"/>
    <p:sldId id="276" r:id="rId5"/>
    <p:sldId id="273" r:id="rId6"/>
    <p:sldId id="257" r:id="rId7"/>
    <p:sldId id="275" r:id="rId8"/>
    <p:sldId id="282" r:id="rId9"/>
    <p:sldId id="278" r:id="rId10"/>
    <p:sldId id="258" r:id="rId11"/>
    <p:sldId id="259" r:id="rId12"/>
    <p:sldId id="260" r:id="rId13"/>
    <p:sldId id="280" r:id="rId14"/>
    <p:sldId id="262" r:id="rId15"/>
    <p:sldId id="263" r:id="rId16"/>
    <p:sldId id="295" r:id="rId17"/>
    <p:sldId id="264" r:id="rId18"/>
    <p:sldId id="283" r:id="rId19"/>
    <p:sldId id="265" r:id="rId20"/>
    <p:sldId id="284" r:id="rId21"/>
    <p:sldId id="292" r:id="rId22"/>
    <p:sldId id="281" r:id="rId23"/>
    <p:sldId id="266" r:id="rId24"/>
    <p:sldId id="267" r:id="rId25"/>
    <p:sldId id="293" r:id="rId26"/>
    <p:sldId id="268" r:id="rId27"/>
    <p:sldId id="269" r:id="rId28"/>
    <p:sldId id="270" r:id="rId29"/>
    <p:sldId id="271" r:id="rId30"/>
    <p:sldId id="272" r:id="rId31"/>
    <p:sldId id="294" r:id="rId32"/>
    <p:sldId id="291" r:id="rId33"/>
    <p:sldId id="297" r:id="rId34"/>
    <p:sldId id="274" r:id="rId35"/>
    <p:sldId id="290" r:id="rId36"/>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itchFamily="-109" charset="0"/>
        <a:ea typeface="Osaka" pitchFamily="-109" charset="-128"/>
        <a:cs typeface="Osaka" pitchFamily="-109" charset="-128"/>
      </a:defRPr>
    </a:lvl1pPr>
    <a:lvl2pPr marL="457200" algn="l" rtl="0" eaLnBrk="0" fontAlgn="base" hangingPunct="0">
      <a:spcBef>
        <a:spcPct val="0"/>
      </a:spcBef>
      <a:spcAft>
        <a:spcPct val="0"/>
      </a:spcAft>
      <a:defRPr sz="2400" kern="1200">
        <a:solidFill>
          <a:schemeClr val="tx1"/>
        </a:solidFill>
        <a:latin typeface="Times New Roman" pitchFamily="-109" charset="0"/>
        <a:ea typeface="Osaka" pitchFamily="-109" charset="-128"/>
        <a:cs typeface="Osaka" pitchFamily="-109" charset="-128"/>
      </a:defRPr>
    </a:lvl2pPr>
    <a:lvl3pPr marL="914400" algn="l" rtl="0" eaLnBrk="0" fontAlgn="base" hangingPunct="0">
      <a:spcBef>
        <a:spcPct val="0"/>
      </a:spcBef>
      <a:spcAft>
        <a:spcPct val="0"/>
      </a:spcAft>
      <a:defRPr sz="2400" kern="1200">
        <a:solidFill>
          <a:schemeClr val="tx1"/>
        </a:solidFill>
        <a:latin typeface="Times New Roman" pitchFamily="-109" charset="0"/>
        <a:ea typeface="Osaka" pitchFamily="-109" charset="-128"/>
        <a:cs typeface="Osaka" pitchFamily="-109" charset="-128"/>
      </a:defRPr>
    </a:lvl3pPr>
    <a:lvl4pPr marL="1371600" algn="l" rtl="0" eaLnBrk="0" fontAlgn="base" hangingPunct="0">
      <a:spcBef>
        <a:spcPct val="0"/>
      </a:spcBef>
      <a:spcAft>
        <a:spcPct val="0"/>
      </a:spcAft>
      <a:defRPr sz="2400" kern="1200">
        <a:solidFill>
          <a:schemeClr val="tx1"/>
        </a:solidFill>
        <a:latin typeface="Times New Roman" pitchFamily="-109" charset="0"/>
        <a:ea typeface="Osaka" pitchFamily="-109" charset="-128"/>
        <a:cs typeface="Osaka" pitchFamily="-109" charset="-128"/>
      </a:defRPr>
    </a:lvl4pPr>
    <a:lvl5pPr marL="1828800" algn="l" rtl="0" eaLnBrk="0" fontAlgn="base" hangingPunct="0">
      <a:spcBef>
        <a:spcPct val="0"/>
      </a:spcBef>
      <a:spcAft>
        <a:spcPct val="0"/>
      </a:spcAft>
      <a:defRPr sz="2400" kern="1200">
        <a:solidFill>
          <a:schemeClr val="tx1"/>
        </a:solidFill>
        <a:latin typeface="Times New Roman" pitchFamily="-109" charset="0"/>
        <a:ea typeface="Osaka" pitchFamily="-109" charset="-128"/>
        <a:cs typeface="Osaka" pitchFamily="-109" charset="-128"/>
      </a:defRPr>
    </a:lvl5pPr>
    <a:lvl6pPr marL="2286000" algn="l" defTabSz="457200" rtl="0" eaLnBrk="1" latinLnBrk="0" hangingPunct="1">
      <a:defRPr sz="2400" kern="1200">
        <a:solidFill>
          <a:schemeClr val="tx1"/>
        </a:solidFill>
        <a:latin typeface="Times New Roman" pitchFamily="-109" charset="0"/>
        <a:ea typeface="Osaka" pitchFamily="-109" charset="-128"/>
        <a:cs typeface="Osaka" pitchFamily="-109" charset="-128"/>
      </a:defRPr>
    </a:lvl6pPr>
    <a:lvl7pPr marL="2743200" algn="l" defTabSz="457200" rtl="0" eaLnBrk="1" latinLnBrk="0" hangingPunct="1">
      <a:defRPr sz="2400" kern="1200">
        <a:solidFill>
          <a:schemeClr val="tx1"/>
        </a:solidFill>
        <a:latin typeface="Times New Roman" pitchFamily="-109" charset="0"/>
        <a:ea typeface="Osaka" pitchFamily="-109" charset="-128"/>
        <a:cs typeface="Osaka" pitchFamily="-109" charset="-128"/>
      </a:defRPr>
    </a:lvl7pPr>
    <a:lvl8pPr marL="3200400" algn="l" defTabSz="457200" rtl="0" eaLnBrk="1" latinLnBrk="0" hangingPunct="1">
      <a:defRPr sz="2400" kern="1200">
        <a:solidFill>
          <a:schemeClr val="tx1"/>
        </a:solidFill>
        <a:latin typeface="Times New Roman" pitchFamily="-109" charset="0"/>
        <a:ea typeface="Osaka" pitchFamily="-109" charset="-128"/>
        <a:cs typeface="Osaka" pitchFamily="-109" charset="-128"/>
      </a:defRPr>
    </a:lvl8pPr>
    <a:lvl9pPr marL="3657600" algn="l" defTabSz="457200" rtl="0" eaLnBrk="1" latinLnBrk="0" hangingPunct="1">
      <a:defRPr sz="2400" kern="1200">
        <a:solidFill>
          <a:schemeClr val="tx1"/>
        </a:solidFill>
        <a:latin typeface="Times New Roman" pitchFamily="-109" charset="0"/>
        <a:ea typeface="Osaka" pitchFamily="-109" charset="-128"/>
        <a:cs typeface="Osaka" pitchFamily="-109"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F7F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41" autoAdjust="0"/>
    <p:restoredTop sz="81651" autoAdjust="0"/>
  </p:normalViewPr>
  <p:slideViewPr>
    <p:cSldViewPr snapToGrid="0">
      <p:cViewPr varScale="1">
        <p:scale>
          <a:sx n="103" d="100"/>
          <a:sy n="103" d="100"/>
        </p:scale>
        <p:origin x="1248" y="4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98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341525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2pPr>
    <a:lvl3pPr marL="9144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3pPr>
    <a:lvl4pPr marL="13716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4pPr>
    <a:lvl5pPr marL="18288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665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510676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839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1389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640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700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656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442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1397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4982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332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http://www.mdmproofing.com/iym/products/receipt-splitter/</a:t>
            </a:r>
            <a:endParaRPr lang="en-US" dirty="0"/>
          </a:p>
        </p:txBody>
      </p:sp>
    </p:spTree>
    <p:extLst>
      <p:ext uri="{BB962C8B-B14F-4D97-AF65-F5344CB8AC3E}">
        <p14:creationId xmlns:p14="http://schemas.microsoft.com/office/powerpoint/2010/main" val="194777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5679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156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604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547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212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2842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021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922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42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1094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1752600" y="990600"/>
            <a:ext cx="6400800" cy="2514600"/>
          </a:xfrm>
          <a:ln w="76200" cmpd="tri"/>
        </p:spPr>
        <p:txBody>
          <a:bodyPr/>
          <a:lstStyle>
            <a:lvl1pPr>
              <a:defRPr/>
            </a:lvl1pPr>
          </a:lstStyle>
          <a:p>
            <a:r>
              <a:rPr lang="en-US"/>
              <a:t>Click to edit Master title style</a:t>
            </a:r>
          </a:p>
        </p:txBody>
      </p:sp>
      <p:sp>
        <p:nvSpPr>
          <p:cNvPr id="30723"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atin typeface="Trebuchet MS" pitchFamily="-109" charset="0"/>
              </a:defRPr>
            </a:lvl1pPr>
          </a:lstStyle>
          <a:p>
            <a:r>
              <a:rPr lang="en-US"/>
              <a:t>Click to edit Master subtitle style</a:t>
            </a:r>
          </a:p>
        </p:txBody>
      </p:sp>
      <p:sp>
        <p:nvSpPr>
          <p:cNvPr id="30724" name="Rectangle 4"/>
          <p:cNvSpPr>
            <a:spLocks noGrp="1" noChangeArrowheads="1"/>
          </p:cNvSpPr>
          <p:nvPr>
            <p:ph type="dt" sz="half" idx="2"/>
          </p:nvPr>
        </p:nvSpPr>
        <p:spPr>
          <a:xfrm>
            <a:off x="914400" y="6400800"/>
            <a:ext cx="1905000" cy="457200"/>
          </a:xfrm>
        </p:spPr>
        <p:txBody>
          <a:bodyPr anchorCtr="0"/>
          <a:lstStyle>
            <a:lvl1pPr>
              <a:defRPr>
                <a:latin typeface="+mj-lt"/>
              </a:defRPr>
            </a:lvl1pPr>
          </a:lstStyle>
          <a:p>
            <a:endParaRPr lang="en-US"/>
          </a:p>
        </p:txBody>
      </p:sp>
      <p:sp>
        <p:nvSpPr>
          <p:cNvPr id="30725" name="Rectangle 5"/>
          <p:cNvSpPr>
            <a:spLocks noGrp="1" noChangeArrowheads="1"/>
          </p:cNvSpPr>
          <p:nvPr>
            <p:ph type="ftr" sz="quarter" idx="3"/>
          </p:nvPr>
        </p:nvSpPr>
        <p:spPr>
          <a:xfrm>
            <a:off x="3505200" y="6400800"/>
            <a:ext cx="2895600" cy="457200"/>
          </a:xfrm>
        </p:spPr>
        <p:txBody>
          <a:bodyPr anchorCtr="0"/>
          <a:lstStyle>
            <a:lvl1pPr>
              <a:defRPr>
                <a:latin typeface="+mj-lt"/>
              </a:defRPr>
            </a:lvl1pPr>
          </a:lstStyle>
          <a:p>
            <a:endParaRPr lang="en-US"/>
          </a:p>
        </p:txBody>
      </p:sp>
      <p:sp>
        <p:nvSpPr>
          <p:cNvPr id="30726" name="Rectangle 6"/>
          <p:cNvSpPr>
            <a:spLocks noGrp="1" noChangeArrowheads="1"/>
          </p:cNvSpPr>
          <p:nvPr>
            <p:ph type="sldNum" sz="quarter" idx="4"/>
          </p:nvPr>
        </p:nvSpPr>
        <p:spPr>
          <a:xfrm>
            <a:off x="7010400" y="6400800"/>
            <a:ext cx="1905000" cy="457200"/>
          </a:xfrm>
        </p:spPr>
        <p:txBody>
          <a:bodyPr anchorCtr="0"/>
          <a:lstStyle>
            <a:lvl1pPr>
              <a:defRPr>
                <a:latin typeface="+mj-lt"/>
              </a:defRPr>
            </a:lvl1pPr>
          </a:lstStyle>
          <a:p>
            <a:fld id="{283B3B34-09D8-2049-8925-7DE4BAFB7CB8}" type="slidenum">
              <a:rPr lang="en-US"/>
              <a:pPr/>
              <a:t>‹#›</a:t>
            </a:fld>
            <a:endParaRPr lang="en-US"/>
          </a:p>
        </p:txBody>
      </p:sp>
      <p:grpSp>
        <p:nvGrpSpPr>
          <p:cNvPr id="30727" name="Group 7"/>
          <p:cNvGrpSpPr>
            <a:grpSpLocks/>
          </p:cNvGrpSpPr>
          <p:nvPr/>
        </p:nvGrpSpPr>
        <p:grpSpPr bwMode="auto">
          <a:xfrm>
            <a:off x="0" y="0"/>
            <a:ext cx="6362700" cy="6858000"/>
            <a:chOff x="0" y="0"/>
            <a:chExt cx="4008" cy="4320"/>
          </a:xfrm>
        </p:grpSpPr>
        <p:pic>
          <p:nvPicPr>
            <p:cNvPr id="30728" name="Picture 8" descr="Expbanna"/>
            <p:cNvPicPr>
              <a:picLocks noChangeAspect="1" noChangeArrowheads="1"/>
            </p:cNvPicPr>
            <p:nvPr/>
          </p:nvPicPr>
          <p:blipFill>
            <a:blip r:embed="rId2"/>
            <a:srcRect/>
            <a:stretch>
              <a:fillRect/>
            </a:stretch>
          </p:blipFill>
          <p:spPr bwMode="invGray">
            <a:xfrm>
              <a:off x="0" y="0"/>
              <a:ext cx="432" cy="4320"/>
            </a:xfrm>
            <a:prstGeom prst="rect">
              <a:avLst/>
            </a:prstGeom>
            <a:noFill/>
          </p:spPr>
        </p:pic>
        <p:pic>
          <p:nvPicPr>
            <p:cNvPr id="30729" name="Picture 9" descr="EXPHORSA"/>
            <p:cNvPicPr>
              <a:picLocks noChangeAspect="1" noChangeArrowheads="1"/>
            </p:cNvPicPr>
            <p:nvPr/>
          </p:nvPicPr>
          <p:blipFill>
            <a:blip r:embed="rId3"/>
            <a:srcRect/>
            <a:stretch>
              <a:fillRect/>
            </a:stretch>
          </p:blipFill>
          <p:spPr bwMode="auto">
            <a:xfrm>
              <a:off x="2208" y="3600"/>
              <a:ext cx="1800" cy="60"/>
            </a:xfrm>
            <a:prstGeom prst="rect">
              <a:avLst/>
            </a:prstGeom>
            <a:noFill/>
          </p:spPr>
        </p:pic>
      </p:grpSp>
      <p:pic>
        <p:nvPicPr>
          <p:cNvPr id="30730" name="Picture 10" descr="EXPHORSA"/>
          <p:cNvPicPr>
            <a:picLocks noChangeAspect="1" noChangeArrowheads="1"/>
          </p:cNvPicPr>
          <p:nvPr/>
        </p:nvPicPr>
        <p:blipFill>
          <a:blip r:embed="rId4"/>
          <a:srcRect/>
          <a:stretch>
            <a:fillRect/>
          </a:stretch>
        </p:blipFill>
        <p:spPr bwMode="auto">
          <a:xfrm>
            <a:off x="1981200" y="3657600"/>
            <a:ext cx="5715000" cy="952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B334A27-D1EE-6D4F-A03C-C9B7B88C2D8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9431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2038" y="381000"/>
            <a:ext cx="5681662"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19F18BE-7D75-CD43-9B0E-9D83FA0CA40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845CFE2-693A-E343-B292-BEBB208504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F0306F7-1072-F145-940D-6B861AD05DF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8"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285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5A427615-855F-E44F-AE15-C5CFAB45EE9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12281DED-7C00-2F4B-BA75-1BC6076D467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606EEE2E-EF0E-6347-9B42-78776701772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0247074F-8A8D-E742-8E2F-9DF307540B4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194DC44A-7C8E-EB45-9716-C1EF096FC81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13EDA40C-476F-AE4A-AD6F-7A1658878B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pic>
        <p:nvPicPr>
          <p:cNvPr id="29698" name="Picture 2" descr="Expbanna"/>
          <p:cNvPicPr>
            <a:picLocks noChangeAspect="1" noChangeArrowheads="1"/>
          </p:cNvPicPr>
          <p:nvPr/>
        </p:nvPicPr>
        <p:blipFill>
          <a:blip r:embed="rId14"/>
          <a:srcRect/>
          <a:stretch>
            <a:fillRect/>
          </a:stretch>
        </p:blipFill>
        <p:spPr bwMode="invGray">
          <a:xfrm>
            <a:off x="0" y="0"/>
            <a:ext cx="685800" cy="6858000"/>
          </a:xfrm>
          <a:prstGeom prst="rect">
            <a:avLst/>
          </a:prstGeom>
          <a:noFill/>
        </p:spPr>
      </p:pic>
      <p:sp>
        <p:nvSpPr>
          <p:cNvPr id="29699" name="Rectangle 3"/>
          <p:cNvSpPr>
            <a:spLocks noGrp="1" noChangeArrowheads="1"/>
          </p:cNvSpPr>
          <p:nvPr>
            <p:ph type="title"/>
          </p:nvPr>
        </p:nvSpPr>
        <p:spPr bwMode="auto">
          <a:xfrm>
            <a:off x="1066800" y="3810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700" name="Rectangle 4"/>
          <p:cNvSpPr>
            <a:spLocks noGrp="1" noChangeArrowheads="1"/>
          </p:cNvSpPr>
          <p:nvPr>
            <p:ph type="dt" sz="half" idx="2"/>
          </p:nvPr>
        </p:nvSpPr>
        <p:spPr bwMode="auto">
          <a:xfrm>
            <a:off x="8382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1400">
                <a:solidFill>
                  <a:schemeClr val="tx2"/>
                </a:solidFill>
                <a:latin typeface="Arial" pitchFamily="-109" charset="0"/>
              </a:defRPr>
            </a:lvl1pPr>
          </a:lstStyle>
          <a:p>
            <a:endParaRPr lang="en-US"/>
          </a:p>
        </p:txBody>
      </p:sp>
      <p:sp>
        <p:nvSpPr>
          <p:cNvPr id="29701" name="Rectangle 5"/>
          <p:cNvSpPr>
            <a:spLocks noGrp="1" noChangeArrowheads="1"/>
          </p:cNvSpPr>
          <p:nvPr>
            <p:ph type="ftr" sz="quarter" idx="3"/>
          </p:nvPr>
        </p:nvSpPr>
        <p:spPr bwMode="auto">
          <a:xfrm>
            <a:off x="3429000" y="6400800"/>
            <a:ext cx="28956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eaLnBrk="1" hangingPunct="1">
              <a:defRPr sz="1400">
                <a:solidFill>
                  <a:schemeClr val="tx2"/>
                </a:solidFill>
                <a:latin typeface="Arial" pitchFamily="-109" charset="0"/>
              </a:defRPr>
            </a:lvl1pPr>
          </a:lstStyle>
          <a:p>
            <a:endParaRPr lang="en-US"/>
          </a:p>
        </p:txBody>
      </p:sp>
      <p:sp>
        <p:nvSpPr>
          <p:cNvPr id="29702" name="Rectangle 6"/>
          <p:cNvSpPr>
            <a:spLocks noGrp="1" noChangeArrowheads="1"/>
          </p:cNvSpPr>
          <p:nvPr>
            <p:ph type="sldNum" sz="quarter" idx="4"/>
          </p:nvPr>
        </p:nvSpPr>
        <p:spPr bwMode="auto">
          <a:xfrm>
            <a:off x="8259763" y="6400800"/>
            <a:ext cx="884237"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eaLnBrk="1" hangingPunct="1">
              <a:defRPr sz="1400">
                <a:solidFill>
                  <a:schemeClr val="tx2"/>
                </a:solidFill>
                <a:latin typeface="Arial" pitchFamily="-109" charset="0"/>
              </a:defRPr>
            </a:lvl1pPr>
          </a:lstStyle>
          <a:p>
            <a:fld id="{70FC0C7E-AD14-9140-B7EE-0F19C41FDA59}" type="slidenum">
              <a:rPr lang="en-US"/>
              <a:pPr/>
              <a:t>‹#›</a:t>
            </a:fld>
            <a:endParaRPr lang="en-US"/>
          </a:p>
        </p:txBody>
      </p:sp>
      <p:pic>
        <p:nvPicPr>
          <p:cNvPr id="29703" name="Picture 7" descr="EXPHORSA"/>
          <p:cNvPicPr>
            <a:picLocks noChangeAspect="1" noChangeArrowheads="1"/>
          </p:cNvPicPr>
          <p:nvPr/>
        </p:nvPicPr>
        <p:blipFill>
          <a:blip r:embed="rId15"/>
          <a:srcRect/>
          <a:stretch>
            <a:fillRect/>
          </a:stretch>
        </p:blipFill>
        <p:spPr bwMode="auto">
          <a:xfrm>
            <a:off x="1066800" y="1574800"/>
            <a:ext cx="7772400" cy="130175"/>
          </a:xfrm>
          <a:prstGeom prst="rect">
            <a:avLst/>
          </a:prstGeom>
          <a:noFill/>
        </p:spPr>
      </p:pic>
      <p:sp>
        <p:nvSpPr>
          <p:cNvPr id="29704" name="Rectangle 8"/>
          <p:cNvSpPr>
            <a:spLocks noGrp="1" noChangeArrowheads="1"/>
          </p:cNvSpPr>
          <p:nvPr>
            <p:ph type="body" idx="1"/>
          </p:nvPr>
        </p:nvSpPr>
        <p:spPr bwMode="auto">
          <a:xfrm>
            <a:off x="1062038" y="1766888"/>
            <a:ext cx="7769225" cy="4113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rebuchet MS" pitchFamily="-109" charset="0"/>
        </a:defRPr>
      </a:lvl2pPr>
      <a:lvl3pPr algn="ctr" rtl="0" fontAlgn="base">
        <a:spcBef>
          <a:spcPct val="0"/>
        </a:spcBef>
        <a:spcAft>
          <a:spcPct val="0"/>
        </a:spcAft>
        <a:defRPr sz="4400">
          <a:solidFill>
            <a:schemeClr val="tx2"/>
          </a:solidFill>
          <a:latin typeface="Trebuchet MS" pitchFamily="-109" charset="0"/>
        </a:defRPr>
      </a:lvl3pPr>
      <a:lvl4pPr algn="ctr" rtl="0" fontAlgn="base">
        <a:spcBef>
          <a:spcPct val="0"/>
        </a:spcBef>
        <a:spcAft>
          <a:spcPct val="0"/>
        </a:spcAft>
        <a:defRPr sz="4400">
          <a:solidFill>
            <a:schemeClr val="tx2"/>
          </a:solidFill>
          <a:latin typeface="Trebuchet MS" pitchFamily="-109" charset="0"/>
        </a:defRPr>
      </a:lvl4pPr>
      <a:lvl5pPr algn="ctr" rtl="0" fontAlgn="base">
        <a:spcBef>
          <a:spcPct val="0"/>
        </a:spcBef>
        <a:spcAft>
          <a:spcPct val="0"/>
        </a:spcAft>
        <a:defRPr sz="4400">
          <a:solidFill>
            <a:schemeClr val="tx2"/>
          </a:solidFill>
          <a:latin typeface="Trebuchet MS" pitchFamily="-109" charset="0"/>
        </a:defRPr>
      </a:lvl5pPr>
      <a:lvl6pPr marL="457200" algn="ctr" rtl="0" fontAlgn="base">
        <a:spcBef>
          <a:spcPct val="0"/>
        </a:spcBef>
        <a:spcAft>
          <a:spcPct val="0"/>
        </a:spcAft>
        <a:defRPr sz="4400">
          <a:solidFill>
            <a:schemeClr val="tx2"/>
          </a:solidFill>
          <a:latin typeface="Trebuchet MS" pitchFamily="-109" charset="0"/>
        </a:defRPr>
      </a:lvl6pPr>
      <a:lvl7pPr marL="914400" algn="ctr" rtl="0" fontAlgn="base">
        <a:spcBef>
          <a:spcPct val="0"/>
        </a:spcBef>
        <a:spcAft>
          <a:spcPct val="0"/>
        </a:spcAft>
        <a:defRPr sz="4400">
          <a:solidFill>
            <a:schemeClr val="tx2"/>
          </a:solidFill>
          <a:latin typeface="Trebuchet MS" pitchFamily="-109" charset="0"/>
        </a:defRPr>
      </a:lvl7pPr>
      <a:lvl8pPr marL="1371600" algn="ctr" rtl="0" fontAlgn="base">
        <a:spcBef>
          <a:spcPct val="0"/>
        </a:spcBef>
        <a:spcAft>
          <a:spcPct val="0"/>
        </a:spcAft>
        <a:defRPr sz="4400">
          <a:solidFill>
            <a:schemeClr val="tx2"/>
          </a:solidFill>
          <a:latin typeface="Trebuchet MS" pitchFamily="-109" charset="0"/>
        </a:defRPr>
      </a:lvl8pPr>
      <a:lvl9pPr marL="1828800" algn="ctr" rtl="0" fontAlgn="base">
        <a:spcBef>
          <a:spcPct val="0"/>
        </a:spcBef>
        <a:spcAft>
          <a:spcPct val="0"/>
        </a:spcAft>
        <a:defRPr sz="4400">
          <a:solidFill>
            <a:schemeClr val="tx2"/>
          </a:solidFill>
          <a:latin typeface="Trebuchet MS" pitchFamily="-109" charset="0"/>
        </a:defRPr>
      </a:lvl9pPr>
    </p:titleStyle>
    <p:bodyStyle>
      <a:lvl1pPr marL="342900" indent="-342900" algn="l" rtl="0" fontAlgn="base">
        <a:spcBef>
          <a:spcPct val="20000"/>
        </a:spcBef>
        <a:spcAft>
          <a:spcPct val="0"/>
        </a:spcAft>
        <a:buBlip>
          <a:blip r:embed="rId16"/>
        </a:buBlip>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109" charset="2"/>
        <a:buBlip>
          <a:blip r:embed="rId17"/>
        </a:buBlip>
        <a:defRPr sz="2800">
          <a:solidFill>
            <a:schemeClr val="tx1"/>
          </a:solidFill>
          <a:latin typeface="+mn-lt"/>
          <a:ea typeface="ＭＳ Ｐゴシック" pitchFamily="-109"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9" charset="-128"/>
        </a:defRPr>
      </a:lvl3pPr>
      <a:lvl4pPr marL="1600200" indent="-228600" algn="l" rtl="0" fontAlgn="base">
        <a:spcBef>
          <a:spcPct val="20000"/>
        </a:spcBef>
        <a:spcAft>
          <a:spcPct val="0"/>
        </a:spcAft>
        <a:buClr>
          <a:schemeClr val="tx2"/>
        </a:buClr>
        <a:buFont typeface="Wingdings" pitchFamily="-109" charset="2"/>
        <a:buChar char="s"/>
        <a:defRPr sz="2000">
          <a:solidFill>
            <a:schemeClr val="tx1"/>
          </a:solidFill>
          <a:latin typeface="+mn-lt"/>
          <a:ea typeface="ＭＳ Ｐゴシック" pitchFamily="-109" charset="-128"/>
        </a:defRPr>
      </a:lvl4pPr>
      <a:lvl5pPr marL="2057400" indent="-228600" algn="l" rtl="0" fontAlgn="base">
        <a:spcBef>
          <a:spcPct val="20000"/>
        </a:spcBef>
        <a:spcAft>
          <a:spcPct val="0"/>
        </a:spcAft>
        <a:buClr>
          <a:schemeClr val="tx2"/>
        </a:buClr>
        <a:buFont typeface="Wingdings" pitchFamily="-109" charset="2"/>
        <a:buChar char="s"/>
        <a:defRPr sz="2000">
          <a:solidFill>
            <a:schemeClr val="tx1"/>
          </a:solidFill>
          <a:latin typeface="+mn-lt"/>
          <a:ea typeface="ＭＳ Ｐゴシック" pitchFamily="-109" charset="-128"/>
        </a:defRPr>
      </a:lvl5pPr>
      <a:lvl6pPr marL="2514600" indent="-228600" algn="l" rtl="0" fontAlgn="base">
        <a:spcBef>
          <a:spcPct val="20000"/>
        </a:spcBef>
        <a:spcAft>
          <a:spcPct val="0"/>
        </a:spcAft>
        <a:buClr>
          <a:schemeClr val="tx2"/>
        </a:buClr>
        <a:buFont typeface="Wingdings" pitchFamily="-109" charset="2"/>
        <a:buChar char="s"/>
        <a:defRPr sz="2000">
          <a:solidFill>
            <a:schemeClr val="tx1"/>
          </a:solidFill>
          <a:latin typeface="+mn-lt"/>
          <a:ea typeface="ＭＳ Ｐゴシック" pitchFamily="-109" charset="-128"/>
        </a:defRPr>
      </a:lvl6pPr>
      <a:lvl7pPr marL="2971800" indent="-228600" algn="l" rtl="0" fontAlgn="base">
        <a:spcBef>
          <a:spcPct val="20000"/>
        </a:spcBef>
        <a:spcAft>
          <a:spcPct val="0"/>
        </a:spcAft>
        <a:buClr>
          <a:schemeClr val="tx2"/>
        </a:buClr>
        <a:buFont typeface="Wingdings" pitchFamily="-109" charset="2"/>
        <a:buChar char="s"/>
        <a:defRPr sz="2000">
          <a:solidFill>
            <a:schemeClr val="tx1"/>
          </a:solidFill>
          <a:latin typeface="+mn-lt"/>
          <a:ea typeface="ＭＳ Ｐゴシック" pitchFamily="-109" charset="-128"/>
        </a:defRPr>
      </a:lvl7pPr>
      <a:lvl8pPr marL="3429000" indent="-228600" algn="l" rtl="0" fontAlgn="base">
        <a:spcBef>
          <a:spcPct val="20000"/>
        </a:spcBef>
        <a:spcAft>
          <a:spcPct val="0"/>
        </a:spcAft>
        <a:buClr>
          <a:schemeClr val="tx2"/>
        </a:buClr>
        <a:buFont typeface="Wingdings" pitchFamily="-109" charset="2"/>
        <a:buChar char="s"/>
        <a:defRPr sz="2000">
          <a:solidFill>
            <a:schemeClr val="tx1"/>
          </a:solidFill>
          <a:latin typeface="+mn-lt"/>
          <a:ea typeface="ＭＳ Ｐゴシック" pitchFamily="-109" charset="-128"/>
        </a:defRPr>
      </a:lvl8pPr>
      <a:lvl9pPr marL="3886200" indent="-228600" algn="l" rtl="0" fontAlgn="base">
        <a:spcBef>
          <a:spcPct val="20000"/>
        </a:spcBef>
        <a:spcAft>
          <a:spcPct val="0"/>
        </a:spcAft>
        <a:buClr>
          <a:schemeClr val="tx2"/>
        </a:buClr>
        <a:buFont typeface="Wingdings" pitchFamily="-109" charset="2"/>
        <a:buChar char="s"/>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Field_hockey_at_the_Summer_Olympic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p:spPr>
        <p:txBody>
          <a:bodyPr lIns="90488" tIns="44450" rIns="90488" bIns="44450" anchor="ctr"/>
          <a:lstStyle/>
          <a:p>
            <a:r>
              <a:rPr lang="en-GB" dirty="0"/>
              <a:t>The Many-to-Many Relationship</a:t>
            </a:r>
          </a:p>
        </p:txBody>
      </p:sp>
      <p:sp>
        <p:nvSpPr>
          <p:cNvPr id="2" name="Subtitle 1"/>
          <p:cNvSpPr>
            <a:spLocks noGrp="1"/>
          </p:cNvSpPr>
          <p:nvPr>
            <p:ph type="subTitle" idx="1"/>
          </p:nvPr>
        </p:nvSpPr>
        <p:spPr/>
        <p:txBody>
          <a:bodyPr/>
          <a:lstStyle/>
          <a:p>
            <a:r>
              <a:rPr lang="en-CA" dirty="0" smtClean="0"/>
              <a:t>Chapter 5</a:t>
            </a:r>
            <a:endParaRPr lang="en-CA"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C2EA3C-D41E-294E-B546-A1DEDEFDAB7F}" type="slidenum">
              <a:rPr lang="en-US"/>
              <a:pPr/>
              <a:t>10</a:t>
            </a:fld>
            <a:endParaRPr lang="en-US"/>
          </a:p>
        </p:txBody>
      </p:sp>
      <p:sp>
        <p:nvSpPr>
          <p:cNvPr id="6146" name="Rectangle 2"/>
          <p:cNvSpPr>
            <a:spLocks noGrp="1" noChangeArrowheads="1"/>
          </p:cNvSpPr>
          <p:nvPr>
            <p:ph type="title"/>
          </p:nvPr>
        </p:nvSpPr>
        <p:spPr>
          <a:noFill/>
          <a:ln/>
        </p:spPr>
        <p:txBody>
          <a:bodyPr lIns="90488" tIns="44450" rIns="90488" bIns="44450" anchor="ctr"/>
          <a:lstStyle/>
          <a:p>
            <a:r>
              <a:rPr lang="en-GB"/>
              <a:t>Why a third entity?</a:t>
            </a:r>
          </a:p>
        </p:txBody>
      </p:sp>
      <p:sp>
        <p:nvSpPr>
          <p:cNvPr id="6147" name="Rectangle 3"/>
          <p:cNvSpPr>
            <a:spLocks noGrp="1" noChangeArrowheads="1"/>
          </p:cNvSpPr>
          <p:nvPr>
            <p:ph type="body" idx="1"/>
          </p:nvPr>
        </p:nvSpPr>
        <p:spPr>
          <a:xfrm>
            <a:off x="1163638" y="1987550"/>
            <a:ext cx="7769225" cy="4113213"/>
          </a:xfrm>
          <a:noFill/>
          <a:ln/>
        </p:spPr>
        <p:txBody>
          <a:bodyPr lIns="90488" tIns="44450" rIns="90488" bIns="44450"/>
          <a:lstStyle/>
          <a:p>
            <a:r>
              <a:rPr lang="en-GB"/>
              <a:t>Store data about the relationship</a:t>
            </a:r>
          </a:p>
          <a:p>
            <a:r>
              <a:rPr lang="en-GB"/>
              <a:t>Think of an m:m as two 1:m relationships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10D8263F-B14C-9040-B7C9-2A13A483686E}" type="slidenum">
              <a:rPr lang="en-US"/>
              <a:pPr/>
              <a:t>11</a:t>
            </a:fld>
            <a:endParaRPr lang="en-US"/>
          </a:p>
        </p:txBody>
      </p:sp>
      <p:sp>
        <p:nvSpPr>
          <p:cNvPr id="7173" name="Rectangle 5"/>
          <p:cNvSpPr>
            <a:spLocks noGrp="1" noChangeArrowheads="1"/>
          </p:cNvSpPr>
          <p:nvPr>
            <p:ph type="title"/>
          </p:nvPr>
        </p:nvSpPr>
        <p:spPr/>
        <p:txBody>
          <a:bodyPr/>
          <a:lstStyle/>
          <a:p>
            <a:r>
              <a:rPr lang="en-GB"/>
              <a:t>Creating a relational database</a:t>
            </a:r>
          </a:p>
        </p:txBody>
      </p:sp>
      <p:sp>
        <p:nvSpPr>
          <p:cNvPr id="7174" name="Rectangle 6"/>
          <p:cNvSpPr>
            <a:spLocks noGrp="1" noChangeArrowheads="1"/>
          </p:cNvSpPr>
          <p:nvPr>
            <p:ph type="body" idx="1"/>
          </p:nvPr>
        </p:nvSpPr>
        <p:spPr>
          <a:xfrm>
            <a:off x="841375" y="1766888"/>
            <a:ext cx="8302625" cy="4113212"/>
          </a:xfrm>
        </p:spPr>
        <p:txBody>
          <a:bodyPr/>
          <a:lstStyle/>
          <a:p>
            <a:r>
              <a:rPr lang="en-GB" sz="2800"/>
              <a:t>Same rules apply</a:t>
            </a:r>
          </a:p>
          <a:p>
            <a:r>
              <a:rPr lang="en-GB" sz="2800"/>
              <a:t>The associative table has two foreign keys</a:t>
            </a:r>
          </a:p>
          <a:p>
            <a:pPr lvl="1"/>
            <a:r>
              <a:rPr lang="en-GB" sz="2400"/>
              <a:t>One for each of the entities in the m:m relationship</a:t>
            </a:r>
          </a:p>
          <a:p>
            <a:r>
              <a:rPr lang="en-GB" sz="2800"/>
              <a:t>A foreign key can also be part of the primary key of an associative entity</a:t>
            </a:r>
            <a:endParaRPr lang="en-GB"/>
          </a:p>
        </p:txBody>
      </p:sp>
      <p:graphicFrame>
        <p:nvGraphicFramePr>
          <p:cNvPr id="7284" name="Group 116"/>
          <p:cNvGraphicFramePr>
            <a:graphicFrameLocks noGrp="1"/>
          </p:cNvGraphicFramePr>
          <p:nvPr/>
        </p:nvGraphicFramePr>
        <p:xfrm>
          <a:off x="1422400" y="4275138"/>
          <a:ext cx="5051425" cy="2108200"/>
        </p:xfrm>
        <a:graphic>
          <a:graphicData uri="http://schemas.openxmlformats.org/drawingml/2006/table">
            <a:tbl>
              <a:tblPr/>
              <a:tblGrid>
                <a:gridCol w="1087438"/>
                <a:gridCol w="992187"/>
                <a:gridCol w="1184275"/>
                <a:gridCol w="892175"/>
                <a:gridCol w="895350"/>
              </a:tblGrid>
              <a:tr h="254000">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lineitem</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sng" strike="noStrike" cap="none" normalizeH="0" baseline="0">
                          <a:ln>
                            <a:noFill/>
                          </a:ln>
                          <a:solidFill>
                            <a:schemeClr val="tx1"/>
                          </a:solidFill>
                          <a:effectLst/>
                          <a:latin typeface="Trebuchet MS" pitchFamily="-109" charset="0"/>
                        </a:rPr>
                        <a:t>lineno</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lineqty</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lineprice</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1" u="sng" strike="noStrike" cap="none" normalizeH="0" baseline="0">
                          <a:ln>
                            <a:noFill/>
                          </a:ln>
                          <a:solidFill>
                            <a:schemeClr val="tx1"/>
                          </a:solidFill>
                          <a:effectLst/>
                          <a:latin typeface="Trebuchet MS" pitchFamily="-109" charset="0"/>
                        </a:rPr>
                        <a:t>saleno</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1" u="none" strike="noStrike" cap="none" normalizeH="0" baseline="0">
                          <a:ln>
                            <a:noFill/>
                          </a:ln>
                          <a:solidFill>
                            <a:schemeClr val="tx1"/>
                          </a:solidFill>
                          <a:effectLst/>
                          <a:latin typeface="Trebuchet MS" pitchFamily="-109" charset="0"/>
                        </a:rPr>
                        <a:t>itemno</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4.50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25.00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6</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20.00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16</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3</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25.00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19</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B45D03-F382-D945-8D3D-DA01A187EB0D}" type="slidenum">
              <a:rPr lang="en-US"/>
              <a:pPr/>
              <a:t>12</a:t>
            </a:fld>
            <a:endParaRPr lang="en-US"/>
          </a:p>
        </p:txBody>
      </p:sp>
      <p:sp>
        <p:nvSpPr>
          <p:cNvPr id="8194" name="Rectangle 2"/>
          <p:cNvSpPr>
            <a:spLocks noGrp="1" noChangeArrowheads="1"/>
          </p:cNvSpPr>
          <p:nvPr>
            <p:ph type="title"/>
          </p:nvPr>
        </p:nvSpPr>
        <p:spPr>
          <a:noFill/>
          <a:ln/>
        </p:spPr>
        <p:txBody>
          <a:bodyPr lIns="90488" tIns="44450" rIns="90488" bIns="44450" anchor="ctr"/>
          <a:lstStyle/>
          <a:p>
            <a:r>
              <a:rPr lang="en-GB"/>
              <a:t>Creating a relational database</a:t>
            </a:r>
          </a:p>
        </p:txBody>
      </p:sp>
      <p:sp>
        <p:nvSpPr>
          <p:cNvPr id="8195" name="Rectangle 3"/>
          <p:cNvSpPr>
            <a:spLocks noGrp="1" noChangeArrowheads="1"/>
          </p:cNvSpPr>
          <p:nvPr>
            <p:ph type="body" idx="1"/>
          </p:nvPr>
        </p:nvSpPr>
        <p:spPr>
          <a:xfrm>
            <a:off x="1127125" y="2047875"/>
            <a:ext cx="8016875" cy="4232275"/>
          </a:xfrm>
          <a:noFill/>
          <a:ln/>
        </p:spPr>
        <p:txBody>
          <a:bodyPr lIns="90488" tIns="44450" rIns="90488" bIns="44450"/>
          <a:lstStyle/>
          <a:p>
            <a:pPr>
              <a:lnSpc>
                <a:spcPct val="90000"/>
              </a:lnSpc>
              <a:buFontTx/>
              <a:buNone/>
              <a:tabLst>
                <a:tab pos="457200" algn="l"/>
                <a:tab pos="1252538" algn="l"/>
                <a:tab pos="2743200" algn="l"/>
              </a:tabLst>
            </a:pPr>
            <a:r>
              <a:rPr lang="en-GB" sz="1100" dirty="0">
                <a:latin typeface="Courier New" pitchFamily="-109" charset="0"/>
              </a:rPr>
              <a:t>CREATE TABLE sale (</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saleno</a:t>
            </a:r>
            <a:r>
              <a:rPr lang="en-GB" sz="1100" dirty="0">
                <a:latin typeface="Courier New" pitchFamily="-109" charset="0"/>
              </a:rPr>
              <a:t>	INTEGER,</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saledate</a:t>
            </a:r>
            <a:r>
              <a:rPr lang="en-GB" sz="1100" dirty="0">
                <a:latin typeface="Courier New" pitchFamily="-109" charset="0"/>
              </a:rPr>
              <a:t>	DATE NOT NULL,</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saletext</a:t>
            </a:r>
            <a:r>
              <a:rPr lang="en-GB" sz="1100" dirty="0">
                <a:latin typeface="Courier New" pitchFamily="-109" charset="0"/>
              </a:rPr>
              <a:t>	VARCHAR(50),</a:t>
            </a:r>
          </a:p>
          <a:p>
            <a:pPr>
              <a:lnSpc>
                <a:spcPct val="90000"/>
              </a:lnSpc>
              <a:buFontTx/>
              <a:buNone/>
              <a:tabLst>
                <a:tab pos="457200" algn="l"/>
                <a:tab pos="1252538" algn="l"/>
                <a:tab pos="2743200" algn="l"/>
              </a:tabLst>
            </a:pPr>
            <a:r>
              <a:rPr lang="en-GB" sz="1100" dirty="0">
                <a:latin typeface="Courier New" pitchFamily="-109" charset="0"/>
              </a:rPr>
              <a:t>		 PRIMARY KEY(</a:t>
            </a:r>
            <a:r>
              <a:rPr lang="en-GB" sz="1100" dirty="0" err="1">
                <a:latin typeface="Courier New" pitchFamily="-109" charset="0"/>
              </a:rPr>
              <a:t>saleno</a:t>
            </a:r>
            <a:r>
              <a:rPr lang="en-GB" sz="1100" dirty="0">
                <a:latin typeface="Courier New" pitchFamily="-109" charset="0"/>
              </a:rPr>
              <a:t>));</a:t>
            </a:r>
          </a:p>
          <a:p>
            <a:pPr>
              <a:lnSpc>
                <a:spcPct val="90000"/>
              </a:lnSpc>
              <a:buFontTx/>
              <a:buNone/>
              <a:tabLst>
                <a:tab pos="457200" algn="l"/>
                <a:tab pos="1252538" algn="l"/>
                <a:tab pos="2743200" algn="l"/>
              </a:tabLst>
            </a:pPr>
            <a:endParaRPr lang="en-GB" sz="1100" dirty="0">
              <a:latin typeface="Courier New" pitchFamily="-109" charset="0"/>
            </a:endParaRPr>
          </a:p>
          <a:p>
            <a:pPr>
              <a:lnSpc>
                <a:spcPct val="90000"/>
              </a:lnSpc>
              <a:buFontTx/>
              <a:buNone/>
              <a:tabLst>
                <a:tab pos="457200" algn="l"/>
                <a:tab pos="1252538" algn="l"/>
                <a:tab pos="2743200" algn="l"/>
              </a:tabLst>
            </a:pPr>
            <a:r>
              <a:rPr lang="en-GB" sz="1100" dirty="0">
                <a:latin typeface="Courier New" pitchFamily="-109" charset="0"/>
              </a:rPr>
              <a:t>CREATE TABLE item (</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itemno</a:t>
            </a:r>
            <a:r>
              <a:rPr lang="en-GB" sz="1100" dirty="0">
                <a:latin typeface="Courier New" pitchFamily="-109" charset="0"/>
              </a:rPr>
              <a:t>	INTEGER,</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itemname</a:t>
            </a:r>
            <a:r>
              <a:rPr lang="en-GB" sz="1100" dirty="0">
                <a:latin typeface="Courier New" pitchFamily="-109" charset="0"/>
              </a:rPr>
              <a:t>	VARCHAR(30</a:t>
            </a:r>
            <a:r>
              <a:rPr lang="en-GB" sz="1100" dirty="0" smtClean="0">
                <a:latin typeface="Courier New" pitchFamily="-109" charset="0"/>
              </a:rPr>
              <a:t>) NOT NULL,</a:t>
            </a:r>
            <a:endParaRPr lang="en-GB" sz="1100" dirty="0">
              <a:latin typeface="Courier New" pitchFamily="-109" charset="0"/>
            </a:endParaRPr>
          </a:p>
          <a:p>
            <a:pPr>
              <a:lnSpc>
                <a:spcPct val="90000"/>
              </a:lnSpc>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itemtype</a:t>
            </a:r>
            <a:r>
              <a:rPr lang="en-GB" sz="1100" dirty="0">
                <a:latin typeface="Courier New" pitchFamily="-109" charset="0"/>
              </a:rPr>
              <a:t>	CHAR(1) NOT </a:t>
            </a:r>
            <a:r>
              <a:rPr lang="en-GB" sz="1100" dirty="0" smtClean="0">
                <a:latin typeface="Courier New" pitchFamily="-109" charset="0"/>
              </a:rPr>
              <a:t>NULL,</a:t>
            </a:r>
            <a:endParaRPr lang="en-GB" sz="1100" dirty="0">
              <a:latin typeface="Courier New" pitchFamily="-109" charset="0"/>
            </a:endParaRP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itemcolor</a:t>
            </a:r>
            <a:r>
              <a:rPr lang="en-GB" sz="1100" dirty="0">
                <a:latin typeface="Courier New" pitchFamily="-109" charset="0"/>
              </a:rPr>
              <a:t>	VARCHAR(10),</a:t>
            </a:r>
          </a:p>
          <a:p>
            <a:pPr>
              <a:lnSpc>
                <a:spcPct val="90000"/>
              </a:lnSpc>
              <a:buFontTx/>
              <a:buNone/>
              <a:tabLst>
                <a:tab pos="457200" algn="l"/>
                <a:tab pos="1252538" algn="l"/>
                <a:tab pos="2743200" algn="l"/>
              </a:tabLst>
            </a:pPr>
            <a:r>
              <a:rPr lang="en-GB" sz="1100" dirty="0">
                <a:latin typeface="Courier New" pitchFamily="-109" charset="0"/>
              </a:rPr>
              <a:t>		 PRIMARY KEY(</a:t>
            </a:r>
            <a:r>
              <a:rPr lang="en-GB" sz="1100" dirty="0" err="1">
                <a:latin typeface="Courier New" pitchFamily="-109" charset="0"/>
              </a:rPr>
              <a:t>itemno</a:t>
            </a:r>
            <a:r>
              <a:rPr lang="en-GB" sz="1100" dirty="0">
                <a:latin typeface="Courier New" pitchFamily="-109" charset="0"/>
              </a:rPr>
              <a:t>));</a:t>
            </a:r>
          </a:p>
          <a:p>
            <a:pPr>
              <a:lnSpc>
                <a:spcPct val="90000"/>
              </a:lnSpc>
              <a:buFontTx/>
              <a:buNone/>
              <a:tabLst>
                <a:tab pos="457200" algn="l"/>
                <a:tab pos="1252538" algn="l"/>
                <a:tab pos="2743200" algn="l"/>
              </a:tabLst>
            </a:pPr>
            <a:endParaRPr lang="en-GB" sz="1100" dirty="0">
              <a:latin typeface="Courier New" pitchFamily="-109" charset="0"/>
            </a:endParaRPr>
          </a:p>
          <a:p>
            <a:pPr>
              <a:lnSpc>
                <a:spcPct val="90000"/>
              </a:lnSpc>
              <a:buFontTx/>
              <a:buNone/>
              <a:tabLst>
                <a:tab pos="457200" algn="l"/>
                <a:tab pos="1252538" algn="l"/>
                <a:tab pos="2743200" algn="l"/>
              </a:tabLst>
            </a:pPr>
            <a:r>
              <a:rPr lang="en-GB" sz="1100" dirty="0">
                <a:latin typeface="Courier New" pitchFamily="-109" charset="0"/>
              </a:rPr>
              <a:t>CREATE TABLE </a:t>
            </a:r>
            <a:r>
              <a:rPr lang="en-GB" sz="1100" dirty="0" err="1">
                <a:latin typeface="Courier New" pitchFamily="-109" charset="0"/>
              </a:rPr>
              <a:t>lineitem</a:t>
            </a:r>
            <a:r>
              <a:rPr lang="en-GB" sz="1100" dirty="0">
                <a:latin typeface="Courier New" pitchFamily="-109" charset="0"/>
              </a:rPr>
              <a:t> (</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lineno</a:t>
            </a:r>
            <a:r>
              <a:rPr lang="en-GB" sz="1100" dirty="0">
                <a:latin typeface="Courier New" pitchFamily="-109" charset="0"/>
              </a:rPr>
              <a:t>	INTEGER,</a:t>
            </a:r>
          </a:p>
          <a:p>
            <a:pPr>
              <a:lnSpc>
                <a:spcPct val="90000"/>
              </a:lnSpc>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lineqty</a:t>
            </a:r>
            <a:r>
              <a:rPr lang="en-GB" sz="1100" dirty="0">
                <a:latin typeface="Courier New" pitchFamily="-109" charset="0"/>
              </a:rPr>
              <a:t>	INTEGER NOT </a:t>
            </a:r>
            <a:r>
              <a:rPr lang="en-GB" sz="1100" dirty="0" smtClean="0">
                <a:latin typeface="Courier New" pitchFamily="-109" charset="0"/>
              </a:rPr>
              <a:t>NULL,</a:t>
            </a:r>
            <a:endParaRPr lang="en-GB" sz="1100" dirty="0">
              <a:latin typeface="Courier New" pitchFamily="-109" charset="0"/>
            </a:endParaRP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lineprice</a:t>
            </a:r>
            <a:r>
              <a:rPr lang="en-GB" sz="1100" dirty="0">
                <a:latin typeface="Courier New" pitchFamily="-109" charset="0"/>
              </a:rPr>
              <a:t>	DECIMAL(7,2) NOT NULL,</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saleno</a:t>
            </a:r>
            <a:r>
              <a:rPr lang="en-GB" sz="1100" dirty="0">
                <a:latin typeface="Courier New" pitchFamily="-109" charset="0"/>
              </a:rPr>
              <a:t>	INTEGER,</a:t>
            </a:r>
          </a:p>
          <a:p>
            <a:pPr>
              <a:lnSpc>
                <a:spcPct val="90000"/>
              </a:lnSpc>
              <a:buFontTx/>
              <a:buNone/>
              <a:tabLst>
                <a:tab pos="457200" algn="l"/>
                <a:tab pos="1252538" algn="l"/>
                <a:tab pos="2743200" algn="l"/>
              </a:tabLst>
            </a:pPr>
            <a:r>
              <a:rPr lang="en-GB" sz="1100" dirty="0">
                <a:latin typeface="Courier New" pitchFamily="-109" charset="0"/>
              </a:rPr>
              <a:t>	</a:t>
            </a:r>
            <a:r>
              <a:rPr lang="en-GB" sz="1100" dirty="0" err="1">
                <a:latin typeface="Courier New" pitchFamily="-109" charset="0"/>
              </a:rPr>
              <a:t>itemno</a:t>
            </a:r>
            <a:r>
              <a:rPr lang="en-GB" sz="1100" dirty="0">
                <a:latin typeface="Courier New" pitchFamily="-109" charset="0"/>
              </a:rPr>
              <a:t>	INTEGER,</a:t>
            </a:r>
          </a:p>
          <a:p>
            <a:pPr>
              <a:lnSpc>
                <a:spcPct val="90000"/>
              </a:lnSpc>
              <a:buFontTx/>
              <a:buNone/>
              <a:tabLst>
                <a:tab pos="457200" algn="l"/>
                <a:tab pos="1252538" algn="l"/>
                <a:tab pos="2743200" algn="l"/>
              </a:tabLst>
            </a:pPr>
            <a:r>
              <a:rPr lang="en-GB" sz="1100" dirty="0">
                <a:latin typeface="Courier New" pitchFamily="-109" charset="0"/>
              </a:rPr>
              <a:t>		 PRIMARY KEY(</a:t>
            </a:r>
            <a:r>
              <a:rPr lang="en-GB" sz="1100" dirty="0" err="1">
                <a:latin typeface="Courier New" pitchFamily="-109" charset="0"/>
              </a:rPr>
              <a:t>lineno,saleno</a:t>
            </a:r>
            <a:r>
              <a:rPr lang="en-GB" sz="1100" dirty="0">
                <a:latin typeface="Courier New" pitchFamily="-109" charset="0"/>
              </a:rPr>
              <a:t>),</a:t>
            </a:r>
          </a:p>
          <a:p>
            <a:pPr>
              <a:lnSpc>
                <a:spcPct val="90000"/>
              </a:lnSpc>
              <a:buFontTx/>
              <a:buNone/>
              <a:tabLst>
                <a:tab pos="457200" algn="l"/>
                <a:tab pos="1252538" algn="l"/>
                <a:tab pos="2743200" algn="l"/>
              </a:tabLst>
            </a:pPr>
            <a:r>
              <a:rPr lang="en-GB" sz="1100" dirty="0">
                <a:latin typeface="Courier New" pitchFamily="-109" charset="0"/>
              </a:rPr>
              <a:t>		 </a:t>
            </a:r>
            <a:r>
              <a:rPr lang="en-US" sz="1100" dirty="0">
                <a:latin typeface="Courier New" pitchFamily="-109" charset="0"/>
              </a:rPr>
              <a:t>CONSTRAINT </a:t>
            </a:r>
            <a:r>
              <a:rPr lang="en-US" sz="1100" dirty="0" err="1">
                <a:latin typeface="Courier New" pitchFamily="-109" charset="0"/>
              </a:rPr>
              <a:t>fk_has_sale</a:t>
            </a:r>
            <a:r>
              <a:rPr lang="en-US" sz="1100" dirty="0">
                <a:latin typeface="Courier New" pitchFamily="-109" charset="0"/>
              </a:rPr>
              <a:t> FOREIGN KEY(</a:t>
            </a:r>
            <a:r>
              <a:rPr lang="en-US" sz="1100" dirty="0" err="1">
                <a:latin typeface="Courier New" pitchFamily="-109" charset="0"/>
              </a:rPr>
              <a:t>saleno</a:t>
            </a:r>
            <a:r>
              <a:rPr lang="en-US" sz="1100" dirty="0">
                <a:latin typeface="Courier New" pitchFamily="-109" charset="0"/>
              </a:rPr>
              <a:t>) REFERENCES sale(</a:t>
            </a:r>
            <a:r>
              <a:rPr lang="en-US" sz="1100" dirty="0" err="1">
                <a:latin typeface="Courier New" pitchFamily="-109" charset="0"/>
              </a:rPr>
              <a:t>saleno</a:t>
            </a:r>
            <a:r>
              <a:rPr lang="en-US" sz="1100" dirty="0">
                <a:latin typeface="Courier New" pitchFamily="-109" charset="0"/>
              </a:rPr>
              <a:t>),</a:t>
            </a:r>
          </a:p>
          <a:p>
            <a:pPr>
              <a:lnSpc>
                <a:spcPct val="90000"/>
              </a:lnSpc>
              <a:buFontTx/>
              <a:buNone/>
              <a:tabLst>
                <a:tab pos="457200" algn="l"/>
                <a:tab pos="1252538" algn="l"/>
                <a:tab pos="2743200" algn="l"/>
              </a:tabLst>
            </a:pPr>
            <a:r>
              <a:rPr lang="en-US" sz="1100" dirty="0">
                <a:latin typeface="Courier New" pitchFamily="-109" charset="0"/>
              </a:rPr>
              <a:t>		 CONSTRAINT </a:t>
            </a:r>
            <a:r>
              <a:rPr lang="en-US" sz="1100" dirty="0" err="1">
                <a:latin typeface="Courier New" pitchFamily="-109" charset="0"/>
              </a:rPr>
              <a:t>fk_has_item</a:t>
            </a:r>
            <a:r>
              <a:rPr lang="en-US" sz="1100" dirty="0">
                <a:latin typeface="Courier New" pitchFamily="-109" charset="0"/>
              </a:rPr>
              <a:t> FOREIGN KEY(</a:t>
            </a:r>
            <a:r>
              <a:rPr lang="en-US" sz="1100" dirty="0" err="1">
                <a:latin typeface="Courier New" pitchFamily="-109" charset="0"/>
              </a:rPr>
              <a:t>itemno</a:t>
            </a:r>
            <a:r>
              <a:rPr lang="en-US" sz="1100" dirty="0">
                <a:latin typeface="Courier New" pitchFamily="-109" charset="0"/>
              </a:rPr>
              <a:t>) REFERENCES item(</a:t>
            </a:r>
            <a:r>
              <a:rPr lang="en-US" sz="1100" dirty="0" err="1">
                <a:latin typeface="Courier New" pitchFamily="-109" charset="0"/>
              </a:rPr>
              <a:t>itemno</a:t>
            </a:r>
            <a:r>
              <a:rPr lang="en-US" sz="1100" dirty="0">
                <a:latin typeface="Courier New" pitchFamily="-109" charset="0"/>
              </a:rPr>
              <a:t>));</a:t>
            </a:r>
            <a:endParaRPr lang="en-GB" sz="1100" dirty="0">
              <a:latin typeface="Courier New" pitchFamily="-10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 1</a:t>
            </a:r>
            <a:endParaRPr lang="en-US" dirty="0"/>
          </a:p>
        </p:txBody>
      </p:sp>
      <p:sp>
        <p:nvSpPr>
          <p:cNvPr id="3" name="Content Placeholder 2"/>
          <p:cNvSpPr>
            <a:spLocks noGrp="1"/>
          </p:cNvSpPr>
          <p:nvPr>
            <p:ph idx="1"/>
          </p:nvPr>
        </p:nvSpPr>
        <p:spPr/>
        <p:txBody>
          <a:bodyPr/>
          <a:lstStyle/>
          <a:p>
            <a:r>
              <a:rPr lang="en-US" sz="2400" dirty="0" smtClean="0"/>
              <a:t>A keen field hockey fan wants to keep track of which countries won which medals in the various summer Olympics for both the men’s and women’s events </a:t>
            </a:r>
          </a:p>
          <a:p>
            <a:pPr lvl="1"/>
            <a:r>
              <a:rPr lang="en-US" sz="2000" dirty="0" smtClean="0"/>
              <a:t>Design a data model</a:t>
            </a:r>
          </a:p>
          <a:p>
            <a:pPr lvl="1"/>
            <a:r>
              <a:rPr lang="en-US" sz="2000" dirty="0" smtClean="0"/>
              <a:t>Create the database</a:t>
            </a:r>
          </a:p>
          <a:p>
            <a:pPr lvl="1"/>
            <a:r>
              <a:rPr lang="en-US" sz="2000" dirty="0" smtClean="0"/>
              <a:t>Populate with data for the last two Olympics</a:t>
            </a:r>
          </a:p>
          <a:p>
            <a:pPr lvl="2"/>
            <a:r>
              <a:rPr lang="en-US" sz="1800" dirty="0">
                <a:hlinkClick r:id="rId3"/>
              </a:rPr>
              <a:t>http://</a:t>
            </a:r>
            <a:r>
              <a:rPr lang="en-US" sz="1800" dirty="0" smtClean="0">
                <a:hlinkClick r:id="rId3"/>
              </a:rPr>
              <a:t>en.wikipedia.org/wiki/Field_hockey_at_the_Summer_Olympics</a:t>
            </a:r>
            <a:endParaRPr lang="en-US" sz="1800" dirty="0" smtClean="0"/>
          </a:p>
          <a:p>
            <a:r>
              <a:rPr lang="pt-BR" sz="2400" dirty="0"/>
              <a:t>Conceptual modelling - ERD</a:t>
            </a:r>
          </a:p>
          <a:p>
            <a:pPr lvl="1"/>
            <a:r>
              <a:rPr lang="pt-BR" sz="2000" dirty="0" smtClean="0"/>
              <a:t>Textbook problems: 1 </a:t>
            </a:r>
            <a:r>
              <a:rPr lang="pt-BR" sz="2000" dirty="0"/>
              <a:t>a, b*, c, d*, e, 2, </a:t>
            </a:r>
            <a:r>
              <a:rPr lang="pt-BR" sz="2000" dirty="0" smtClean="0"/>
              <a:t>8</a:t>
            </a:r>
            <a:endParaRPr lang="en-US" sz="2400" dirty="0"/>
          </a:p>
          <a:p>
            <a:pPr lvl="1"/>
            <a:endParaRPr lang="en-US" sz="2000" dirty="0"/>
          </a:p>
        </p:txBody>
      </p:sp>
      <p:sp>
        <p:nvSpPr>
          <p:cNvPr id="4" name="Slide Number Placeholder 3"/>
          <p:cNvSpPr>
            <a:spLocks noGrp="1"/>
          </p:cNvSpPr>
          <p:nvPr>
            <p:ph type="sldNum" sz="quarter" idx="12"/>
          </p:nvPr>
        </p:nvSpPr>
        <p:spPr/>
        <p:txBody>
          <a:bodyPr/>
          <a:lstStyle/>
          <a:p>
            <a:fld id="{B845CFE2-693A-E343-B292-BEBB208504A9}" type="slidenum">
              <a:rPr lang="en-US" smtClean="0"/>
              <a:pPr/>
              <a:t>13</a:t>
            </a:fld>
            <a:endParaRPr lang="en-US"/>
          </a:p>
        </p:txBody>
      </p:sp>
    </p:spTree>
    <p:extLst>
      <p:ext uri="{BB962C8B-B14F-4D97-AF65-F5344CB8AC3E}">
        <p14:creationId xmlns:p14="http://schemas.microsoft.com/office/powerpoint/2010/main" val="7845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5136EF-815A-2345-8151-5E7DFBBE9B85}" type="slidenum">
              <a:rPr lang="en-US"/>
              <a:pPr/>
              <a:t>14</a:t>
            </a:fld>
            <a:endParaRPr lang="en-US"/>
          </a:p>
        </p:txBody>
      </p:sp>
      <p:sp>
        <p:nvSpPr>
          <p:cNvPr id="10242" name="Rectangle 2"/>
          <p:cNvSpPr>
            <a:spLocks noGrp="1" noChangeArrowheads="1"/>
          </p:cNvSpPr>
          <p:nvPr>
            <p:ph type="title"/>
          </p:nvPr>
        </p:nvSpPr>
        <p:spPr>
          <a:noFill/>
          <a:ln/>
        </p:spPr>
        <p:txBody>
          <a:bodyPr lIns="90488" tIns="44450" rIns="90488" bIns="44450" anchor="ctr"/>
          <a:lstStyle/>
          <a:p>
            <a:r>
              <a:rPr lang="en-GB"/>
              <a:t>A three table join</a:t>
            </a:r>
          </a:p>
        </p:txBody>
      </p:sp>
      <p:sp>
        <p:nvSpPr>
          <p:cNvPr id="10243" name="Rectangle 3"/>
          <p:cNvSpPr>
            <a:spLocks noGrp="1" noChangeArrowheads="1"/>
          </p:cNvSpPr>
          <p:nvPr>
            <p:ph type="body" idx="1"/>
          </p:nvPr>
        </p:nvSpPr>
        <p:spPr>
          <a:noFill/>
          <a:ln/>
        </p:spPr>
        <p:txBody>
          <a:bodyPr lIns="90488" tIns="44450" rIns="90488" bIns="44450"/>
          <a:lstStyle/>
          <a:p>
            <a:r>
              <a:rPr lang="en-GB" sz="2800" dirty="0"/>
              <a:t>List the names of the three tables after </a:t>
            </a:r>
            <a:r>
              <a:rPr lang="en-GB" sz="2800" dirty="0">
                <a:latin typeface="Courier New" pitchFamily="-109" charset="0"/>
              </a:rPr>
              <a:t>FROM</a:t>
            </a:r>
            <a:endParaRPr lang="en-GB" sz="2800" dirty="0"/>
          </a:p>
          <a:p>
            <a:r>
              <a:rPr lang="en-GB" sz="2800" dirty="0"/>
              <a:t>Specify two matching conditions with the associative table in both join conditions</a:t>
            </a:r>
          </a:p>
          <a:p>
            <a:pPr>
              <a:buFontTx/>
              <a:buNone/>
            </a:pPr>
            <a:endParaRPr lang="en-GB" sz="2800" dirty="0"/>
          </a:p>
          <a:p>
            <a:pPr lvl="1">
              <a:buFont typeface="Wingdings" pitchFamily="-109" charset="2"/>
              <a:buNone/>
            </a:pPr>
            <a:r>
              <a:rPr lang="en-GB" sz="1800" dirty="0">
                <a:latin typeface="Courier New" pitchFamily="-109" charset="0"/>
              </a:rPr>
              <a:t>SELECT * FROM sale, </a:t>
            </a:r>
            <a:r>
              <a:rPr lang="en-GB" sz="1800" dirty="0" err="1">
                <a:latin typeface="Courier New" pitchFamily="-109" charset="0"/>
              </a:rPr>
              <a:t>lineitem</a:t>
            </a:r>
            <a:r>
              <a:rPr lang="en-GB" sz="1800" dirty="0">
                <a:latin typeface="Courier New" pitchFamily="-109" charset="0"/>
              </a:rPr>
              <a:t>, item</a:t>
            </a:r>
          </a:p>
          <a:p>
            <a:pPr lvl="1">
              <a:buFont typeface="Wingdings" pitchFamily="-109" charset="2"/>
              <a:buNone/>
            </a:pPr>
            <a:r>
              <a:rPr lang="en-GB" sz="1800" dirty="0">
                <a:latin typeface="Courier New" pitchFamily="-109" charset="0"/>
              </a:rPr>
              <a:t>	 WHERE </a:t>
            </a:r>
            <a:r>
              <a:rPr lang="en-GB" sz="1800" dirty="0" err="1">
                <a:latin typeface="Courier New" pitchFamily="-109" charset="0"/>
              </a:rPr>
              <a:t>sale.saleno</a:t>
            </a:r>
            <a:r>
              <a:rPr lang="en-GB" sz="1800" dirty="0">
                <a:latin typeface="Courier New" pitchFamily="-109" charset="0"/>
              </a:rPr>
              <a:t> = </a:t>
            </a:r>
            <a:r>
              <a:rPr lang="en-GB" sz="1800" dirty="0" err="1">
                <a:latin typeface="Courier New" pitchFamily="-109" charset="0"/>
              </a:rPr>
              <a:t>lineitem.saleno</a:t>
            </a:r>
            <a:endParaRPr lang="en-GB" sz="1800" dirty="0">
              <a:latin typeface="Courier New" pitchFamily="-109" charset="0"/>
            </a:endParaRPr>
          </a:p>
          <a:p>
            <a:pPr lvl="1">
              <a:buFont typeface="Wingdings" pitchFamily="-109" charset="2"/>
              <a:buNone/>
            </a:pPr>
            <a:r>
              <a:rPr lang="en-GB" sz="1800" dirty="0">
                <a:latin typeface="Courier New" pitchFamily="-109" charset="0"/>
              </a:rPr>
              <a:t>		AND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r>
              <a:rPr lang="en-GB" sz="1800" dirty="0">
                <a:latin typeface="Courier New" pitchFamily="-109" charset="0"/>
              </a:rPr>
              <a:t>;</a:t>
            </a:r>
            <a:endParaRPr lang="en-GB" sz="1800" dirty="0"/>
          </a:p>
          <a:p>
            <a:pPr>
              <a:buFontTx/>
              <a:buNone/>
            </a:pPr>
            <a:endParaRPr lang="en-GB" sz="2400" dirty="0"/>
          </a:p>
        </p:txBody>
      </p:sp>
      <p:sp>
        <p:nvSpPr>
          <p:cNvPr id="6" name="TextBox 5"/>
          <p:cNvSpPr txBox="1"/>
          <p:nvPr/>
        </p:nvSpPr>
        <p:spPr>
          <a:xfrm>
            <a:off x="7772400" y="0"/>
            <a:ext cx="1371600" cy="461665"/>
          </a:xfrm>
          <a:prstGeom prst="rect">
            <a:avLst/>
          </a:prstGeom>
          <a:noFill/>
        </p:spPr>
        <p:txBody>
          <a:bodyPr wrap="square" rtlCol="0">
            <a:spAutoFit/>
          </a:bodyPr>
          <a:lstStyle/>
          <a:p>
            <a:r>
              <a:rPr lang="en-CA" dirty="0" smtClean="0">
                <a:solidFill>
                  <a:srgbClr val="0000E3"/>
                </a:solidFill>
                <a:latin typeface="+mn-lt"/>
              </a:rPr>
              <a:t>Lesson 2</a:t>
            </a:r>
            <a:endParaRPr lang="en-CA" dirty="0">
              <a:solidFill>
                <a:srgbClr val="0000E3"/>
              </a:solidFill>
              <a:latin typeface="+mn-l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F2806DB3-0E6B-F94E-A0FD-4DA0ABABCE84}" type="slidenum">
              <a:rPr lang="en-US"/>
              <a:pPr/>
              <a:t>15</a:t>
            </a:fld>
            <a:endParaRPr lang="en-US"/>
          </a:p>
        </p:txBody>
      </p:sp>
      <p:sp>
        <p:nvSpPr>
          <p:cNvPr id="11266" name="Rectangle 2"/>
          <p:cNvSpPr>
            <a:spLocks noGrp="1" noChangeArrowheads="1"/>
          </p:cNvSpPr>
          <p:nvPr>
            <p:ph type="title"/>
          </p:nvPr>
        </p:nvSpPr>
        <p:spPr>
          <a:noFill/>
          <a:ln/>
        </p:spPr>
        <p:txBody>
          <a:bodyPr lIns="90488" tIns="44450" rIns="90488" bIns="44450" anchor="ctr"/>
          <a:lstStyle/>
          <a:p>
            <a:r>
              <a:rPr lang="en-GB"/>
              <a:t>A three table join</a:t>
            </a:r>
          </a:p>
        </p:txBody>
      </p:sp>
      <p:sp>
        <p:nvSpPr>
          <p:cNvPr id="11267" name="Rectangle 3"/>
          <p:cNvSpPr>
            <a:spLocks noGrp="1" noChangeArrowheads="1"/>
          </p:cNvSpPr>
          <p:nvPr>
            <p:ph type="body" idx="1"/>
          </p:nvPr>
        </p:nvSpPr>
        <p:spPr>
          <a:noFill/>
          <a:ln/>
        </p:spPr>
        <p:txBody>
          <a:bodyPr lIns="90488" tIns="44450" rIns="90488" bIns="44450"/>
          <a:lstStyle/>
          <a:p>
            <a:pPr>
              <a:tabLst>
                <a:tab pos="457200" algn="l"/>
                <a:tab pos="693738" algn="l"/>
                <a:tab pos="914400" algn="l"/>
                <a:tab pos="1150938" algn="l"/>
              </a:tabLst>
            </a:pPr>
            <a:r>
              <a:rPr lang="en-GB" sz="1800" i="1" dirty="0"/>
              <a:t>List the names of items, quantity, and value of items sold on January 16, </a:t>
            </a:r>
            <a:r>
              <a:rPr lang="en-GB" sz="1800" i="1" dirty="0" smtClean="0"/>
              <a:t>2011</a:t>
            </a:r>
            <a:endParaRPr lang="en-GB" sz="1800" i="1" dirty="0"/>
          </a:p>
          <a:p>
            <a:pPr>
              <a:buFontTx/>
              <a:buNone/>
              <a:tabLst>
                <a:tab pos="457200" algn="l"/>
                <a:tab pos="693738" algn="l"/>
                <a:tab pos="914400" algn="l"/>
                <a:tab pos="1150938" algn="l"/>
              </a:tabLst>
            </a:pPr>
            <a:endParaRPr lang="en-GB" sz="1800" dirty="0"/>
          </a:p>
          <a:p>
            <a:pPr>
              <a:buFontTx/>
              <a:buNone/>
              <a:tabLst>
                <a:tab pos="457200" algn="l"/>
                <a:tab pos="693738" algn="l"/>
                <a:tab pos="914400" algn="l"/>
                <a:tab pos="1150938" algn="l"/>
              </a:tabLst>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a:t>
            </a:r>
            <a:r>
              <a:rPr lang="en-GB" sz="1800" dirty="0" err="1">
                <a:latin typeface="Courier New" pitchFamily="-109" charset="0"/>
              </a:rPr>
              <a:t>lineqty</a:t>
            </a:r>
            <a:r>
              <a:rPr lang="en-GB" sz="1800" dirty="0">
                <a:latin typeface="Courier New" pitchFamily="-109" charset="0"/>
              </a:rPr>
              <a:t>, </a:t>
            </a:r>
            <a:r>
              <a:rPr lang="en-GB" sz="1800" dirty="0" err="1">
                <a:latin typeface="Courier New" pitchFamily="-109" charset="0"/>
              </a:rPr>
              <a:t>lineprice</a:t>
            </a:r>
            <a:r>
              <a:rPr lang="en-GB" sz="1800" dirty="0">
                <a:latin typeface="Courier New" pitchFamily="-109" charset="0"/>
              </a:rPr>
              <a:t>, </a:t>
            </a:r>
            <a:r>
              <a:rPr lang="en-GB" sz="1800" dirty="0" err="1">
                <a:latin typeface="Courier New" pitchFamily="-109" charset="0"/>
              </a:rPr>
              <a:t>lineqty</a:t>
            </a:r>
            <a:r>
              <a:rPr lang="en-GB" sz="1800" dirty="0">
                <a:latin typeface="Courier New" pitchFamily="-109" charset="0"/>
              </a:rPr>
              <a:t>*</a:t>
            </a:r>
            <a:r>
              <a:rPr lang="en-GB" sz="1800" dirty="0" err="1">
                <a:latin typeface="Courier New" pitchFamily="-109" charset="0"/>
              </a:rPr>
              <a:t>lineprice</a:t>
            </a:r>
            <a:endParaRPr lang="en-GB" sz="1800" dirty="0">
              <a:latin typeface="Courier New" pitchFamily="-109" charset="0"/>
            </a:endParaRPr>
          </a:p>
          <a:p>
            <a:pPr>
              <a:buFontTx/>
              <a:buNone/>
              <a:tabLst>
                <a:tab pos="457200" algn="l"/>
                <a:tab pos="693738" algn="l"/>
                <a:tab pos="914400" algn="l"/>
                <a:tab pos="1150938" algn="l"/>
              </a:tabLst>
            </a:pPr>
            <a:r>
              <a:rPr lang="en-GB" sz="1800" dirty="0">
                <a:latin typeface="Courier New" pitchFamily="-109" charset="0"/>
              </a:rPr>
              <a:t>	AS total FROM sale, </a:t>
            </a:r>
            <a:r>
              <a:rPr lang="en-GB" sz="1800" dirty="0" err="1">
                <a:latin typeface="Courier New" pitchFamily="-109" charset="0"/>
              </a:rPr>
              <a:t>lineitem</a:t>
            </a:r>
            <a:r>
              <a:rPr lang="en-GB" sz="1800" dirty="0">
                <a:latin typeface="Courier New" pitchFamily="-109" charset="0"/>
              </a:rPr>
              <a:t>, item</a:t>
            </a:r>
          </a:p>
          <a:p>
            <a:pPr>
              <a:buFontTx/>
              <a:buNone/>
              <a:tabLst>
                <a:tab pos="457200" algn="l"/>
                <a:tab pos="693738" algn="l"/>
                <a:tab pos="914400" algn="l"/>
                <a:tab pos="1150938" algn="l"/>
              </a:tabLst>
            </a:pPr>
            <a:r>
              <a:rPr lang="en-GB" sz="1800" dirty="0">
                <a:latin typeface="Courier New" pitchFamily="-109" charset="0"/>
              </a:rPr>
              <a:t>		  WHERE </a:t>
            </a:r>
            <a:r>
              <a:rPr lang="en-GB" sz="1800" dirty="0" err="1">
                <a:latin typeface="Courier New" pitchFamily="-109" charset="0"/>
              </a:rPr>
              <a:t>lineitem.saleno</a:t>
            </a:r>
            <a:r>
              <a:rPr lang="en-GB" sz="1800" dirty="0">
                <a:latin typeface="Courier New" pitchFamily="-109" charset="0"/>
              </a:rPr>
              <a:t> = </a:t>
            </a:r>
            <a:r>
              <a:rPr lang="en-GB" sz="1800" dirty="0" err="1">
                <a:latin typeface="Courier New" pitchFamily="-109" charset="0"/>
              </a:rPr>
              <a:t>sale.saleno</a:t>
            </a:r>
            <a:endParaRPr lang="en-GB" sz="1800" dirty="0">
              <a:latin typeface="Courier New" pitchFamily="-109" charset="0"/>
            </a:endParaRPr>
          </a:p>
          <a:p>
            <a:pPr>
              <a:buFontTx/>
              <a:buNone/>
              <a:tabLst>
                <a:tab pos="457200" algn="l"/>
                <a:tab pos="693738" algn="l"/>
                <a:tab pos="914400" algn="l"/>
                <a:tab pos="1150938" algn="l"/>
              </a:tabLst>
            </a:pPr>
            <a:r>
              <a:rPr lang="en-GB" sz="1800" dirty="0">
                <a:latin typeface="Courier New" pitchFamily="-109" charset="0"/>
              </a:rPr>
              <a:t>		  AND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endParaRPr lang="en-GB" sz="1800" dirty="0">
              <a:latin typeface="Courier New" pitchFamily="-109" charset="0"/>
            </a:endParaRPr>
          </a:p>
          <a:p>
            <a:pPr>
              <a:buFontTx/>
              <a:buNone/>
              <a:tabLst>
                <a:tab pos="457200" algn="l"/>
                <a:tab pos="693738" algn="l"/>
                <a:tab pos="914400" algn="l"/>
                <a:tab pos="1150938" algn="l"/>
              </a:tabLst>
            </a:pPr>
            <a:r>
              <a:rPr lang="en-GB" sz="1800" dirty="0">
                <a:latin typeface="Courier New" pitchFamily="-109" charset="0"/>
              </a:rPr>
              <a:t>		  AND </a:t>
            </a:r>
            <a:r>
              <a:rPr lang="en-GB" sz="1800" dirty="0" err="1">
                <a:latin typeface="Courier New" pitchFamily="-109" charset="0"/>
              </a:rPr>
              <a:t>saledate</a:t>
            </a:r>
            <a:r>
              <a:rPr lang="en-GB" sz="1800" dirty="0">
                <a:latin typeface="Courier New" pitchFamily="-109" charset="0"/>
              </a:rPr>
              <a:t> = </a:t>
            </a:r>
            <a:r>
              <a:rPr lang="en-GB" sz="2000" dirty="0" smtClean="0">
                <a:latin typeface="Courier New" pitchFamily="-109" charset="0"/>
              </a:rPr>
              <a:t>'</a:t>
            </a:r>
            <a:r>
              <a:rPr lang="en-GB" sz="1800" dirty="0" smtClean="0">
                <a:latin typeface="Courier New" pitchFamily="-109" charset="0"/>
              </a:rPr>
              <a:t>2011-</a:t>
            </a:r>
            <a:r>
              <a:rPr lang="en-GB" sz="1800" dirty="0">
                <a:latin typeface="Courier New" pitchFamily="-109" charset="0"/>
              </a:rPr>
              <a:t>01-16';</a:t>
            </a:r>
          </a:p>
        </p:txBody>
      </p:sp>
      <p:graphicFrame>
        <p:nvGraphicFramePr>
          <p:cNvPr id="11535" name="Group 271"/>
          <p:cNvGraphicFramePr>
            <a:graphicFrameLocks noGrp="1"/>
          </p:cNvGraphicFramePr>
          <p:nvPr/>
        </p:nvGraphicFramePr>
        <p:xfrm>
          <a:off x="1701800" y="4513263"/>
          <a:ext cx="5511800" cy="2141539"/>
        </p:xfrm>
        <a:graphic>
          <a:graphicData uri="http://schemas.openxmlformats.org/drawingml/2006/table">
            <a:tbl>
              <a:tblPr/>
              <a:tblGrid>
                <a:gridCol w="2090738"/>
                <a:gridCol w="1050925"/>
                <a:gridCol w="1168400"/>
                <a:gridCol w="1201737"/>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itemname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lineqty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lineprice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total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Pocket knife—Avon</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0.00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Safari chair</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36.00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1800.00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Hammock</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40.50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2025.00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Tent—8 person</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153.00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1224.00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Tent—2 person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60.00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60.00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Exercise 2</a:t>
            </a:r>
            <a:endParaRPr lang="en-CA" dirty="0"/>
          </a:p>
        </p:txBody>
      </p:sp>
      <p:sp>
        <p:nvSpPr>
          <p:cNvPr id="3" name="Content Placeholder 2"/>
          <p:cNvSpPr>
            <a:spLocks noGrp="1"/>
          </p:cNvSpPr>
          <p:nvPr>
            <p:ph idx="1"/>
          </p:nvPr>
        </p:nvSpPr>
        <p:spPr>
          <a:xfrm>
            <a:off x="1003424" y="1919288"/>
            <a:ext cx="7769225" cy="4113212"/>
          </a:xfrm>
        </p:spPr>
        <p:txBody>
          <a:bodyPr/>
          <a:lstStyle/>
          <a:p>
            <a:r>
              <a:rPr lang="en-CA" sz="2800" dirty="0" smtClean="0"/>
              <a:t>Textbook: #7j</a:t>
            </a:r>
          </a:p>
          <a:p>
            <a:pPr lvl="1"/>
            <a:r>
              <a:rPr lang="en-US" altLang="en-US" sz="1400" dirty="0" smtClean="0">
                <a:solidFill>
                  <a:srgbClr val="000000"/>
                </a:solidFill>
                <a:latin typeface="Georgia body"/>
                <a:cs typeface="Courier New" panose="02070309020205020404" pitchFamily="49" charset="0"/>
              </a:rPr>
              <a:t>Correlated: SELECT </a:t>
            </a:r>
            <a:r>
              <a:rPr lang="en-US" altLang="en-US" sz="1400" dirty="0" err="1" smtClean="0">
                <a:solidFill>
                  <a:srgbClr val="000000"/>
                </a:solidFill>
                <a:latin typeface="Georgia body"/>
                <a:cs typeface="Courier New" panose="02070309020205020404" pitchFamily="49" charset="0"/>
              </a:rPr>
              <a:t>year.year</a:t>
            </a:r>
            <a:r>
              <a:rPr lang="en-US" altLang="en-US" sz="1400" dirty="0" smtClean="0">
                <a:solidFill>
                  <a:srgbClr val="000000"/>
                </a:solidFill>
                <a:latin typeface="Georgia body"/>
                <a:cs typeface="Courier New" panose="02070309020205020404" pitchFamily="49" charset="0"/>
              </a:rPr>
              <a:t>, </a:t>
            </a:r>
            <a:r>
              <a:rPr lang="en-US" altLang="en-US" sz="1400" dirty="0" err="1" smtClean="0">
                <a:solidFill>
                  <a:srgbClr val="000000"/>
                </a:solidFill>
                <a:latin typeface="Georgia body"/>
                <a:cs typeface="Courier New" panose="02070309020205020404" pitchFamily="49" charset="0"/>
              </a:rPr>
              <a:t>yeargoal</a:t>
            </a:r>
            <a:r>
              <a:rPr lang="en-US" altLang="en-US" sz="1400" dirty="0" smtClean="0">
                <a:solidFill>
                  <a:srgbClr val="000000"/>
                </a:solidFill>
                <a:latin typeface="Georgia body"/>
                <a:cs typeface="Courier New" panose="02070309020205020404" pitchFamily="49" charset="0"/>
              </a:rPr>
              <a:t>, SUM(amount) FROM year, gift WHERE </a:t>
            </a:r>
            <a:r>
              <a:rPr lang="en-US" altLang="en-US" sz="1400" dirty="0" err="1" smtClean="0">
                <a:solidFill>
                  <a:srgbClr val="000000"/>
                </a:solidFill>
                <a:latin typeface="Georgia body"/>
                <a:cs typeface="Courier New" panose="02070309020205020404" pitchFamily="49" charset="0"/>
              </a:rPr>
              <a:t>year.year</a:t>
            </a:r>
            <a:r>
              <a:rPr lang="en-US" altLang="en-US" sz="1400" dirty="0" smtClean="0">
                <a:solidFill>
                  <a:srgbClr val="000000"/>
                </a:solidFill>
                <a:latin typeface="Georgia body"/>
                <a:cs typeface="Courier New" panose="02070309020205020404" pitchFamily="49" charset="0"/>
              </a:rPr>
              <a:t> = </a:t>
            </a:r>
            <a:r>
              <a:rPr lang="en-US" altLang="en-US" sz="1400" dirty="0" err="1" smtClean="0">
                <a:solidFill>
                  <a:srgbClr val="000000"/>
                </a:solidFill>
                <a:latin typeface="Georgia body"/>
                <a:cs typeface="Courier New" panose="02070309020205020404" pitchFamily="49" charset="0"/>
              </a:rPr>
              <a:t>gift.year</a:t>
            </a:r>
            <a:r>
              <a:rPr lang="en-US" altLang="en-US" sz="1400" dirty="0" smtClean="0">
                <a:solidFill>
                  <a:srgbClr val="000000"/>
                </a:solidFill>
                <a:latin typeface="Georgia body"/>
                <a:cs typeface="Courier New" panose="02070309020205020404" pitchFamily="49" charset="0"/>
              </a:rPr>
              <a:t> AND </a:t>
            </a:r>
            <a:r>
              <a:rPr lang="en-US" altLang="en-US" sz="1400" dirty="0" err="1" smtClean="0">
                <a:solidFill>
                  <a:srgbClr val="000000"/>
                </a:solidFill>
                <a:latin typeface="Georgia body"/>
                <a:cs typeface="Courier New" panose="02070309020205020404" pitchFamily="49" charset="0"/>
              </a:rPr>
              <a:t>yeargoal</a:t>
            </a:r>
            <a:r>
              <a:rPr lang="en-US" altLang="en-US" sz="1400" dirty="0" smtClean="0">
                <a:solidFill>
                  <a:srgbClr val="000000"/>
                </a:solidFill>
                <a:latin typeface="Georgia body"/>
                <a:cs typeface="Courier New" panose="02070309020205020404" pitchFamily="49" charset="0"/>
              </a:rPr>
              <a:t> &lt; (SELECT SUM (amount) FROM gift WHERE </a:t>
            </a:r>
            <a:r>
              <a:rPr lang="en-US" altLang="en-US" sz="1400" dirty="0" err="1" smtClean="0">
                <a:solidFill>
                  <a:srgbClr val="000000"/>
                </a:solidFill>
                <a:latin typeface="Georgia body"/>
                <a:cs typeface="Courier New" panose="02070309020205020404" pitchFamily="49" charset="0"/>
              </a:rPr>
              <a:t>year.year</a:t>
            </a:r>
            <a:r>
              <a:rPr lang="en-US" altLang="en-US" sz="1400" dirty="0" smtClean="0">
                <a:solidFill>
                  <a:srgbClr val="000000"/>
                </a:solidFill>
                <a:latin typeface="Georgia body"/>
                <a:cs typeface="Courier New" panose="02070309020205020404" pitchFamily="49" charset="0"/>
              </a:rPr>
              <a:t> = </a:t>
            </a:r>
            <a:r>
              <a:rPr lang="en-US" altLang="en-US" sz="1400" dirty="0" err="1" smtClean="0">
                <a:solidFill>
                  <a:srgbClr val="000000"/>
                </a:solidFill>
                <a:latin typeface="Georgia body"/>
                <a:cs typeface="Courier New" panose="02070309020205020404" pitchFamily="49" charset="0"/>
              </a:rPr>
              <a:t>gift.year</a:t>
            </a:r>
            <a:r>
              <a:rPr lang="en-US" altLang="en-US" sz="1400" dirty="0" smtClean="0">
                <a:solidFill>
                  <a:srgbClr val="000000"/>
                </a:solidFill>
                <a:latin typeface="Georgia body"/>
                <a:cs typeface="Courier New" panose="02070309020205020404" pitchFamily="49" charset="0"/>
              </a:rPr>
              <a:t>) GROUP BY </a:t>
            </a:r>
            <a:r>
              <a:rPr lang="en-US" altLang="en-US" sz="1400" dirty="0" err="1" smtClean="0">
                <a:solidFill>
                  <a:srgbClr val="000000"/>
                </a:solidFill>
                <a:latin typeface="Georgia body"/>
                <a:cs typeface="Courier New" panose="02070309020205020404" pitchFamily="49" charset="0"/>
              </a:rPr>
              <a:t>year.year</a:t>
            </a:r>
            <a:r>
              <a:rPr lang="en-US" altLang="en-US" sz="1400" dirty="0" smtClean="0">
                <a:solidFill>
                  <a:srgbClr val="000000"/>
                </a:solidFill>
                <a:latin typeface="Georgia body"/>
                <a:cs typeface="Courier New" panose="02070309020205020404" pitchFamily="49" charset="0"/>
              </a:rPr>
              <a:t>;</a:t>
            </a:r>
            <a:r>
              <a:rPr lang="en-US" altLang="en-US" sz="100" dirty="0" smtClean="0">
                <a:latin typeface="Georgia body"/>
              </a:rPr>
              <a:t> </a:t>
            </a:r>
          </a:p>
          <a:p>
            <a:pPr lvl="1"/>
            <a:r>
              <a:rPr lang="en-CA" sz="1400" dirty="0" smtClean="0">
                <a:solidFill>
                  <a:srgbClr val="000000"/>
                </a:solidFill>
                <a:latin typeface="Georgia body"/>
                <a:cs typeface="Courier New" panose="02070309020205020404" pitchFamily="49" charset="0"/>
              </a:rPr>
              <a:t>select year, sum(amount) as </a:t>
            </a:r>
            <a:r>
              <a:rPr lang="en-CA" sz="1400" dirty="0" err="1" smtClean="0">
                <a:solidFill>
                  <a:srgbClr val="000000"/>
                </a:solidFill>
                <a:latin typeface="Georgia body"/>
                <a:cs typeface="Courier New" panose="02070309020205020404" pitchFamily="49" charset="0"/>
              </a:rPr>
              <a:t>totalD</a:t>
            </a:r>
            <a:r>
              <a:rPr lang="en-CA" sz="1400" dirty="0" smtClean="0">
                <a:solidFill>
                  <a:srgbClr val="000000"/>
                </a:solidFill>
                <a:latin typeface="Georgia body"/>
                <a:cs typeface="Courier New" panose="02070309020205020404" pitchFamily="49" charset="0"/>
              </a:rPr>
              <a:t>, </a:t>
            </a:r>
            <a:r>
              <a:rPr lang="en-CA" sz="1400" dirty="0" err="1" smtClean="0">
                <a:solidFill>
                  <a:srgbClr val="000000"/>
                </a:solidFill>
                <a:latin typeface="Georgia body"/>
                <a:cs typeface="Courier New" panose="02070309020205020404" pitchFamily="49" charset="0"/>
              </a:rPr>
              <a:t>yeargoal</a:t>
            </a:r>
            <a:r>
              <a:rPr lang="en-CA" sz="1400" dirty="0" smtClean="0">
                <a:solidFill>
                  <a:srgbClr val="000000"/>
                </a:solidFill>
                <a:latin typeface="Georgia body"/>
                <a:cs typeface="Courier New" panose="02070309020205020404" pitchFamily="49" charset="0"/>
              </a:rPr>
              <a:t> from year, gift where </a:t>
            </a:r>
            <a:r>
              <a:rPr lang="en-CA" sz="1400" dirty="0" err="1" smtClean="0">
                <a:solidFill>
                  <a:srgbClr val="000000"/>
                </a:solidFill>
                <a:latin typeface="Georgia body"/>
                <a:cs typeface="Courier New" panose="02070309020205020404" pitchFamily="49" charset="0"/>
              </a:rPr>
              <a:t>year.year</a:t>
            </a:r>
            <a:r>
              <a:rPr lang="en-CA" sz="1400" dirty="0" smtClean="0">
                <a:solidFill>
                  <a:srgbClr val="000000"/>
                </a:solidFill>
                <a:latin typeface="Georgia body"/>
                <a:cs typeface="Courier New" panose="02070309020205020404" pitchFamily="49" charset="0"/>
              </a:rPr>
              <a:t> = </a:t>
            </a:r>
            <a:r>
              <a:rPr lang="en-CA" sz="1400" dirty="0" err="1" smtClean="0">
                <a:solidFill>
                  <a:srgbClr val="000000"/>
                </a:solidFill>
                <a:latin typeface="Georgia body"/>
                <a:cs typeface="Courier New" panose="02070309020205020404" pitchFamily="49" charset="0"/>
              </a:rPr>
              <a:t>gift.year</a:t>
            </a:r>
            <a:r>
              <a:rPr lang="en-CA" sz="1400" dirty="0" smtClean="0">
                <a:solidFill>
                  <a:srgbClr val="000000"/>
                </a:solidFill>
                <a:latin typeface="Georgia body"/>
                <a:cs typeface="Courier New" panose="02070309020205020404" pitchFamily="49" charset="0"/>
              </a:rPr>
              <a:t> group by year, </a:t>
            </a:r>
            <a:r>
              <a:rPr lang="en-CA" sz="1400" dirty="0" err="1" smtClean="0">
                <a:solidFill>
                  <a:srgbClr val="000000"/>
                </a:solidFill>
                <a:latin typeface="Georgia body"/>
                <a:cs typeface="Courier New" panose="02070309020205020404" pitchFamily="49" charset="0"/>
              </a:rPr>
              <a:t>yeargoal</a:t>
            </a:r>
            <a:r>
              <a:rPr lang="en-CA" sz="1400" dirty="0" smtClean="0">
                <a:solidFill>
                  <a:srgbClr val="000000"/>
                </a:solidFill>
                <a:latin typeface="Georgia body"/>
                <a:cs typeface="Courier New" panose="02070309020205020404" pitchFamily="49" charset="0"/>
              </a:rPr>
              <a:t> having </a:t>
            </a:r>
            <a:r>
              <a:rPr lang="en-CA" sz="1400" dirty="0" err="1" smtClean="0">
                <a:solidFill>
                  <a:srgbClr val="000000"/>
                </a:solidFill>
                <a:latin typeface="Georgia body"/>
                <a:cs typeface="Courier New" panose="02070309020205020404" pitchFamily="49" charset="0"/>
              </a:rPr>
              <a:t>totald</a:t>
            </a:r>
            <a:r>
              <a:rPr lang="en-CA" sz="1400" dirty="0" smtClean="0">
                <a:solidFill>
                  <a:srgbClr val="000000"/>
                </a:solidFill>
                <a:latin typeface="Georgia body"/>
                <a:cs typeface="Courier New" panose="02070309020205020404" pitchFamily="49" charset="0"/>
              </a:rPr>
              <a:t> &gt; </a:t>
            </a:r>
            <a:r>
              <a:rPr lang="en-CA" sz="1400" dirty="0" err="1" smtClean="0">
                <a:solidFill>
                  <a:srgbClr val="000000"/>
                </a:solidFill>
                <a:latin typeface="Georgia body"/>
                <a:cs typeface="Courier New" panose="02070309020205020404" pitchFamily="49" charset="0"/>
              </a:rPr>
              <a:t>yeargoal</a:t>
            </a:r>
            <a:endParaRPr lang="en-CA" sz="1400" dirty="0" smtClean="0">
              <a:solidFill>
                <a:srgbClr val="000000"/>
              </a:solidFill>
              <a:latin typeface="Georgia body"/>
              <a:cs typeface="Courier New" panose="02070309020205020404" pitchFamily="49" charset="0"/>
            </a:endParaRPr>
          </a:p>
          <a:p>
            <a:r>
              <a:rPr lang="en-CA" sz="2800" dirty="0" smtClean="0"/>
              <a:t>By </a:t>
            </a:r>
            <a:r>
              <a:rPr lang="en-CA" sz="2800" dirty="0" smtClean="0"/>
              <a:t>examining the schema, sketch the data models</a:t>
            </a:r>
          </a:p>
          <a:p>
            <a:pPr lvl="1"/>
            <a:r>
              <a:rPr lang="en-CA" sz="2400" dirty="0" err="1" smtClean="0"/>
              <a:t>Bigpvfc</a:t>
            </a:r>
            <a:r>
              <a:rPr lang="en-CA" sz="2400" dirty="0" smtClean="0"/>
              <a:t>, </a:t>
            </a:r>
            <a:r>
              <a:rPr lang="en-CA" sz="2400" dirty="0" err="1" smtClean="0"/>
              <a:t>sakila</a:t>
            </a:r>
            <a:r>
              <a:rPr lang="en-CA" sz="2400" dirty="0" smtClean="0"/>
              <a:t>, </a:t>
            </a:r>
            <a:r>
              <a:rPr lang="en-CA" sz="2400" dirty="0" smtClean="0"/>
              <a:t>employees</a:t>
            </a:r>
            <a:endParaRPr lang="en-CA" sz="2400" dirty="0" smtClean="0"/>
          </a:p>
        </p:txBody>
      </p:sp>
      <p:sp>
        <p:nvSpPr>
          <p:cNvPr id="4" name="Slide Number Placeholder 3"/>
          <p:cNvSpPr>
            <a:spLocks noGrp="1"/>
          </p:cNvSpPr>
          <p:nvPr>
            <p:ph type="sldNum" sz="quarter" idx="12"/>
          </p:nvPr>
        </p:nvSpPr>
        <p:spPr/>
        <p:txBody>
          <a:bodyPr/>
          <a:lstStyle/>
          <a:p>
            <a:fld id="{B845CFE2-693A-E343-B292-BEBB208504A9}" type="slidenum">
              <a:rPr lang="en-US" smtClean="0"/>
              <a:pPr/>
              <a:t>16</a:t>
            </a:fld>
            <a:endParaRPr lang="en-US"/>
          </a:p>
        </p:txBody>
      </p:sp>
    </p:spTree>
    <p:extLst>
      <p:ext uri="{BB962C8B-B14F-4D97-AF65-F5344CB8AC3E}">
        <p14:creationId xmlns:p14="http://schemas.microsoft.com/office/powerpoint/2010/main" val="11680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800A891F-C012-7C46-9833-BBC88569C938}" type="slidenum">
              <a:rPr lang="en-US"/>
              <a:pPr/>
              <a:t>17</a:t>
            </a:fld>
            <a:endParaRPr lang="en-US"/>
          </a:p>
        </p:txBody>
      </p:sp>
      <p:sp>
        <p:nvSpPr>
          <p:cNvPr id="12290" name="Rectangle 2"/>
          <p:cNvSpPr>
            <a:spLocks noGrp="1" noChangeArrowheads="1"/>
          </p:cNvSpPr>
          <p:nvPr>
            <p:ph type="title"/>
          </p:nvPr>
        </p:nvSpPr>
        <p:spPr>
          <a:noFill/>
          <a:ln/>
        </p:spPr>
        <p:txBody>
          <a:bodyPr lIns="90488" tIns="44450" rIns="90488" bIns="44450" anchor="ctr"/>
          <a:lstStyle/>
          <a:p>
            <a:r>
              <a:rPr lang="en-GB"/>
              <a:t>EXISTS</a:t>
            </a:r>
          </a:p>
        </p:txBody>
      </p:sp>
      <p:sp>
        <p:nvSpPr>
          <p:cNvPr id="12291" name="Rectangle 3"/>
          <p:cNvSpPr>
            <a:spLocks noGrp="1" noChangeArrowheads="1"/>
          </p:cNvSpPr>
          <p:nvPr>
            <p:ph type="body" idx="1"/>
          </p:nvPr>
        </p:nvSpPr>
        <p:spPr>
          <a:xfrm>
            <a:off x="922338" y="1844675"/>
            <a:ext cx="8221662" cy="3235325"/>
          </a:xfrm>
          <a:noFill/>
          <a:ln/>
        </p:spPr>
        <p:txBody>
          <a:bodyPr lIns="90488" tIns="44450" rIns="90488" bIns="44450"/>
          <a:lstStyle/>
          <a:p>
            <a:pPr>
              <a:tabLst>
                <a:tab pos="693738" algn="l"/>
                <a:tab pos="914400" algn="l"/>
                <a:tab pos="1150938" algn="l"/>
                <a:tab pos="1371600" algn="l"/>
              </a:tabLst>
            </a:pPr>
            <a:r>
              <a:rPr lang="en-GB" sz="2400" dirty="0"/>
              <a:t>Existential qualifier</a:t>
            </a:r>
          </a:p>
          <a:p>
            <a:pPr>
              <a:tabLst>
                <a:tab pos="693738" algn="l"/>
                <a:tab pos="914400" algn="l"/>
                <a:tab pos="1150938" algn="l"/>
                <a:tab pos="1371600" algn="l"/>
              </a:tabLst>
            </a:pPr>
            <a:r>
              <a:rPr lang="en-GB" sz="2400" dirty="0"/>
              <a:t>Returns </a:t>
            </a:r>
            <a:r>
              <a:rPr lang="en-GB" sz="2400" i="1" dirty="0"/>
              <a:t>true</a:t>
            </a:r>
            <a:r>
              <a:rPr lang="en-GB" sz="2400" dirty="0"/>
              <a:t> or </a:t>
            </a:r>
            <a:r>
              <a:rPr lang="en-GB" sz="2400" i="1" dirty="0"/>
              <a:t>false</a:t>
            </a:r>
            <a:endParaRPr lang="en-GB" sz="2400" dirty="0"/>
          </a:p>
          <a:p>
            <a:pPr>
              <a:tabLst>
                <a:tab pos="693738" algn="l"/>
                <a:tab pos="914400" algn="l"/>
                <a:tab pos="1150938" algn="l"/>
                <a:tab pos="1371600" algn="l"/>
              </a:tabLst>
            </a:pPr>
            <a:r>
              <a:rPr lang="en-GB" sz="2400" dirty="0"/>
              <a:t>Returns </a:t>
            </a:r>
            <a:r>
              <a:rPr lang="en-GB" sz="2400" i="1" dirty="0"/>
              <a:t>true</a:t>
            </a:r>
            <a:r>
              <a:rPr lang="en-GB" sz="2400" dirty="0"/>
              <a:t> if the table contains at least one row satisfying the specified condition</a:t>
            </a:r>
            <a:endParaRPr lang="en-GB" sz="2800" dirty="0"/>
          </a:p>
          <a:p>
            <a:pPr>
              <a:buFontTx/>
              <a:buNone/>
              <a:tabLst>
                <a:tab pos="693738" algn="l"/>
                <a:tab pos="914400" algn="l"/>
                <a:tab pos="1150938" algn="l"/>
                <a:tab pos="1371600" algn="l"/>
              </a:tabLst>
            </a:pPr>
            <a:r>
              <a:rPr lang="en-GB" sz="2000" i="1" dirty="0"/>
              <a:t>Report all clothing items (type “C”) for which a sale is recorded</a:t>
            </a:r>
          </a:p>
          <a:p>
            <a:pPr>
              <a:buFontTx/>
              <a:buNone/>
              <a:tabLst>
                <a:tab pos="693738" algn="l"/>
                <a:tab pos="914400" algn="l"/>
                <a:tab pos="1150938" algn="l"/>
                <a:tab pos="1371600" algn="l"/>
              </a:tabLst>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a:t>
            </a:r>
            <a:r>
              <a:rPr lang="en-GB" sz="1800" dirty="0" err="1">
                <a:latin typeface="Courier New" pitchFamily="-109" charset="0"/>
              </a:rPr>
              <a:t>itemcolor</a:t>
            </a:r>
            <a:r>
              <a:rPr lang="en-GB" sz="1800" dirty="0">
                <a:latin typeface="Courier New" pitchFamily="-109" charset="0"/>
              </a:rPr>
              <a:t> FROM item</a:t>
            </a:r>
          </a:p>
          <a:p>
            <a:pPr>
              <a:buFontTx/>
              <a:buNone/>
              <a:tabLst>
                <a:tab pos="693738" algn="l"/>
                <a:tab pos="914400" algn="l"/>
                <a:tab pos="1150938" algn="l"/>
                <a:tab pos="1371600" algn="l"/>
              </a:tabLst>
            </a:pPr>
            <a:r>
              <a:rPr lang="en-GB" sz="1800" dirty="0">
                <a:latin typeface="Courier New" pitchFamily="-109" charset="0"/>
              </a:rPr>
              <a:t>	WHERE </a:t>
            </a:r>
            <a:r>
              <a:rPr lang="en-GB" sz="1800" dirty="0" err="1">
                <a:latin typeface="Courier New" pitchFamily="-109" charset="0"/>
              </a:rPr>
              <a:t>itemtype</a:t>
            </a:r>
            <a:r>
              <a:rPr lang="en-GB" sz="1800" dirty="0">
                <a:latin typeface="Courier New" pitchFamily="-109" charset="0"/>
              </a:rPr>
              <a:t> = 'C'</a:t>
            </a:r>
          </a:p>
          <a:p>
            <a:pPr>
              <a:buFontTx/>
              <a:buNone/>
              <a:tabLst>
                <a:tab pos="693738" algn="l"/>
                <a:tab pos="914400" algn="l"/>
                <a:tab pos="1150938" algn="l"/>
                <a:tab pos="1371600" algn="l"/>
              </a:tabLst>
            </a:pPr>
            <a:r>
              <a:rPr lang="en-GB" sz="1800" dirty="0">
                <a:latin typeface="Courier New" pitchFamily="-109" charset="0"/>
              </a:rPr>
              <a:t>		AND EXISTS (SELECT * FROM </a:t>
            </a:r>
            <a:r>
              <a:rPr lang="en-GB" sz="1800" dirty="0" err="1" smtClean="0">
                <a:latin typeface="Courier New" pitchFamily="-109" charset="0"/>
              </a:rPr>
              <a:t>lineitem</a:t>
            </a:r>
            <a:r>
              <a:rPr lang="en-GB" sz="1800" dirty="0" smtClean="0">
                <a:latin typeface="Courier New" pitchFamily="-109" charset="0"/>
              </a:rPr>
              <a:t/>
            </a:r>
            <a:br>
              <a:rPr lang="en-GB" sz="1800" dirty="0" smtClean="0">
                <a:latin typeface="Courier New" pitchFamily="-109" charset="0"/>
              </a:rPr>
            </a:br>
            <a:r>
              <a:rPr lang="en-GB" sz="1800" dirty="0" smtClean="0">
                <a:latin typeface="Courier New" pitchFamily="-109" charset="0"/>
              </a:rPr>
              <a:t>		WHERE </a:t>
            </a:r>
            <a:r>
              <a:rPr lang="en-GB" sz="1800" dirty="0" err="1">
                <a:latin typeface="Courier New" pitchFamily="-109" charset="0"/>
              </a:rPr>
              <a:t>lineitem.itemno</a:t>
            </a:r>
            <a:r>
              <a:rPr lang="en-GB" sz="1800" dirty="0">
                <a:latin typeface="Courier New" pitchFamily="-109" charset="0"/>
              </a:rPr>
              <a:t> = </a:t>
            </a:r>
            <a:r>
              <a:rPr lang="en-GB" sz="1800" dirty="0" err="1">
                <a:latin typeface="Courier New" pitchFamily="-109" charset="0"/>
              </a:rPr>
              <a:t>item.itemno</a:t>
            </a:r>
            <a:r>
              <a:rPr lang="en-GB" sz="1800" dirty="0">
                <a:latin typeface="Courier New" pitchFamily="-109" charset="0"/>
              </a:rPr>
              <a:t>);</a:t>
            </a:r>
            <a:endParaRPr lang="en-GB" sz="2800" dirty="0"/>
          </a:p>
          <a:p>
            <a:pPr>
              <a:buFontTx/>
              <a:buNone/>
              <a:tabLst>
                <a:tab pos="693738" algn="l"/>
                <a:tab pos="914400" algn="l"/>
                <a:tab pos="1150938" algn="l"/>
                <a:tab pos="1371600" algn="l"/>
              </a:tabLst>
            </a:pPr>
            <a:endParaRPr lang="en-GB" sz="2800" dirty="0"/>
          </a:p>
        </p:txBody>
      </p:sp>
      <p:graphicFrame>
        <p:nvGraphicFramePr>
          <p:cNvPr id="12362" name="Group 74"/>
          <p:cNvGraphicFramePr>
            <a:graphicFrameLocks noGrp="1"/>
          </p:cNvGraphicFramePr>
          <p:nvPr/>
        </p:nvGraphicFramePr>
        <p:xfrm>
          <a:off x="1104900" y="5401627"/>
          <a:ext cx="3378200" cy="1456373"/>
        </p:xfrm>
        <a:graphic>
          <a:graphicData uri="http://schemas.openxmlformats.org/drawingml/2006/table">
            <a:tbl>
              <a:tblPr/>
              <a:tblGrid>
                <a:gridCol w="1971675"/>
                <a:gridCol w="1406525"/>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itemname</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itemcolor</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Red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257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 name="TextBox 5"/>
          <p:cNvSpPr txBox="1"/>
          <p:nvPr/>
        </p:nvSpPr>
        <p:spPr>
          <a:xfrm>
            <a:off x="7772400" y="0"/>
            <a:ext cx="1371600" cy="461665"/>
          </a:xfrm>
          <a:prstGeom prst="rect">
            <a:avLst/>
          </a:prstGeom>
          <a:noFill/>
        </p:spPr>
        <p:txBody>
          <a:bodyPr wrap="square" rtlCol="0">
            <a:spAutoFit/>
          </a:bodyPr>
          <a:lstStyle/>
          <a:p>
            <a:r>
              <a:rPr lang="en-CA" dirty="0" smtClean="0">
                <a:solidFill>
                  <a:srgbClr val="0000E3"/>
                </a:solidFill>
                <a:latin typeface="+mn-lt"/>
              </a:rPr>
              <a:t>Lesson 3</a:t>
            </a:r>
            <a:endParaRPr lang="en-CA" dirty="0">
              <a:solidFill>
                <a:srgbClr val="0000E3"/>
              </a:solidFill>
              <a:latin typeface="+mn-lt"/>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5CFE2-693A-E343-B292-BEBB208504A9}" type="slidenum">
              <a:rPr lang="en-US" smtClean="0">
                <a:latin typeface="Courier New"/>
                <a:cs typeface="Courier New"/>
              </a:rPr>
              <a:pPr/>
              <a:t>18</a:t>
            </a:fld>
            <a:endParaRPr lang="en-US">
              <a:latin typeface="Courier New"/>
              <a:cs typeface="Courier New"/>
            </a:endParaRPr>
          </a:p>
        </p:txBody>
      </p:sp>
      <p:graphicFrame>
        <p:nvGraphicFramePr>
          <p:cNvPr id="8" name="Table 7"/>
          <p:cNvGraphicFramePr>
            <a:graphicFrameLocks noGrp="1"/>
          </p:cNvGraphicFramePr>
          <p:nvPr>
            <p:extLst>
              <p:ext uri="{D42A27DB-BD31-4B8C-83A1-F6EECF244321}">
                <p14:modId xmlns:p14="http://schemas.microsoft.com/office/powerpoint/2010/main" val="793666139"/>
              </p:ext>
            </p:extLst>
          </p:nvPr>
        </p:nvGraphicFramePr>
        <p:xfrm>
          <a:off x="6648750" y="558389"/>
          <a:ext cx="2385770" cy="5638592"/>
        </p:xfrm>
        <a:graphic>
          <a:graphicData uri="http://schemas.openxmlformats.org/drawingml/2006/table">
            <a:tbl>
              <a:tblPr firstRow="1" bandRow="1">
                <a:tableStyleId>{3C2FFA5D-87B4-456A-9821-1D502468CF0F}</a:tableStyleId>
              </a:tblPr>
              <a:tblGrid>
                <a:gridCol w="441498"/>
                <a:gridCol w="435891"/>
                <a:gridCol w="503643"/>
                <a:gridCol w="514590"/>
                <a:gridCol w="490148"/>
              </a:tblGrid>
              <a:tr h="296768">
                <a:tc>
                  <a:txBody>
                    <a:bodyPr/>
                    <a:lstStyle/>
                    <a:p>
                      <a:pPr marL="0" marR="0" algn="ctr">
                        <a:lnSpc>
                          <a:spcPts val="790"/>
                        </a:lnSpc>
                        <a:spcBef>
                          <a:spcPts val="0"/>
                        </a:spcBef>
                        <a:spcAft>
                          <a:spcPts val="450"/>
                        </a:spcAft>
                      </a:pPr>
                      <a:r>
                        <a:rPr lang="en-US" sz="750" u="sng" dirty="0" err="1">
                          <a:solidFill>
                            <a:srgbClr val="000000"/>
                          </a:solidFill>
                          <a:effectLst/>
                        </a:rPr>
                        <a:t>lineno</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rgbClr val="000000"/>
                          </a:solidFill>
                          <a:effectLst/>
                        </a:rPr>
                        <a:t>lineqty</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rgbClr val="000000"/>
                          </a:solidFill>
                          <a:effectLst/>
                        </a:rPr>
                        <a:t>lineprice</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u="sng" dirty="0" err="1">
                          <a:solidFill>
                            <a:srgbClr val="000000"/>
                          </a:solidFill>
                          <a:effectLst/>
                        </a:rPr>
                        <a:t>saleno</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rgbClr val="000000"/>
                          </a:solidFill>
                          <a:effectLst/>
                        </a:rPr>
                        <a:t>itemno</a:t>
                      </a:r>
                      <a:endParaRPr lang="en-US" sz="1200" dirty="0">
                        <a:solidFill>
                          <a:srgbClr val="000000"/>
                        </a:solidFill>
                        <a:effectLst/>
                        <a:latin typeface="Cambria"/>
                        <a:ea typeface="ＭＳ 明朝"/>
                        <a:cs typeface="Times New Roman"/>
                      </a:endParaRPr>
                    </a:p>
                  </a:txBody>
                  <a:tcPr marL="17145" marR="17145" marT="17145" marB="17145"/>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75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14</a:t>
                      </a:r>
                      <a:endParaRPr lang="en-US" sz="120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40.5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11</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8</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153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34673579"/>
              </p:ext>
            </p:extLst>
          </p:nvPr>
        </p:nvGraphicFramePr>
        <p:xfrm>
          <a:off x="3634609" y="346772"/>
          <a:ext cx="2802591" cy="6168561"/>
        </p:xfrm>
        <a:graphic>
          <a:graphicData uri="http://schemas.openxmlformats.org/drawingml/2006/table">
            <a:tbl>
              <a:tblPr firstRow="1" bandRow="1">
                <a:tableStyleId>{3C2FFA5D-87B4-456A-9821-1D502468CF0F}</a:tableStyleId>
              </a:tblPr>
              <a:tblGrid>
                <a:gridCol w="503588"/>
                <a:gridCol w="1018129"/>
                <a:gridCol w="580224"/>
                <a:gridCol w="700650"/>
              </a:tblGrid>
              <a:tr h="293741">
                <a:tc>
                  <a:txBody>
                    <a:bodyPr/>
                    <a:lstStyle/>
                    <a:p>
                      <a:pPr marL="0" marR="0" algn="ctr">
                        <a:lnSpc>
                          <a:spcPts val="790"/>
                        </a:lnSpc>
                        <a:spcBef>
                          <a:spcPts val="0"/>
                        </a:spcBef>
                        <a:spcAft>
                          <a:spcPts val="450"/>
                        </a:spcAft>
                      </a:pPr>
                      <a:r>
                        <a:rPr lang="en-US" sz="750" u="sng" dirty="0" err="1">
                          <a:solidFill>
                            <a:srgbClr val="000000"/>
                          </a:solidFill>
                          <a:effectLst/>
                        </a:rPr>
                        <a:t>itemno</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rgbClr val="000000"/>
                          </a:solidFill>
                          <a:effectLst/>
                        </a:rPr>
                        <a:t>itemname</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450"/>
                        </a:spcAft>
                      </a:pPr>
                      <a:r>
                        <a:rPr lang="en-US" sz="750">
                          <a:solidFill>
                            <a:srgbClr val="000000"/>
                          </a:solidFill>
                          <a:effectLst/>
                        </a:rPr>
                        <a:t>itemtype</a:t>
                      </a:r>
                      <a:endParaRPr lang="en-US" sz="1200">
                        <a:solidFill>
                          <a:srgbClr val="000000"/>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rgbClr val="000000"/>
                          </a:solidFill>
                          <a:effectLst/>
                        </a:rPr>
                        <a:t>itemcolor</a:t>
                      </a:r>
                      <a:endParaRPr lang="en-US" sz="1200" dirty="0">
                        <a:solidFill>
                          <a:srgbClr val="000000"/>
                        </a:solidFill>
                        <a:effectLst/>
                        <a:latin typeface="Cambria"/>
                        <a:ea typeface="ＭＳ 明朝"/>
                        <a:cs typeface="Times New Roman"/>
                      </a:endParaRPr>
                    </a:p>
                  </a:txBody>
                  <a:tcPr marL="17145" marR="17145" marT="17145" marB="17145"/>
                </a:tc>
              </a:tr>
              <a:tr h="293741">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Pocket knif</a:t>
                      </a:r>
                      <a:r>
                        <a:rPr lang="en-US" sz="750" spc="85">
                          <a:effectLst/>
                        </a:rPr>
                        <a:t>e—</a:t>
                      </a:r>
                      <a:r>
                        <a:rPr lang="en-US" sz="750">
                          <a:effectLst/>
                        </a:rPr>
                        <a:t>Nile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Pocket knif</a:t>
                      </a:r>
                      <a:r>
                        <a:rPr lang="en-US" sz="750" spc="85">
                          <a:effectLst/>
                        </a:rPr>
                        <a:t>e—</a:t>
                      </a:r>
                      <a:r>
                        <a:rPr lang="en-US" sz="750">
                          <a:effectLst/>
                        </a:rPr>
                        <a:t>Avon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E</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Compass</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Geopositioning system</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Map measure</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Ha</a:t>
                      </a:r>
                      <a:r>
                        <a:rPr lang="en-US" sz="750" spc="85" dirty="0">
                          <a:effectLst/>
                        </a:rPr>
                        <a:t>t—</a:t>
                      </a:r>
                      <a:r>
                        <a:rPr lang="en-US" sz="750" dirty="0">
                          <a:effectLst/>
                        </a:rPr>
                        <a:t>Polar Explorer</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a:effectLst/>
                        </a:rPr>
                        <a:t>Red</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7</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Ha</a:t>
                      </a:r>
                      <a:r>
                        <a:rPr lang="en-US" sz="750" spc="85" dirty="0">
                          <a:effectLst/>
                        </a:rPr>
                        <a:t>t—</a:t>
                      </a:r>
                      <a:r>
                        <a:rPr lang="en-US" sz="750" dirty="0">
                          <a:effectLst/>
                        </a:rPr>
                        <a:t>Polar Explorer</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8</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Boot</a:t>
                      </a:r>
                      <a:r>
                        <a:rPr lang="en-US" sz="750" spc="85" dirty="0">
                          <a:effectLst/>
                        </a:rPr>
                        <a:t>s—</a:t>
                      </a:r>
                      <a:r>
                        <a:rPr lang="en-US" sz="750" dirty="0">
                          <a:effectLst/>
                        </a:rPr>
                        <a:t>snake proof</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Green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Boot</a:t>
                      </a:r>
                      <a:r>
                        <a:rPr lang="en-US" sz="750" spc="85" dirty="0">
                          <a:effectLst/>
                        </a:rPr>
                        <a:t>s—</a:t>
                      </a:r>
                      <a:r>
                        <a:rPr lang="en-US" sz="750" dirty="0">
                          <a:effectLst/>
                        </a:rPr>
                        <a:t>snake proof</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Safari chair</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a:effectLst/>
                        </a:rPr>
                        <a:t>11</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Hammock</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8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2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a:effectLst/>
                        </a:rPr>
                        <a:t>14</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Safari cooking kit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E</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15</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Pith helmet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Pith helmet</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17</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Map case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18</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Sextant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bl>
          </a:graphicData>
        </a:graphic>
      </p:graphicFrame>
      <p:sp>
        <p:nvSpPr>
          <p:cNvPr id="10" name="TextBox 9"/>
          <p:cNvSpPr txBox="1"/>
          <p:nvPr/>
        </p:nvSpPr>
        <p:spPr>
          <a:xfrm>
            <a:off x="87581" y="580282"/>
            <a:ext cx="3185758" cy="2308324"/>
          </a:xfrm>
          <a:prstGeom prst="rect">
            <a:avLst/>
          </a:prstGeom>
          <a:noFill/>
        </p:spPr>
        <p:txBody>
          <a:bodyPr wrap="square" rtlCol="0">
            <a:spAutoFit/>
          </a:bodyPr>
          <a:lstStyle/>
          <a:p>
            <a:pPr>
              <a:buFontTx/>
              <a:buNone/>
              <a:tabLst>
                <a:tab pos="693738" algn="l"/>
                <a:tab pos="914400" algn="l"/>
                <a:tab pos="1150938" algn="l"/>
                <a:tab pos="1371600" algn="l"/>
              </a:tabLst>
            </a:pPr>
            <a:r>
              <a:rPr lang="en-GB" sz="1600" dirty="0">
                <a:latin typeface="Courier New"/>
                <a:cs typeface="Courier New"/>
              </a:rPr>
              <a:t>SELECT </a:t>
            </a:r>
            <a:r>
              <a:rPr lang="en-GB" sz="1600" dirty="0" err="1">
                <a:latin typeface="Courier New"/>
                <a:cs typeface="Courier New"/>
              </a:rPr>
              <a:t>itemname</a:t>
            </a:r>
            <a:r>
              <a:rPr lang="en-GB" sz="1600" dirty="0">
                <a:latin typeface="Courier New"/>
                <a:cs typeface="Courier New"/>
              </a:rPr>
              <a:t>, </a:t>
            </a:r>
            <a:r>
              <a:rPr lang="en-GB" sz="1600" dirty="0" err="1">
                <a:latin typeface="Courier New"/>
                <a:cs typeface="Courier New"/>
              </a:rPr>
              <a:t>itemcolor</a:t>
            </a:r>
            <a:r>
              <a:rPr lang="en-GB" sz="1600" dirty="0">
                <a:latin typeface="Courier New"/>
                <a:cs typeface="Courier New"/>
              </a:rPr>
              <a:t> FROM item</a:t>
            </a:r>
          </a:p>
          <a:p>
            <a:pPr>
              <a:buFontTx/>
              <a:buNone/>
              <a:tabLst>
                <a:tab pos="693738" algn="l"/>
                <a:tab pos="914400" algn="l"/>
                <a:tab pos="1150938" algn="l"/>
                <a:tab pos="1371600" algn="l"/>
              </a:tabLst>
            </a:pPr>
            <a:r>
              <a:rPr lang="en-GB" sz="1600" dirty="0">
                <a:latin typeface="Courier New"/>
                <a:cs typeface="Courier New"/>
              </a:rPr>
              <a:t>	WHERE </a:t>
            </a:r>
            <a:r>
              <a:rPr lang="en-GB" sz="1600" dirty="0" err="1">
                <a:latin typeface="Courier New"/>
                <a:cs typeface="Courier New"/>
              </a:rPr>
              <a:t>itemtype</a:t>
            </a:r>
            <a:r>
              <a:rPr lang="en-GB" sz="1600" dirty="0">
                <a:latin typeface="Courier New"/>
                <a:cs typeface="Courier New"/>
              </a:rPr>
              <a:t> = 'C'</a:t>
            </a:r>
          </a:p>
          <a:p>
            <a:pPr>
              <a:buFontTx/>
              <a:buNone/>
              <a:tabLst>
                <a:tab pos="693738" algn="l"/>
                <a:tab pos="914400" algn="l"/>
                <a:tab pos="1150938" algn="l"/>
                <a:tab pos="1371600" algn="l"/>
              </a:tabLst>
            </a:pPr>
            <a:r>
              <a:rPr lang="en-GB" sz="1600" dirty="0">
                <a:latin typeface="Courier New"/>
                <a:cs typeface="Courier New"/>
              </a:rPr>
              <a:t>		AND EXISTS (SELECT * FROM </a:t>
            </a:r>
            <a:r>
              <a:rPr lang="en-GB" sz="1600" dirty="0" err="1">
                <a:latin typeface="Courier New"/>
                <a:cs typeface="Courier New"/>
              </a:rPr>
              <a:t>lineitem</a:t>
            </a:r>
            <a:r>
              <a:rPr lang="en-GB" sz="1600" dirty="0">
                <a:latin typeface="Courier New"/>
                <a:cs typeface="Courier New"/>
              </a:rPr>
              <a:t/>
            </a:r>
            <a:br>
              <a:rPr lang="en-GB" sz="1600" dirty="0">
                <a:latin typeface="Courier New"/>
                <a:cs typeface="Courier New"/>
              </a:rPr>
            </a:br>
            <a:r>
              <a:rPr lang="en-GB" sz="1600" dirty="0">
                <a:latin typeface="Courier New"/>
                <a:cs typeface="Courier New"/>
              </a:rPr>
              <a:t>		WHERE </a:t>
            </a:r>
            <a:r>
              <a:rPr lang="en-GB" sz="1600" dirty="0" err="1">
                <a:latin typeface="Courier New"/>
                <a:cs typeface="Courier New"/>
              </a:rPr>
              <a:t>lineitem.itemno</a:t>
            </a:r>
            <a:r>
              <a:rPr lang="en-GB" sz="1600" dirty="0">
                <a:latin typeface="Courier New"/>
                <a:cs typeface="Courier New"/>
              </a:rPr>
              <a:t> = </a:t>
            </a:r>
            <a:r>
              <a:rPr lang="en-GB" sz="1600" dirty="0" err="1">
                <a:latin typeface="Courier New"/>
                <a:cs typeface="Courier New"/>
              </a:rPr>
              <a:t>item.itemno</a:t>
            </a:r>
            <a:r>
              <a:rPr lang="en-GB" sz="1600" dirty="0">
                <a:latin typeface="Courier New"/>
                <a:cs typeface="Courier New"/>
              </a:rPr>
              <a:t>);</a:t>
            </a:r>
          </a:p>
          <a:p>
            <a:endParaRPr lang="en-US" sz="1600" dirty="0">
              <a:latin typeface="Courier New"/>
              <a:cs typeface="Courier New"/>
            </a:endParaRPr>
          </a:p>
        </p:txBody>
      </p:sp>
      <p:graphicFrame>
        <p:nvGraphicFramePr>
          <p:cNvPr id="12" name="Group 74"/>
          <p:cNvGraphicFramePr>
            <a:graphicFrameLocks noGrp="1"/>
          </p:cNvGraphicFramePr>
          <p:nvPr>
            <p:extLst>
              <p:ext uri="{D42A27DB-BD31-4B8C-83A1-F6EECF244321}">
                <p14:modId xmlns:p14="http://schemas.microsoft.com/office/powerpoint/2010/main" val="3110394043"/>
              </p:ext>
            </p:extLst>
          </p:nvPr>
        </p:nvGraphicFramePr>
        <p:xfrm>
          <a:off x="86771" y="4186320"/>
          <a:ext cx="3378200" cy="1456373"/>
        </p:xfrm>
        <a:graphic>
          <a:graphicData uri="http://schemas.openxmlformats.org/drawingml/2006/table">
            <a:tbl>
              <a:tblPr/>
              <a:tblGrid>
                <a:gridCol w="1971675"/>
                <a:gridCol w="1406525"/>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itemname</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itemcolor</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Red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257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3538162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9310EC9E-F2E3-AA46-8DB8-6CAB32C28B6E}" type="slidenum">
              <a:rPr lang="en-US"/>
              <a:pPr/>
              <a:t>19</a:t>
            </a:fld>
            <a:endParaRPr lang="en-US"/>
          </a:p>
        </p:txBody>
      </p:sp>
      <p:sp>
        <p:nvSpPr>
          <p:cNvPr id="13314" name="Rectangle 2"/>
          <p:cNvSpPr>
            <a:spLocks noGrp="1" noChangeArrowheads="1"/>
          </p:cNvSpPr>
          <p:nvPr>
            <p:ph type="title"/>
          </p:nvPr>
        </p:nvSpPr>
        <p:spPr>
          <a:noFill/>
          <a:ln/>
        </p:spPr>
        <p:txBody>
          <a:bodyPr lIns="90488" tIns="44450" rIns="90488" bIns="44450" anchor="ctr"/>
          <a:lstStyle/>
          <a:p>
            <a:r>
              <a:rPr lang="en-GB"/>
              <a:t>NOT EXISTS</a:t>
            </a:r>
          </a:p>
        </p:txBody>
      </p:sp>
      <p:sp>
        <p:nvSpPr>
          <p:cNvPr id="13315" name="Rectangle 3"/>
          <p:cNvSpPr>
            <a:spLocks noGrp="1" noChangeArrowheads="1"/>
          </p:cNvSpPr>
          <p:nvPr>
            <p:ph type="body" idx="1"/>
          </p:nvPr>
        </p:nvSpPr>
        <p:spPr>
          <a:xfrm>
            <a:off x="957263" y="1889125"/>
            <a:ext cx="7772400" cy="3962400"/>
          </a:xfrm>
          <a:noFill/>
          <a:ln/>
        </p:spPr>
        <p:txBody>
          <a:bodyPr lIns="90488" tIns="44450" rIns="90488" bIns="44450"/>
          <a:lstStyle/>
          <a:p>
            <a:pPr>
              <a:tabLst>
                <a:tab pos="457200" algn="l"/>
                <a:tab pos="693738" algn="l"/>
                <a:tab pos="914400" algn="l"/>
                <a:tab pos="1150938" algn="l"/>
                <a:tab pos="1371600" algn="l"/>
              </a:tabLst>
            </a:pPr>
            <a:r>
              <a:rPr lang="en-GB" sz="2400" dirty="0"/>
              <a:t>Returns </a:t>
            </a:r>
            <a:r>
              <a:rPr lang="en-GB" sz="2400" i="1" dirty="0"/>
              <a:t>true</a:t>
            </a:r>
            <a:r>
              <a:rPr lang="en-GB" sz="2400" dirty="0"/>
              <a:t> if the table contains no rows satisfying the specified condition</a:t>
            </a:r>
            <a:endParaRPr lang="en-GB" sz="1800" dirty="0"/>
          </a:p>
          <a:p>
            <a:pPr>
              <a:buFontTx/>
              <a:buNone/>
              <a:tabLst>
                <a:tab pos="457200" algn="l"/>
                <a:tab pos="693738" algn="l"/>
                <a:tab pos="914400" algn="l"/>
                <a:tab pos="1150938" algn="l"/>
                <a:tab pos="1371600" algn="l"/>
              </a:tabLst>
            </a:pPr>
            <a:r>
              <a:rPr lang="en-GB" sz="1800" i="1" dirty="0"/>
              <a:t>	</a:t>
            </a:r>
            <a:r>
              <a:rPr lang="en-GB" sz="2000" i="1" dirty="0"/>
              <a:t>Report all clothing items (type “C”) that have not been sold</a:t>
            </a:r>
            <a:endParaRPr lang="en-GB" sz="2000" dirty="0"/>
          </a:p>
          <a:p>
            <a:pPr>
              <a:buFontTx/>
              <a:buNone/>
              <a:tabLst>
                <a:tab pos="457200" algn="l"/>
                <a:tab pos="693738" algn="l"/>
                <a:tab pos="914400" algn="l"/>
                <a:tab pos="1150938" algn="l"/>
                <a:tab pos="1371600" algn="l"/>
              </a:tabLst>
            </a:pPr>
            <a:r>
              <a:rPr lang="en-GB" sz="1800" dirty="0">
                <a:latin typeface="Courier New" pitchFamily="-109" charset="0"/>
              </a:rPr>
              <a:t>	SELECT </a:t>
            </a:r>
            <a:r>
              <a:rPr lang="en-GB" sz="1800" dirty="0" err="1">
                <a:latin typeface="Courier New" pitchFamily="-109" charset="0"/>
              </a:rPr>
              <a:t>itemname</a:t>
            </a:r>
            <a:r>
              <a:rPr lang="en-GB" sz="1800" dirty="0">
                <a:latin typeface="Courier New" pitchFamily="-109" charset="0"/>
              </a:rPr>
              <a:t>, </a:t>
            </a:r>
            <a:r>
              <a:rPr lang="en-GB" sz="1800" dirty="0" err="1">
                <a:latin typeface="Courier New" pitchFamily="-109" charset="0"/>
              </a:rPr>
              <a:t>itemcolor</a:t>
            </a:r>
            <a:r>
              <a:rPr lang="en-GB" sz="1800" dirty="0">
                <a:latin typeface="Courier New" pitchFamily="-109" charset="0"/>
              </a:rPr>
              <a:t> FROM item</a:t>
            </a:r>
          </a:p>
          <a:p>
            <a:pPr>
              <a:buFontTx/>
              <a:buNone/>
              <a:tabLst>
                <a:tab pos="457200" algn="l"/>
                <a:tab pos="693738" algn="l"/>
                <a:tab pos="914400" algn="l"/>
                <a:tab pos="1150938" algn="l"/>
                <a:tab pos="1371600" algn="l"/>
              </a:tabLst>
            </a:pPr>
            <a:r>
              <a:rPr lang="en-GB" sz="1800" dirty="0">
                <a:latin typeface="Courier New" pitchFamily="-109" charset="0"/>
              </a:rPr>
              <a:t>		 WHERE </a:t>
            </a:r>
            <a:r>
              <a:rPr lang="en-GB" sz="1800" dirty="0" err="1">
                <a:latin typeface="Courier New" pitchFamily="-109" charset="0"/>
              </a:rPr>
              <a:t>itemtype</a:t>
            </a:r>
            <a:r>
              <a:rPr lang="en-GB" sz="1800" dirty="0">
                <a:latin typeface="Courier New" pitchFamily="-109" charset="0"/>
              </a:rPr>
              <a:t> = 'C'</a:t>
            </a:r>
          </a:p>
          <a:p>
            <a:pPr>
              <a:buFontTx/>
              <a:buNone/>
              <a:tabLst>
                <a:tab pos="457200" algn="l"/>
                <a:tab pos="693738" algn="l"/>
                <a:tab pos="914400" algn="l"/>
                <a:tab pos="1150938" algn="l"/>
                <a:tab pos="1371600" algn="l"/>
              </a:tabLst>
            </a:pPr>
            <a:r>
              <a:rPr lang="en-GB" sz="1800" dirty="0">
                <a:latin typeface="Courier New" pitchFamily="-109" charset="0"/>
              </a:rPr>
              <a:t>			 AND NOT EXISTS</a:t>
            </a:r>
          </a:p>
          <a:p>
            <a:pPr>
              <a:buFontTx/>
              <a:buNone/>
              <a:tabLst>
                <a:tab pos="457200" algn="l"/>
                <a:tab pos="693738" algn="l"/>
                <a:tab pos="914400" algn="l"/>
                <a:tab pos="1150938" algn="l"/>
                <a:tab pos="1371600" algn="l"/>
              </a:tabLst>
            </a:pPr>
            <a:r>
              <a:rPr lang="en-GB" sz="1800" dirty="0">
                <a:latin typeface="Courier New" pitchFamily="-109" charset="0"/>
              </a:rPr>
              <a:t>				(SELECT * FROM </a:t>
            </a:r>
            <a:r>
              <a:rPr lang="en-GB" sz="1800" dirty="0" err="1">
                <a:latin typeface="Courier New" pitchFamily="-109" charset="0"/>
              </a:rPr>
              <a:t>lineitem</a:t>
            </a:r>
            <a:endParaRPr lang="en-GB" sz="1800" dirty="0">
              <a:latin typeface="Courier New" pitchFamily="-109" charset="0"/>
            </a:endParaRPr>
          </a:p>
          <a:p>
            <a:pPr>
              <a:buFontTx/>
              <a:buNone/>
              <a:tabLst>
                <a:tab pos="457200" algn="l"/>
                <a:tab pos="693738" algn="l"/>
                <a:tab pos="914400" algn="l"/>
                <a:tab pos="1150938" algn="l"/>
                <a:tab pos="1371600" algn="l"/>
              </a:tabLst>
            </a:pPr>
            <a:r>
              <a:rPr lang="en-GB" sz="1800" dirty="0">
                <a:latin typeface="Courier New" pitchFamily="-109" charset="0"/>
              </a:rPr>
              <a:t>					WHERE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r>
              <a:rPr lang="en-GB" sz="1800" dirty="0">
                <a:latin typeface="Courier New" pitchFamily="-109" charset="0"/>
              </a:rPr>
              <a:t>);</a:t>
            </a:r>
          </a:p>
        </p:txBody>
      </p:sp>
      <p:graphicFrame>
        <p:nvGraphicFramePr>
          <p:cNvPr id="13383" name="Group 71"/>
          <p:cNvGraphicFramePr>
            <a:graphicFrameLocks noGrp="1"/>
          </p:cNvGraphicFramePr>
          <p:nvPr/>
        </p:nvGraphicFramePr>
        <p:xfrm>
          <a:off x="1963738" y="4826000"/>
          <a:ext cx="3184525" cy="1557339"/>
        </p:xfrm>
        <a:graphic>
          <a:graphicData uri="http://schemas.openxmlformats.org/drawingml/2006/table">
            <a:tbl>
              <a:tblPr/>
              <a:tblGrid>
                <a:gridCol w="2032000"/>
                <a:gridCol w="1152525"/>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itemcolor</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Green</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Khaki</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Brown</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5FD791-0870-4544-9AD7-D44B973C3245}" type="slidenum">
              <a:rPr lang="en-US"/>
              <a:pPr/>
              <a:t>2</a:t>
            </a:fld>
            <a:endParaRPr lang="en-US"/>
          </a:p>
        </p:txBody>
      </p:sp>
      <p:sp>
        <p:nvSpPr>
          <p:cNvPr id="56322" name="Rectangle 2"/>
          <p:cNvSpPr>
            <a:spLocks noGrp="1" noChangeArrowheads="1"/>
          </p:cNvSpPr>
          <p:nvPr>
            <p:ph type="title"/>
          </p:nvPr>
        </p:nvSpPr>
        <p:spPr/>
        <p:txBody>
          <a:bodyPr/>
          <a:lstStyle/>
          <a:p>
            <a:r>
              <a:rPr lang="en-US" dirty="0" smtClean="0"/>
              <a:t>Chapter Summary</a:t>
            </a:r>
            <a:endParaRPr lang="en-US" dirty="0"/>
          </a:p>
        </p:txBody>
      </p:sp>
      <p:sp>
        <p:nvSpPr>
          <p:cNvPr id="56323" name="Rectangle 3"/>
          <p:cNvSpPr>
            <a:spLocks noGrp="1" noChangeArrowheads="1"/>
          </p:cNvSpPr>
          <p:nvPr>
            <p:ph type="body" idx="1"/>
          </p:nvPr>
        </p:nvSpPr>
        <p:spPr/>
        <p:txBody>
          <a:bodyPr/>
          <a:lstStyle/>
          <a:p>
            <a:r>
              <a:rPr lang="en-US" sz="2800" dirty="0" smtClean="0"/>
              <a:t>Model a M:M relationship betwee</a:t>
            </a:r>
            <a:r>
              <a:rPr lang="en-US" sz="2800" dirty="0" smtClean="0"/>
              <a:t>n two entities</a:t>
            </a:r>
          </a:p>
          <a:p>
            <a:r>
              <a:rPr lang="en-CA" sz="2800" dirty="0" smtClean="0"/>
              <a:t>Define a database with a M:M relationships</a:t>
            </a:r>
          </a:p>
          <a:p>
            <a:r>
              <a:rPr lang="en-CA" sz="2800" dirty="0" smtClean="0"/>
              <a:t>Write queries to extract information from a database with M:M relationships</a:t>
            </a:r>
            <a:endParaRPr lang="en-US" sz="2800" dirty="0"/>
          </a:p>
        </p:txBody>
      </p:sp>
    </p:spTree>
    <p:extLst>
      <p:ext uri="{BB962C8B-B14F-4D97-AF65-F5344CB8AC3E}">
        <p14:creationId xmlns:p14="http://schemas.microsoft.com/office/powerpoint/2010/main" val="1191556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5CFE2-693A-E343-B292-BEBB208504A9}" type="slidenum">
              <a:rPr lang="en-US" smtClean="0"/>
              <a:pPr/>
              <a:t>20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84269923"/>
              </p:ext>
            </p:extLst>
          </p:nvPr>
        </p:nvGraphicFramePr>
        <p:xfrm>
          <a:off x="6648750" y="558389"/>
          <a:ext cx="2385770" cy="5638592"/>
        </p:xfrm>
        <a:graphic>
          <a:graphicData uri="http://schemas.openxmlformats.org/drawingml/2006/table">
            <a:tbl>
              <a:tblPr firstRow="1" bandRow="1">
                <a:tableStyleId>{3C2FFA5D-87B4-456A-9821-1D502468CF0F}</a:tableStyleId>
              </a:tblPr>
              <a:tblGrid>
                <a:gridCol w="441498"/>
                <a:gridCol w="435891"/>
                <a:gridCol w="503643"/>
                <a:gridCol w="514590"/>
                <a:gridCol w="490148"/>
              </a:tblGrid>
              <a:tr h="296768">
                <a:tc>
                  <a:txBody>
                    <a:bodyPr/>
                    <a:lstStyle/>
                    <a:p>
                      <a:pPr marL="0" marR="0" algn="ctr">
                        <a:lnSpc>
                          <a:spcPts val="790"/>
                        </a:lnSpc>
                        <a:spcBef>
                          <a:spcPts val="0"/>
                        </a:spcBef>
                        <a:spcAft>
                          <a:spcPts val="450"/>
                        </a:spcAft>
                      </a:pPr>
                      <a:r>
                        <a:rPr lang="en-US" sz="750" u="sng" dirty="0" err="1">
                          <a:solidFill>
                            <a:schemeClr val="tx1"/>
                          </a:solidFill>
                          <a:effectLst/>
                        </a:rPr>
                        <a:t>lineno</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chemeClr val="tx1"/>
                          </a:solidFill>
                          <a:effectLst/>
                        </a:rPr>
                        <a:t>lineqty</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chemeClr val="tx1"/>
                          </a:solidFill>
                          <a:effectLst/>
                        </a:rPr>
                        <a:t>lineprice</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u="sng" dirty="0" err="1">
                          <a:solidFill>
                            <a:schemeClr val="tx1"/>
                          </a:solidFill>
                          <a:effectLst/>
                        </a:rPr>
                        <a:t>saleno</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chemeClr val="tx1"/>
                          </a:solidFill>
                          <a:effectLst/>
                        </a:rPr>
                        <a:t>itemno</a:t>
                      </a:r>
                      <a:endParaRPr lang="en-US" sz="1200" dirty="0">
                        <a:solidFill>
                          <a:schemeClr val="tx1"/>
                        </a:solidFill>
                        <a:effectLst/>
                        <a:latin typeface="Cambria"/>
                        <a:ea typeface="ＭＳ 明朝"/>
                        <a:cs typeface="Times New Roman"/>
                      </a:endParaRPr>
                    </a:p>
                  </a:txBody>
                  <a:tcPr marL="17145" marR="17145" marT="17145" marB="17145"/>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75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14</a:t>
                      </a:r>
                      <a:endParaRPr lang="en-US" sz="120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40.5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11</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8</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153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88591169"/>
              </p:ext>
            </p:extLst>
          </p:nvPr>
        </p:nvGraphicFramePr>
        <p:xfrm>
          <a:off x="3614993" y="346772"/>
          <a:ext cx="2822208" cy="6168561"/>
        </p:xfrm>
        <a:graphic>
          <a:graphicData uri="http://schemas.openxmlformats.org/drawingml/2006/table">
            <a:tbl>
              <a:tblPr firstRow="1" bandRow="1">
                <a:tableStyleId>{3C2FFA5D-87B4-456A-9821-1D502468CF0F}</a:tableStyleId>
              </a:tblPr>
              <a:tblGrid>
                <a:gridCol w="523205"/>
                <a:gridCol w="1018129"/>
                <a:gridCol w="580224"/>
                <a:gridCol w="700650"/>
              </a:tblGrid>
              <a:tr h="293741">
                <a:tc>
                  <a:txBody>
                    <a:bodyPr/>
                    <a:lstStyle/>
                    <a:p>
                      <a:pPr marL="0" marR="0" algn="ctr">
                        <a:lnSpc>
                          <a:spcPts val="790"/>
                        </a:lnSpc>
                        <a:spcBef>
                          <a:spcPts val="0"/>
                        </a:spcBef>
                        <a:spcAft>
                          <a:spcPts val="450"/>
                        </a:spcAft>
                      </a:pPr>
                      <a:r>
                        <a:rPr lang="en-US" sz="750" u="sng" dirty="0" err="1">
                          <a:solidFill>
                            <a:schemeClr val="tx1"/>
                          </a:solidFill>
                          <a:effectLst/>
                        </a:rPr>
                        <a:t>itemno</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chemeClr val="tx1"/>
                          </a:solidFill>
                          <a:effectLst/>
                        </a:rPr>
                        <a:t>itemname</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450"/>
                        </a:spcAft>
                      </a:pPr>
                      <a:r>
                        <a:rPr lang="en-US" sz="750" dirty="0" err="1">
                          <a:solidFill>
                            <a:schemeClr val="tx1"/>
                          </a:solidFill>
                          <a:effectLst/>
                        </a:rPr>
                        <a:t>itemtype</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chemeClr val="tx1"/>
                          </a:solidFill>
                          <a:effectLst/>
                        </a:rPr>
                        <a:t>itemcolor</a:t>
                      </a:r>
                      <a:endParaRPr lang="en-US" sz="1200" dirty="0">
                        <a:solidFill>
                          <a:schemeClr val="tx1"/>
                        </a:solidFill>
                        <a:effectLst/>
                        <a:latin typeface="Cambria"/>
                        <a:ea typeface="ＭＳ 明朝"/>
                        <a:cs typeface="Times New Roman"/>
                      </a:endParaRPr>
                    </a:p>
                  </a:txBody>
                  <a:tcPr marL="17145" marR="17145" marT="17145" marB="17145"/>
                </a:tc>
              </a:tr>
              <a:tr h="293741">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Pocket knif</a:t>
                      </a:r>
                      <a:r>
                        <a:rPr lang="en-US" sz="750" spc="85">
                          <a:effectLst/>
                        </a:rPr>
                        <a:t>e—</a:t>
                      </a:r>
                      <a:r>
                        <a:rPr lang="en-US" sz="750">
                          <a:effectLst/>
                        </a:rPr>
                        <a:t>Nile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Pocket knif</a:t>
                      </a:r>
                      <a:r>
                        <a:rPr lang="en-US" sz="750" spc="85" dirty="0">
                          <a:effectLst/>
                        </a:rPr>
                        <a:t>e—</a:t>
                      </a:r>
                      <a:r>
                        <a:rPr lang="en-US" sz="750" dirty="0">
                          <a:effectLst/>
                        </a:rPr>
                        <a:t>Avon</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Compass</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err="1">
                          <a:effectLst/>
                        </a:rPr>
                        <a:t>Geopositioning</a:t>
                      </a:r>
                      <a:r>
                        <a:rPr lang="en-US" sz="750" dirty="0">
                          <a:effectLst/>
                        </a:rPr>
                        <a:t> system</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Map measure</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Ha</a:t>
                      </a:r>
                      <a:r>
                        <a:rPr lang="en-US" sz="750" spc="85">
                          <a:effectLst/>
                        </a:rPr>
                        <a:t>t—</a:t>
                      </a:r>
                      <a:r>
                        <a:rPr lang="en-US" sz="750">
                          <a:effectLst/>
                        </a:rPr>
                        <a:t>Polar Explorer</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a:effectLst/>
                        </a:rPr>
                        <a:t>Red</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7</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Ha</a:t>
                      </a:r>
                      <a:r>
                        <a:rPr lang="en-US" sz="750" spc="85" dirty="0">
                          <a:effectLst/>
                        </a:rPr>
                        <a:t>t—</a:t>
                      </a:r>
                      <a:r>
                        <a:rPr lang="en-US" sz="750" dirty="0">
                          <a:effectLst/>
                        </a:rPr>
                        <a:t>Polar Explorer</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8</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Boot</a:t>
                      </a:r>
                      <a:r>
                        <a:rPr lang="en-US" sz="750" spc="85" dirty="0">
                          <a:effectLst/>
                        </a:rPr>
                        <a:t>s—</a:t>
                      </a:r>
                      <a:r>
                        <a:rPr lang="en-US" sz="750" dirty="0">
                          <a:effectLst/>
                        </a:rPr>
                        <a:t>snake proof</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Green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Boot</a:t>
                      </a:r>
                      <a:r>
                        <a:rPr lang="en-US" sz="750" spc="85">
                          <a:effectLst/>
                        </a:rPr>
                        <a:t>s—</a:t>
                      </a:r>
                      <a:r>
                        <a:rPr lang="en-US" sz="750">
                          <a:effectLst/>
                        </a:rPr>
                        <a:t>snake proof</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Safari chair</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11</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Hammock</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8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2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14</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Safari cooking kit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a:t>
                      </a:r>
                      <a:endParaRPr lang="en-US" sz="120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15</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Pith helmet</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Pith helmet</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17</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Map case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18</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Sextant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Stetson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tr>
              <a:tr h="293741">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tr>
            </a:tbl>
          </a:graphicData>
        </a:graphic>
      </p:graphicFrame>
      <p:sp>
        <p:nvSpPr>
          <p:cNvPr id="10" name="TextBox 9"/>
          <p:cNvSpPr txBox="1"/>
          <p:nvPr/>
        </p:nvSpPr>
        <p:spPr>
          <a:xfrm>
            <a:off x="87580" y="580282"/>
            <a:ext cx="3262391" cy="2554545"/>
          </a:xfrm>
          <a:prstGeom prst="rect">
            <a:avLst/>
          </a:prstGeom>
          <a:noFill/>
        </p:spPr>
        <p:txBody>
          <a:bodyPr wrap="square" rtlCol="0">
            <a:spAutoFit/>
          </a:bodyPr>
          <a:lstStyle/>
          <a:p>
            <a:pPr>
              <a:buFontTx/>
              <a:buNone/>
              <a:tabLst>
                <a:tab pos="457200" algn="l"/>
                <a:tab pos="693738" algn="l"/>
                <a:tab pos="914400" algn="l"/>
                <a:tab pos="1150938" algn="l"/>
                <a:tab pos="1371600" algn="l"/>
              </a:tabLst>
            </a:pPr>
            <a:r>
              <a:rPr lang="en-GB" sz="1600" dirty="0">
                <a:latin typeface="Courier New" pitchFamily="-109" charset="0"/>
              </a:rPr>
              <a:t>SELECT </a:t>
            </a:r>
            <a:r>
              <a:rPr lang="en-GB" sz="1600" dirty="0" err="1">
                <a:latin typeface="Courier New" pitchFamily="-109" charset="0"/>
              </a:rPr>
              <a:t>itemname</a:t>
            </a:r>
            <a:r>
              <a:rPr lang="en-GB" sz="1600" dirty="0">
                <a:latin typeface="Courier New" pitchFamily="-109" charset="0"/>
              </a:rPr>
              <a:t>, </a:t>
            </a:r>
            <a:r>
              <a:rPr lang="en-GB" sz="1600" dirty="0" err="1">
                <a:latin typeface="Courier New" pitchFamily="-109" charset="0"/>
              </a:rPr>
              <a:t>itemcolor</a:t>
            </a:r>
            <a:r>
              <a:rPr lang="en-GB" sz="1600" dirty="0">
                <a:latin typeface="Courier New" pitchFamily="-109" charset="0"/>
              </a:rPr>
              <a:t> FROM item</a:t>
            </a:r>
          </a:p>
          <a:p>
            <a:pPr>
              <a:buFontTx/>
              <a:buNone/>
              <a:tabLst>
                <a:tab pos="457200" algn="l"/>
                <a:tab pos="693738" algn="l"/>
                <a:tab pos="914400" algn="l"/>
                <a:tab pos="1150938" algn="l"/>
                <a:tab pos="1371600" algn="l"/>
              </a:tabLst>
            </a:pPr>
            <a:r>
              <a:rPr lang="en-GB" sz="1600" dirty="0">
                <a:latin typeface="Courier New" pitchFamily="-109" charset="0"/>
              </a:rPr>
              <a:t>		 WHERE </a:t>
            </a:r>
            <a:r>
              <a:rPr lang="en-GB" sz="1600" dirty="0" err="1">
                <a:latin typeface="Courier New" pitchFamily="-109" charset="0"/>
              </a:rPr>
              <a:t>itemtype</a:t>
            </a:r>
            <a:r>
              <a:rPr lang="en-GB" sz="1600" dirty="0">
                <a:latin typeface="Courier New" pitchFamily="-109" charset="0"/>
              </a:rPr>
              <a:t> = 'C'</a:t>
            </a:r>
          </a:p>
          <a:p>
            <a:pPr>
              <a:buFontTx/>
              <a:buNone/>
              <a:tabLst>
                <a:tab pos="457200" algn="l"/>
                <a:tab pos="693738" algn="l"/>
                <a:tab pos="914400" algn="l"/>
                <a:tab pos="1150938" algn="l"/>
                <a:tab pos="1371600" algn="l"/>
              </a:tabLst>
            </a:pPr>
            <a:r>
              <a:rPr lang="en-GB" sz="1600" dirty="0">
                <a:latin typeface="Courier New" pitchFamily="-109" charset="0"/>
              </a:rPr>
              <a:t>			 AND NOT EXISTS</a:t>
            </a:r>
          </a:p>
          <a:p>
            <a:pPr>
              <a:buFontTx/>
              <a:buNone/>
              <a:tabLst>
                <a:tab pos="457200" algn="l"/>
                <a:tab pos="693738" algn="l"/>
                <a:tab pos="914400" algn="l"/>
                <a:tab pos="1150938" algn="l"/>
                <a:tab pos="1371600" algn="l"/>
              </a:tabLst>
            </a:pPr>
            <a:r>
              <a:rPr lang="en-GB" sz="1600" dirty="0">
                <a:latin typeface="Courier New" pitchFamily="-109" charset="0"/>
              </a:rPr>
              <a:t>				(SELECT * FROM </a:t>
            </a:r>
            <a:r>
              <a:rPr lang="en-GB" sz="1600" dirty="0" err="1">
                <a:latin typeface="Courier New" pitchFamily="-109" charset="0"/>
              </a:rPr>
              <a:t>lineitem</a:t>
            </a:r>
            <a:endParaRPr lang="en-GB" sz="1600" dirty="0">
              <a:latin typeface="Courier New" pitchFamily="-109" charset="0"/>
            </a:endParaRPr>
          </a:p>
          <a:p>
            <a:pPr>
              <a:buFontTx/>
              <a:buNone/>
              <a:tabLst>
                <a:tab pos="457200" algn="l"/>
                <a:tab pos="693738" algn="l"/>
                <a:tab pos="914400" algn="l"/>
                <a:tab pos="1150938" algn="l"/>
                <a:tab pos="1371600" algn="l"/>
              </a:tabLst>
            </a:pPr>
            <a:r>
              <a:rPr lang="en-GB" sz="1600" dirty="0">
                <a:latin typeface="Courier New" pitchFamily="-109" charset="0"/>
              </a:rPr>
              <a:t>					WHERE </a:t>
            </a:r>
            <a:r>
              <a:rPr lang="en-GB" sz="1600" dirty="0" err="1">
                <a:latin typeface="Courier New" pitchFamily="-109" charset="0"/>
              </a:rPr>
              <a:t>item.itemno</a:t>
            </a:r>
            <a:r>
              <a:rPr lang="en-GB" sz="1600" dirty="0">
                <a:latin typeface="Courier New" pitchFamily="-109" charset="0"/>
              </a:rPr>
              <a:t> = </a:t>
            </a:r>
            <a:r>
              <a:rPr lang="en-GB" sz="1600" dirty="0" err="1">
                <a:latin typeface="Courier New" pitchFamily="-109" charset="0"/>
              </a:rPr>
              <a:t>lineitem.itemno</a:t>
            </a:r>
            <a:r>
              <a:rPr lang="en-GB" sz="1600" dirty="0">
                <a:latin typeface="Courier New" pitchFamily="-109" charset="0"/>
              </a:rPr>
              <a:t>);</a:t>
            </a:r>
          </a:p>
          <a:p>
            <a:endParaRPr lang="en-US" sz="1600" dirty="0">
              <a:latin typeface="Courier New"/>
              <a:cs typeface="Courier New"/>
            </a:endParaRPr>
          </a:p>
        </p:txBody>
      </p:sp>
      <p:graphicFrame>
        <p:nvGraphicFramePr>
          <p:cNvPr id="7" name="Group 71"/>
          <p:cNvGraphicFramePr>
            <a:graphicFrameLocks noGrp="1"/>
          </p:cNvGraphicFramePr>
          <p:nvPr>
            <p:extLst>
              <p:ext uri="{D42A27DB-BD31-4B8C-83A1-F6EECF244321}">
                <p14:modId xmlns:p14="http://schemas.microsoft.com/office/powerpoint/2010/main" val="2800880924"/>
              </p:ext>
            </p:extLst>
          </p:nvPr>
        </p:nvGraphicFramePr>
        <p:xfrm>
          <a:off x="190223" y="4530385"/>
          <a:ext cx="3184525" cy="1557339"/>
        </p:xfrm>
        <a:graphic>
          <a:graphicData uri="http://schemas.openxmlformats.org/drawingml/2006/table">
            <a:tbl>
              <a:tblPr/>
              <a:tblGrid>
                <a:gridCol w="2032000"/>
                <a:gridCol w="1152525"/>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itemcolor</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Green</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Khaki</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Brown</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4168411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Class Exercise 3</a:t>
            </a:r>
            <a:endParaRPr lang="en-CA" dirty="0"/>
          </a:p>
        </p:txBody>
      </p:sp>
      <p:sp>
        <p:nvSpPr>
          <p:cNvPr id="4" name="Content Placeholder 3"/>
          <p:cNvSpPr>
            <a:spLocks noGrp="1"/>
          </p:cNvSpPr>
          <p:nvPr>
            <p:ph idx="1"/>
          </p:nvPr>
        </p:nvSpPr>
        <p:spPr/>
        <p:txBody>
          <a:bodyPr/>
          <a:lstStyle/>
          <a:p>
            <a:r>
              <a:rPr lang="en-CA" sz="2800" dirty="0"/>
              <a:t>Pine Valley (</a:t>
            </a:r>
            <a:r>
              <a:rPr lang="en-CA" sz="2800" dirty="0" err="1"/>
              <a:t>bigpvfc</a:t>
            </a:r>
            <a:r>
              <a:rPr lang="en-CA" sz="2800" dirty="0"/>
              <a:t>)</a:t>
            </a:r>
          </a:p>
          <a:p>
            <a:r>
              <a:rPr lang="en-CA" sz="2800" dirty="0" smtClean="0"/>
              <a:t>Write queries </a:t>
            </a:r>
            <a:r>
              <a:rPr lang="en-CA" sz="2800" dirty="0"/>
              <a:t>(IN, NOT IN</a:t>
            </a:r>
            <a:r>
              <a:rPr lang="en-CA" sz="2800" dirty="0" smtClean="0"/>
              <a:t>). </a:t>
            </a:r>
          </a:p>
          <a:p>
            <a:pPr lvl="1"/>
            <a:r>
              <a:rPr lang="en-CA" sz="2000" dirty="0" smtClean="0"/>
              <a:t>find all customers (names) who have placed </a:t>
            </a:r>
            <a:r>
              <a:rPr lang="en-CA" sz="2000" dirty="0" err="1" smtClean="0"/>
              <a:t>atleast</a:t>
            </a:r>
            <a:r>
              <a:rPr lang="en-CA" sz="2000" dirty="0" smtClean="0"/>
              <a:t> one order</a:t>
            </a:r>
          </a:p>
          <a:p>
            <a:pPr lvl="1"/>
            <a:r>
              <a:rPr lang="en-CA" sz="2000" dirty="0"/>
              <a:t>find all customers </a:t>
            </a:r>
            <a:r>
              <a:rPr lang="en-CA" sz="2000" dirty="0" smtClean="0"/>
              <a:t>(names) who </a:t>
            </a:r>
            <a:r>
              <a:rPr lang="en-CA" sz="2000" dirty="0"/>
              <a:t>have </a:t>
            </a:r>
            <a:r>
              <a:rPr lang="en-CA" sz="2000" dirty="0" smtClean="0"/>
              <a:t>never placed an order</a:t>
            </a:r>
            <a:endParaRPr lang="en-CA" sz="2000" dirty="0"/>
          </a:p>
          <a:p>
            <a:r>
              <a:rPr lang="en-CA" sz="2800" dirty="0" smtClean="0"/>
              <a:t>Write the same queries using EXISTS and NOT EXISTS</a:t>
            </a:r>
            <a:endParaRPr lang="en-CA" sz="2800" dirty="0"/>
          </a:p>
          <a:p>
            <a:r>
              <a:rPr lang="en-CA" sz="2800" dirty="0" smtClean="0"/>
              <a:t>What is the </a:t>
            </a:r>
            <a:r>
              <a:rPr lang="en-CA" sz="2800" dirty="0" smtClean="0"/>
              <a:t>advantage of either way </a:t>
            </a:r>
            <a:r>
              <a:rPr lang="en-CA" sz="2800" dirty="0" smtClean="0"/>
              <a:t>of writing the queries? </a:t>
            </a:r>
          </a:p>
        </p:txBody>
      </p:sp>
      <p:sp>
        <p:nvSpPr>
          <p:cNvPr id="2" name="Slide Number Placeholder 1"/>
          <p:cNvSpPr>
            <a:spLocks noGrp="1"/>
          </p:cNvSpPr>
          <p:nvPr>
            <p:ph type="sldNum" sz="quarter" idx="12"/>
          </p:nvPr>
        </p:nvSpPr>
        <p:spPr/>
        <p:txBody>
          <a:bodyPr/>
          <a:lstStyle/>
          <a:p>
            <a:fld id="{0247074F-8A8D-E742-8E2F-9DF307540B41}" type="slidenum">
              <a:rPr lang="en-US" smtClean="0"/>
              <a:pPr/>
              <a:t>21</a:t>
            </a:fld>
            <a:endParaRPr lang="en-US"/>
          </a:p>
        </p:txBody>
      </p:sp>
    </p:spTree>
    <p:extLst>
      <p:ext uri="{BB962C8B-B14F-4D97-AF65-F5344CB8AC3E}">
        <p14:creationId xmlns:p14="http://schemas.microsoft.com/office/powerpoint/2010/main" val="216006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Queries using DB text. Tables: item, </a:t>
            </a:r>
            <a:r>
              <a:rPr lang="en-US" dirty="0" err="1" smtClean="0"/>
              <a:t>lineitem</a:t>
            </a:r>
            <a:endParaRPr lang="en-US" dirty="0" smtClean="0"/>
          </a:p>
          <a:p>
            <a:pPr lvl="1"/>
            <a:r>
              <a:rPr lang="en-US" dirty="0" smtClean="0"/>
              <a:t>Report all brown items that have been sold</a:t>
            </a:r>
          </a:p>
          <a:p>
            <a:pPr lvl="1"/>
            <a:r>
              <a:rPr lang="en-US" dirty="0"/>
              <a:t>Report all brown items that have </a:t>
            </a:r>
            <a:r>
              <a:rPr lang="en-US" dirty="0" smtClean="0"/>
              <a:t>not been sold</a:t>
            </a:r>
            <a:endParaRPr lang="en-US" dirty="0"/>
          </a:p>
        </p:txBody>
      </p:sp>
      <p:sp>
        <p:nvSpPr>
          <p:cNvPr id="4" name="Slide Number Placeholder 3"/>
          <p:cNvSpPr>
            <a:spLocks noGrp="1"/>
          </p:cNvSpPr>
          <p:nvPr>
            <p:ph type="sldNum" sz="quarter" idx="12"/>
          </p:nvPr>
        </p:nvSpPr>
        <p:spPr/>
        <p:txBody>
          <a:bodyPr/>
          <a:lstStyle/>
          <a:p>
            <a:fld id="{B845CFE2-693A-E343-B292-BEBB208504A9}" type="slidenum">
              <a:rPr lang="en-US" smtClean="0"/>
              <a:pPr/>
              <a:t>22</a:t>
            </a:fld>
            <a:endParaRPr lang="en-US"/>
          </a:p>
        </p:txBody>
      </p:sp>
    </p:spTree>
    <p:extLst>
      <p:ext uri="{BB962C8B-B14F-4D97-AF65-F5344CB8AC3E}">
        <p14:creationId xmlns:p14="http://schemas.microsoft.com/office/powerpoint/2010/main" val="1903699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D7AD82-448C-124A-80F4-589FBEB84396}" type="slidenum">
              <a:rPr lang="en-US"/>
              <a:pPr/>
              <a:t>23</a:t>
            </a:fld>
            <a:endParaRPr lang="en-US"/>
          </a:p>
        </p:txBody>
      </p:sp>
      <p:sp>
        <p:nvSpPr>
          <p:cNvPr id="14338" name="Rectangle 2"/>
          <p:cNvSpPr>
            <a:spLocks noGrp="1" noChangeArrowheads="1"/>
          </p:cNvSpPr>
          <p:nvPr>
            <p:ph type="title"/>
          </p:nvPr>
        </p:nvSpPr>
        <p:spPr>
          <a:noFill/>
          <a:ln/>
        </p:spPr>
        <p:txBody>
          <a:bodyPr lIns="90488" tIns="44450" rIns="90488" bIns="44450" anchor="ctr"/>
          <a:lstStyle/>
          <a:p>
            <a:r>
              <a:rPr lang="en-GB"/>
              <a:t>Divide</a:t>
            </a:r>
          </a:p>
        </p:txBody>
      </p:sp>
      <p:sp>
        <p:nvSpPr>
          <p:cNvPr id="14339" name="Rectangle 3"/>
          <p:cNvSpPr>
            <a:spLocks noGrp="1" noChangeArrowheads="1"/>
          </p:cNvSpPr>
          <p:nvPr>
            <p:ph type="body" idx="1"/>
          </p:nvPr>
        </p:nvSpPr>
        <p:spPr>
          <a:noFill/>
          <a:ln/>
        </p:spPr>
        <p:txBody>
          <a:bodyPr lIns="90488" tIns="44450" rIns="90488" bIns="44450"/>
          <a:lstStyle/>
          <a:p>
            <a:r>
              <a:rPr lang="en-GB" sz="2800" dirty="0"/>
              <a:t>The universal </a:t>
            </a:r>
            <a:r>
              <a:rPr lang="en-GB" sz="2800" dirty="0" smtClean="0"/>
              <a:t>quantifier</a:t>
            </a:r>
            <a:endParaRPr lang="en-GB" sz="2800" dirty="0"/>
          </a:p>
          <a:p>
            <a:pPr lvl="1"/>
            <a:r>
              <a:rPr lang="en-GB" sz="2400" i="1" dirty="0" err="1"/>
              <a:t>forall</a:t>
            </a:r>
            <a:endParaRPr lang="en-GB" sz="2400" i="1" dirty="0"/>
          </a:p>
          <a:p>
            <a:r>
              <a:rPr lang="en-GB" sz="2800" dirty="0"/>
              <a:t>Not directly mapped into SQL</a:t>
            </a:r>
          </a:p>
          <a:p>
            <a:r>
              <a:rPr lang="en-GB" sz="2800" dirty="0"/>
              <a:t>Implement using </a:t>
            </a:r>
            <a:r>
              <a:rPr lang="en-GB" sz="2800" dirty="0">
                <a:latin typeface="Courier New" pitchFamily="-109" charset="0"/>
              </a:rPr>
              <a:t>NOT EXISTS</a:t>
            </a:r>
            <a:endParaRPr lang="en-GB" sz="2800" dirty="0"/>
          </a:p>
          <a:p>
            <a:pPr lvl="1">
              <a:buFont typeface="Wingdings" pitchFamily="-109" charset="2"/>
              <a:buNone/>
            </a:pPr>
            <a:r>
              <a:rPr lang="en-GB" sz="2400" i="1" dirty="0"/>
              <a:t>	Find </a:t>
            </a:r>
            <a:r>
              <a:rPr lang="en-GB" sz="2400" i="1" dirty="0" smtClean="0"/>
              <a:t>items </a:t>
            </a:r>
            <a:r>
              <a:rPr lang="en-GB" sz="2400" i="1" dirty="0"/>
              <a:t>that have appeared in </a:t>
            </a:r>
            <a:r>
              <a:rPr lang="en-GB" sz="2400" i="1" dirty="0" smtClean="0"/>
              <a:t>each sale</a:t>
            </a:r>
            <a:endParaRPr lang="en-GB" sz="2400" i="1" dirty="0"/>
          </a:p>
          <a:p>
            <a:pPr lvl="1">
              <a:buFont typeface="Wingdings" pitchFamily="-109" charset="2"/>
              <a:buNone/>
            </a:pPr>
            <a:r>
              <a:rPr lang="en-GB" sz="2400" dirty="0"/>
              <a:t>becomes</a:t>
            </a:r>
          </a:p>
          <a:p>
            <a:pPr lvl="1">
              <a:buFont typeface="Wingdings" pitchFamily="-109" charset="2"/>
              <a:buNone/>
            </a:pPr>
            <a:r>
              <a:rPr lang="en-GB" sz="2400" i="1" dirty="0"/>
              <a:t>	Find items such that there does not exist a sale in which this item does not </a:t>
            </a:r>
            <a:r>
              <a:rPr lang="en-GB" sz="2400" i="1" dirty="0" smtClean="0"/>
              <a:t>appear</a:t>
            </a:r>
          </a:p>
          <a:p>
            <a:pPr>
              <a:buFont typeface="Wingdings" pitchFamily="-109" charset="2"/>
              <a:buNone/>
            </a:pPr>
            <a:endParaRPr lang="en-GB" sz="2000" i="1" dirty="0" smtClean="0"/>
          </a:p>
          <a:p>
            <a:pPr>
              <a:buFont typeface="Wingdings" pitchFamily="-109" charset="2"/>
              <a:buNone/>
            </a:pPr>
            <a:r>
              <a:rPr lang="en-GB" sz="2000" i="1" dirty="0" smtClean="0"/>
              <a:t>See the book website for more help on ‘SQL Divide’</a:t>
            </a:r>
            <a:endParaRPr lang="en-GB" sz="2000" i="1" dirty="0"/>
          </a:p>
        </p:txBody>
      </p:sp>
      <p:sp>
        <p:nvSpPr>
          <p:cNvPr id="6" name="TextBox 5"/>
          <p:cNvSpPr txBox="1"/>
          <p:nvPr/>
        </p:nvSpPr>
        <p:spPr>
          <a:xfrm>
            <a:off x="7772400" y="0"/>
            <a:ext cx="1371600" cy="461665"/>
          </a:xfrm>
          <a:prstGeom prst="rect">
            <a:avLst/>
          </a:prstGeom>
          <a:noFill/>
        </p:spPr>
        <p:txBody>
          <a:bodyPr wrap="square" rtlCol="0">
            <a:spAutoFit/>
          </a:bodyPr>
          <a:lstStyle/>
          <a:p>
            <a:r>
              <a:rPr lang="en-CA" dirty="0" smtClean="0">
                <a:solidFill>
                  <a:srgbClr val="0000E3"/>
                </a:solidFill>
                <a:latin typeface="+mn-lt"/>
              </a:rPr>
              <a:t>Lesson 4</a:t>
            </a:r>
            <a:endParaRPr lang="en-CA" dirty="0">
              <a:solidFill>
                <a:srgbClr val="0000E3"/>
              </a:solidFill>
              <a:latin typeface="+mn-l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F88884C4-8B0D-2442-A264-85B8E83DC96E}" type="slidenum">
              <a:rPr lang="en-US"/>
              <a:pPr/>
              <a:t>24</a:t>
            </a:fld>
            <a:endParaRPr lang="en-US"/>
          </a:p>
        </p:txBody>
      </p:sp>
      <p:sp>
        <p:nvSpPr>
          <p:cNvPr id="15362" name="Rectangle 2"/>
          <p:cNvSpPr>
            <a:spLocks noGrp="1" noChangeArrowheads="1"/>
          </p:cNvSpPr>
          <p:nvPr>
            <p:ph type="title"/>
          </p:nvPr>
        </p:nvSpPr>
        <p:spPr>
          <a:noFill/>
          <a:ln/>
        </p:spPr>
        <p:txBody>
          <a:bodyPr lIns="90488" tIns="44450" rIns="90488" bIns="44450" anchor="ctr"/>
          <a:lstStyle/>
          <a:p>
            <a:r>
              <a:rPr lang="en-GB"/>
              <a:t>Divide</a:t>
            </a:r>
          </a:p>
        </p:txBody>
      </p:sp>
      <p:sp>
        <p:nvSpPr>
          <p:cNvPr id="15363" name="Rectangle 3"/>
          <p:cNvSpPr>
            <a:spLocks noGrp="1" noChangeArrowheads="1"/>
          </p:cNvSpPr>
          <p:nvPr>
            <p:ph type="body" idx="1"/>
          </p:nvPr>
        </p:nvSpPr>
        <p:spPr>
          <a:xfrm>
            <a:off x="1371600" y="1905000"/>
            <a:ext cx="6888163" cy="3176364"/>
          </a:xfrm>
          <a:noFill/>
          <a:ln/>
        </p:spPr>
        <p:txBody>
          <a:bodyPr lIns="90488" tIns="44450" rIns="90488" bIns="44450"/>
          <a:lstStyle/>
          <a:p>
            <a:pPr>
              <a:buFontTx/>
              <a:buNone/>
              <a:tabLst>
                <a:tab pos="693738" algn="l"/>
                <a:tab pos="914400" algn="l"/>
                <a:tab pos="1150938" algn="l"/>
                <a:tab pos="1371600" algn="l"/>
                <a:tab pos="1608138" algn="l"/>
                <a:tab pos="1828800" algn="l"/>
              </a:tabLst>
            </a:pPr>
            <a:r>
              <a:rPr lang="en-GB" sz="2000" i="1" dirty="0"/>
              <a:t>Find the items that have appeared in all sales</a:t>
            </a:r>
          </a:p>
          <a:p>
            <a:pPr>
              <a:buFontTx/>
              <a:buNone/>
              <a:tabLst>
                <a:tab pos="693738" algn="l"/>
                <a:tab pos="914400" algn="l"/>
                <a:tab pos="1150938" algn="l"/>
                <a:tab pos="1371600" algn="l"/>
                <a:tab pos="1608138" algn="l"/>
                <a:tab pos="1828800" algn="l"/>
              </a:tabLst>
            </a:pPr>
            <a:endParaRPr lang="en-GB" sz="1800" i="1" dirty="0"/>
          </a:p>
          <a:p>
            <a:pPr>
              <a:buFontTx/>
              <a:buNone/>
              <a:tabLst>
                <a:tab pos="693738" algn="l"/>
                <a:tab pos="914400" algn="l"/>
                <a:tab pos="1150938" algn="l"/>
                <a:tab pos="1371600" algn="l"/>
                <a:tab pos="1608138" algn="l"/>
                <a:tab pos="1828800" algn="l"/>
              </a:tabLst>
            </a:pPr>
            <a:r>
              <a:rPr lang="en-GB" sz="1800" dirty="0">
                <a:latin typeface="Courier New" pitchFamily="-109" charset="0"/>
              </a:rPr>
              <a:t>SELECT </a:t>
            </a:r>
            <a:r>
              <a:rPr lang="en-GB" sz="1800" dirty="0" err="1">
                <a:latin typeface="Courier New" pitchFamily="-109" charset="0"/>
              </a:rPr>
              <a:t>itemno</a:t>
            </a:r>
            <a:r>
              <a:rPr lang="en-GB" sz="1800" dirty="0">
                <a:latin typeface="Courier New" pitchFamily="-109" charset="0"/>
              </a:rPr>
              <a:t>, </a:t>
            </a:r>
            <a:r>
              <a:rPr lang="en-GB" sz="1800" dirty="0" err="1">
                <a:latin typeface="Courier New" pitchFamily="-109" charset="0"/>
              </a:rPr>
              <a:t>itemname</a:t>
            </a:r>
            <a:r>
              <a:rPr lang="en-GB" sz="1800" dirty="0">
                <a:latin typeface="Courier New" pitchFamily="-109" charset="0"/>
              </a:rPr>
              <a:t> FROM item</a:t>
            </a:r>
          </a:p>
          <a:p>
            <a:pPr>
              <a:buFontTx/>
              <a:buNone/>
              <a:tabLst>
                <a:tab pos="693738" algn="l"/>
                <a:tab pos="914400" algn="l"/>
                <a:tab pos="1150938" algn="l"/>
                <a:tab pos="1371600" algn="l"/>
                <a:tab pos="1608138" algn="l"/>
                <a:tab pos="1828800" algn="l"/>
              </a:tabLst>
            </a:pPr>
            <a:r>
              <a:rPr lang="en-GB" sz="1800" dirty="0">
                <a:latin typeface="Courier New" pitchFamily="-109" charset="0"/>
              </a:rPr>
              <a:t>	WHERE NOT EXISTS</a:t>
            </a:r>
          </a:p>
          <a:p>
            <a:pPr>
              <a:buFontTx/>
              <a:buNone/>
              <a:tabLst>
                <a:tab pos="693738" algn="l"/>
                <a:tab pos="914400" algn="l"/>
                <a:tab pos="1150938" algn="l"/>
                <a:tab pos="1371600" algn="l"/>
                <a:tab pos="1608138" algn="l"/>
                <a:tab pos="1828800" algn="l"/>
              </a:tabLst>
            </a:pPr>
            <a:r>
              <a:rPr lang="en-GB" sz="1800" dirty="0">
                <a:latin typeface="Courier New" pitchFamily="-109" charset="0"/>
              </a:rPr>
              <a:t>		(SELECT * FROM sale</a:t>
            </a:r>
          </a:p>
          <a:p>
            <a:pPr>
              <a:buFontTx/>
              <a:buNone/>
              <a:tabLst>
                <a:tab pos="693738" algn="l"/>
                <a:tab pos="914400" algn="l"/>
                <a:tab pos="1150938" algn="l"/>
                <a:tab pos="1371600" algn="l"/>
                <a:tab pos="1608138" algn="l"/>
                <a:tab pos="1828800" algn="l"/>
              </a:tabLst>
            </a:pPr>
            <a:r>
              <a:rPr lang="en-GB" sz="1800" dirty="0">
                <a:latin typeface="Courier New" pitchFamily="-109" charset="0"/>
              </a:rPr>
              <a:t>			 WHERE NOT EXISTS</a:t>
            </a:r>
          </a:p>
          <a:p>
            <a:pPr>
              <a:buFontTx/>
              <a:buNone/>
              <a:tabLst>
                <a:tab pos="693738" algn="l"/>
                <a:tab pos="914400" algn="l"/>
                <a:tab pos="1150938" algn="l"/>
                <a:tab pos="1371600" algn="l"/>
                <a:tab pos="1608138" algn="l"/>
                <a:tab pos="1828800" algn="l"/>
              </a:tabLst>
            </a:pPr>
            <a:r>
              <a:rPr lang="en-GB" sz="1800" dirty="0">
                <a:latin typeface="Courier New" pitchFamily="-109" charset="0"/>
              </a:rPr>
              <a:t>				 (SELECT * FROM </a:t>
            </a:r>
            <a:r>
              <a:rPr lang="en-GB" sz="1800" dirty="0" err="1">
                <a:latin typeface="Courier New" pitchFamily="-109" charset="0"/>
              </a:rPr>
              <a:t>lineitem</a:t>
            </a:r>
            <a:endParaRPr lang="en-GB" sz="1800" dirty="0">
              <a:latin typeface="Courier New" pitchFamily="-109" charset="0"/>
            </a:endParaRPr>
          </a:p>
          <a:p>
            <a:pPr>
              <a:buFontTx/>
              <a:buNone/>
              <a:tabLst>
                <a:tab pos="693738" algn="l"/>
                <a:tab pos="914400" algn="l"/>
                <a:tab pos="1150938" algn="l"/>
                <a:tab pos="1371600" algn="l"/>
                <a:tab pos="1608138" algn="l"/>
                <a:tab pos="1828800" algn="l"/>
              </a:tabLst>
            </a:pPr>
            <a:r>
              <a:rPr lang="en-GB" sz="1800" dirty="0">
                <a:latin typeface="Courier New" pitchFamily="-109" charset="0"/>
              </a:rPr>
              <a:t>					  WHERE </a:t>
            </a:r>
            <a:r>
              <a:rPr lang="en-GB" sz="1800" dirty="0" err="1">
                <a:latin typeface="Courier New" pitchFamily="-109" charset="0"/>
              </a:rPr>
              <a:t>lineitem.itemno</a:t>
            </a:r>
            <a:r>
              <a:rPr lang="en-GB" sz="1800" dirty="0">
                <a:latin typeface="Courier New" pitchFamily="-109" charset="0"/>
              </a:rPr>
              <a:t> = </a:t>
            </a:r>
            <a:r>
              <a:rPr lang="en-GB" sz="1800" dirty="0" err="1">
                <a:latin typeface="Courier New" pitchFamily="-109" charset="0"/>
              </a:rPr>
              <a:t>item.itemno</a:t>
            </a:r>
            <a:endParaRPr lang="en-GB" sz="1800" dirty="0">
              <a:latin typeface="Courier New" pitchFamily="-109" charset="0"/>
            </a:endParaRPr>
          </a:p>
          <a:p>
            <a:pPr>
              <a:buFontTx/>
              <a:buNone/>
              <a:tabLst>
                <a:tab pos="693738" algn="l"/>
                <a:tab pos="914400" algn="l"/>
                <a:tab pos="1150938" algn="l"/>
                <a:tab pos="1371600" algn="l"/>
                <a:tab pos="1608138" algn="l"/>
                <a:tab pos="1828800" algn="l"/>
              </a:tabLst>
            </a:pPr>
            <a:r>
              <a:rPr lang="en-GB" sz="1800" dirty="0">
                <a:latin typeface="Courier New" pitchFamily="-109" charset="0"/>
              </a:rPr>
              <a:t>					  AND </a:t>
            </a:r>
            <a:r>
              <a:rPr lang="en-GB" sz="1800" dirty="0" err="1">
                <a:latin typeface="Courier New" pitchFamily="-109" charset="0"/>
              </a:rPr>
              <a:t>lineitem.saleno</a:t>
            </a:r>
            <a:r>
              <a:rPr lang="en-GB" sz="1800" dirty="0">
                <a:latin typeface="Courier New" pitchFamily="-109" charset="0"/>
              </a:rPr>
              <a:t> = </a:t>
            </a:r>
            <a:r>
              <a:rPr lang="en-GB" sz="1800" dirty="0" err="1">
                <a:latin typeface="Courier New" pitchFamily="-109" charset="0"/>
              </a:rPr>
              <a:t>sale.saleno</a:t>
            </a:r>
            <a:r>
              <a:rPr lang="en-GB" sz="1800" dirty="0" smtClean="0">
                <a:latin typeface="Courier New" pitchFamily="-109" charset="0"/>
              </a:rPr>
              <a:t>));</a:t>
            </a:r>
          </a:p>
        </p:txBody>
      </p:sp>
      <p:graphicFrame>
        <p:nvGraphicFramePr>
          <p:cNvPr id="15403" name="Group 43"/>
          <p:cNvGraphicFramePr>
            <a:graphicFrameLocks noGrp="1"/>
          </p:cNvGraphicFramePr>
          <p:nvPr>
            <p:extLst>
              <p:ext uri="{D42A27DB-BD31-4B8C-83A1-F6EECF244321}">
                <p14:modId xmlns:p14="http://schemas.microsoft.com/office/powerpoint/2010/main" val="1229926609"/>
              </p:ext>
            </p:extLst>
          </p:nvPr>
        </p:nvGraphicFramePr>
        <p:xfrm>
          <a:off x="1371600" y="6042025"/>
          <a:ext cx="3133725" cy="668338"/>
        </p:xfrm>
        <a:graphic>
          <a:graphicData uri="http://schemas.openxmlformats.org/drawingml/2006/table">
            <a:tbl>
              <a:tblPr/>
              <a:tblGrid>
                <a:gridCol w="830262"/>
                <a:gridCol w="2303463"/>
              </a:tblGrid>
              <a:tr h="3302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chemeClr val="tx1"/>
                          </a:solidFill>
                          <a:effectLst/>
                          <a:latin typeface="Courier New" pitchFamily="-109" charset="0"/>
                        </a:rPr>
                        <a:t>itemno</a:t>
                      </a:r>
                      <a:endParaRPr kumimoji="0" lang="en-US" sz="1400" b="0" i="0" u="none" strike="noStrike" cap="none" normalizeH="0" baseline="0" dirty="0">
                        <a:ln>
                          <a:noFill/>
                        </a:ln>
                        <a:solidFill>
                          <a:schemeClr val="tx1"/>
                        </a:solidFill>
                        <a:effectLst/>
                        <a:latin typeface="Courier New" pitchFamily="-10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itemname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381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Pocket knife—Thames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5404" name="AutoShape 44"/>
          <p:cNvSpPr>
            <a:spLocks noChangeArrowheads="1"/>
          </p:cNvSpPr>
          <p:nvPr/>
        </p:nvSpPr>
        <p:spPr bwMode="auto">
          <a:xfrm>
            <a:off x="5720535" y="5516563"/>
            <a:ext cx="2824162" cy="1193800"/>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lgn="ctr"/>
            <a:r>
              <a:rPr lang="en-US" sz="1600" i="1" dirty="0">
                <a:solidFill>
                  <a:srgbClr val="000000"/>
                </a:solidFill>
                <a:latin typeface="Georgia" pitchFamily="-109" charset="0"/>
              </a:rPr>
              <a:t>See the book’s web site for a detailed explanation of how divide works (Support/SQL Divide)</a:t>
            </a:r>
            <a:endParaRPr lang="en-US" sz="1400" b="1" dirty="0">
              <a:solidFill>
                <a:srgbClr val="000000"/>
              </a:solidFill>
              <a:latin typeface="Georgia" pitchFamily="-109" charset="0"/>
            </a:endParaRPr>
          </a:p>
        </p:txBody>
      </p:sp>
      <p:sp>
        <p:nvSpPr>
          <p:cNvPr id="2" name="Oval Callout 1"/>
          <p:cNvSpPr/>
          <p:nvPr/>
        </p:nvSpPr>
        <p:spPr bwMode="auto">
          <a:xfrm>
            <a:off x="6406977" y="2483708"/>
            <a:ext cx="2168611" cy="710514"/>
          </a:xfrm>
          <a:prstGeom prst="wedgeEllipseCallout">
            <a:avLst>
              <a:gd name="adj1" fmla="val -152457"/>
              <a:gd name="adj2" fmla="val 771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1400" b="0" i="1" u="none" strike="noStrike" cap="none" normalizeH="0" baseline="0" dirty="0" smtClean="0">
                <a:ln>
                  <a:noFill/>
                </a:ln>
                <a:solidFill>
                  <a:schemeClr val="tx1"/>
                </a:solidFill>
                <a:effectLst/>
                <a:latin typeface="Times New Roman" pitchFamily="-109" charset="0"/>
                <a:ea typeface="Osaka" pitchFamily="-109" charset="-128"/>
                <a:cs typeface="Osaka" pitchFamily="-109" charset="-128"/>
              </a:rPr>
              <a:t>Find</a:t>
            </a:r>
            <a:r>
              <a:rPr kumimoji="0" lang="en-CA" sz="1400" b="0" i="1" u="none" strike="noStrike" cap="none" normalizeH="0" dirty="0" smtClean="0">
                <a:ln>
                  <a:noFill/>
                </a:ln>
                <a:solidFill>
                  <a:schemeClr val="tx1"/>
                </a:solidFill>
                <a:effectLst/>
                <a:latin typeface="Times New Roman" pitchFamily="-109" charset="0"/>
                <a:ea typeface="Osaka" pitchFamily="-109" charset="-128"/>
                <a:cs typeface="Osaka" pitchFamily="-109" charset="-128"/>
              </a:rPr>
              <a:t> items such that</a:t>
            </a:r>
            <a:endParaRPr kumimoji="0" lang="en-US" sz="1400" b="0" i="1"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
        <p:nvSpPr>
          <p:cNvPr id="8" name="Oval Callout 7"/>
          <p:cNvSpPr/>
          <p:nvPr/>
        </p:nvSpPr>
        <p:spPr bwMode="auto">
          <a:xfrm>
            <a:off x="6343135" y="3319295"/>
            <a:ext cx="2263346" cy="710514"/>
          </a:xfrm>
          <a:prstGeom prst="wedgeEllipseCallout">
            <a:avLst>
              <a:gd name="adj1" fmla="val -167967"/>
              <a:gd name="adj2" fmla="val -7054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1400" i="1" dirty="0"/>
              <a:t>there does not exist a sale in which</a:t>
            </a:r>
            <a:endParaRPr kumimoji="0" lang="en-US" sz="14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
        <p:nvSpPr>
          <p:cNvPr id="9" name="Oval Callout 8"/>
          <p:cNvSpPr/>
          <p:nvPr/>
        </p:nvSpPr>
        <p:spPr bwMode="auto">
          <a:xfrm>
            <a:off x="6983627" y="4851180"/>
            <a:ext cx="2263346" cy="710514"/>
          </a:xfrm>
          <a:prstGeom prst="wedgeEllipseCallout">
            <a:avLst>
              <a:gd name="adj1" fmla="val -163872"/>
              <a:gd name="adj2" fmla="val -19141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1400" i="1" dirty="0"/>
              <a:t>this item does not appear</a:t>
            </a:r>
            <a:endParaRPr kumimoji="0" lang="en-US" sz="14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Divide (cont’d)</a:t>
            </a:r>
            <a:endParaRPr lang="en-CA" dirty="0"/>
          </a:p>
        </p:txBody>
      </p:sp>
      <p:sp>
        <p:nvSpPr>
          <p:cNvPr id="3" name="Content Placeholder 2"/>
          <p:cNvSpPr>
            <a:spLocks noGrp="1"/>
          </p:cNvSpPr>
          <p:nvPr>
            <p:ph idx="1"/>
          </p:nvPr>
        </p:nvSpPr>
        <p:spPr/>
        <p:txBody>
          <a:bodyPr/>
          <a:lstStyle/>
          <a:p>
            <a:r>
              <a:rPr lang="en-CA" dirty="0" smtClean="0"/>
              <a:t>Step 1: Choose </a:t>
            </a:r>
            <a:r>
              <a:rPr lang="en-CA" dirty="0" err="1" smtClean="0"/>
              <a:t>itemno</a:t>
            </a:r>
            <a:r>
              <a:rPr lang="en-CA" dirty="0" smtClean="0"/>
              <a:t> = 1</a:t>
            </a:r>
          </a:p>
          <a:p>
            <a:pPr lvl="1">
              <a:buFontTx/>
              <a:buNone/>
              <a:tabLst>
                <a:tab pos="693738" algn="l"/>
                <a:tab pos="914400" algn="l"/>
                <a:tab pos="1150938" algn="l"/>
                <a:tab pos="1371600" algn="l"/>
                <a:tab pos="1608138" algn="l"/>
                <a:tab pos="1828800" algn="l"/>
              </a:tabLst>
            </a:pPr>
            <a:r>
              <a:rPr lang="en-GB" sz="1200" dirty="0" smtClean="0">
                <a:latin typeface="Courier New" pitchFamily="-109" charset="0"/>
              </a:rPr>
              <a:t>SELECT </a:t>
            </a:r>
            <a:r>
              <a:rPr lang="en-GB" sz="1200" dirty="0">
                <a:latin typeface="Courier New" pitchFamily="-109" charset="0"/>
              </a:rPr>
              <a:t>* FROM sale</a:t>
            </a:r>
          </a:p>
          <a:p>
            <a:pPr lvl="1">
              <a:buFontTx/>
              <a:buNone/>
              <a:tabLst>
                <a:tab pos="693738" algn="l"/>
                <a:tab pos="914400" algn="l"/>
                <a:tab pos="1150938" algn="l"/>
                <a:tab pos="1371600" algn="l"/>
                <a:tab pos="1608138" algn="l"/>
                <a:tab pos="1828800" algn="l"/>
              </a:tabLst>
            </a:pPr>
            <a:r>
              <a:rPr lang="en-GB" sz="1200" dirty="0">
                <a:latin typeface="Courier New" pitchFamily="-109" charset="0"/>
              </a:rPr>
              <a:t>			 WHERE NOT EXISTS</a:t>
            </a:r>
          </a:p>
          <a:p>
            <a:pPr lvl="1">
              <a:buFontTx/>
              <a:buNone/>
              <a:tabLst>
                <a:tab pos="693738" algn="l"/>
                <a:tab pos="914400" algn="l"/>
                <a:tab pos="1150938" algn="l"/>
                <a:tab pos="1371600" algn="l"/>
                <a:tab pos="1608138" algn="l"/>
                <a:tab pos="1828800" algn="l"/>
              </a:tabLst>
            </a:pPr>
            <a:r>
              <a:rPr lang="en-GB" sz="1200" dirty="0">
                <a:latin typeface="Courier New" pitchFamily="-109" charset="0"/>
              </a:rPr>
              <a:t>				 (SELECT * FROM </a:t>
            </a:r>
            <a:r>
              <a:rPr lang="en-GB" sz="1200" dirty="0" err="1">
                <a:latin typeface="Courier New" pitchFamily="-109" charset="0"/>
              </a:rPr>
              <a:t>lineitem</a:t>
            </a:r>
            <a:endParaRPr lang="en-GB" sz="1200" dirty="0">
              <a:latin typeface="Courier New" pitchFamily="-109" charset="0"/>
            </a:endParaRPr>
          </a:p>
          <a:p>
            <a:pPr lvl="1">
              <a:buFontTx/>
              <a:buNone/>
              <a:tabLst>
                <a:tab pos="693738" algn="l"/>
                <a:tab pos="914400" algn="l"/>
                <a:tab pos="1150938" algn="l"/>
                <a:tab pos="1371600" algn="l"/>
                <a:tab pos="1608138" algn="l"/>
                <a:tab pos="1828800" algn="l"/>
              </a:tabLst>
            </a:pPr>
            <a:r>
              <a:rPr lang="en-GB" sz="1200" dirty="0">
                <a:latin typeface="Courier New" pitchFamily="-109" charset="0"/>
              </a:rPr>
              <a:t>					  WHERE </a:t>
            </a:r>
            <a:r>
              <a:rPr lang="en-GB" sz="1200" dirty="0" err="1">
                <a:latin typeface="Courier New" pitchFamily="-109" charset="0"/>
              </a:rPr>
              <a:t>lineitem.itemno</a:t>
            </a:r>
            <a:r>
              <a:rPr lang="en-GB" sz="1200" dirty="0">
                <a:latin typeface="Courier New" pitchFamily="-109" charset="0"/>
              </a:rPr>
              <a:t> = </a:t>
            </a:r>
            <a:r>
              <a:rPr lang="en-GB" sz="1200" dirty="0" err="1">
                <a:latin typeface="Courier New" pitchFamily="-109" charset="0"/>
              </a:rPr>
              <a:t>item.itemno</a:t>
            </a:r>
            <a:endParaRPr lang="en-GB" sz="1200" dirty="0">
              <a:latin typeface="Courier New" pitchFamily="-109" charset="0"/>
            </a:endParaRPr>
          </a:p>
          <a:p>
            <a:pPr lvl="1">
              <a:buFontTx/>
              <a:buNone/>
              <a:tabLst>
                <a:tab pos="693738" algn="l"/>
                <a:tab pos="914400" algn="l"/>
                <a:tab pos="1150938" algn="l"/>
                <a:tab pos="1371600" algn="l"/>
                <a:tab pos="1608138" algn="l"/>
                <a:tab pos="1828800" algn="l"/>
              </a:tabLst>
            </a:pPr>
            <a:r>
              <a:rPr lang="en-GB" sz="1200" dirty="0">
                <a:latin typeface="Courier New" pitchFamily="-109" charset="0"/>
              </a:rPr>
              <a:t>					  AND </a:t>
            </a:r>
            <a:r>
              <a:rPr lang="en-GB" sz="1200" dirty="0" err="1">
                <a:latin typeface="Courier New" pitchFamily="-109" charset="0"/>
              </a:rPr>
              <a:t>lineitem.saleno</a:t>
            </a:r>
            <a:r>
              <a:rPr lang="en-GB" sz="1200" dirty="0">
                <a:latin typeface="Courier New" pitchFamily="-109" charset="0"/>
              </a:rPr>
              <a:t> = </a:t>
            </a:r>
            <a:r>
              <a:rPr lang="en-GB" sz="1200" dirty="0" err="1">
                <a:latin typeface="Courier New" pitchFamily="-109" charset="0"/>
              </a:rPr>
              <a:t>sale.saleno</a:t>
            </a:r>
            <a:r>
              <a:rPr lang="en-GB" sz="1200" dirty="0">
                <a:latin typeface="Courier New" pitchFamily="-109" charset="0"/>
              </a:rPr>
              <a:t>));</a:t>
            </a:r>
          </a:p>
          <a:p>
            <a:pPr lvl="1">
              <a:buNone/>
              <a:tabLst>
                <a:tab pos="693738" algn="l"/>
                <a:tab pos="914400" algn="l"/>
                <a:tab pos="1150938" algn="l"/>
                <a:tab pos="1371600" algn="l"/>
                <a:tab pos="1608138" algn="l"/>
                <a:tab pos="1828800" algn="l"/>
              </a:tabLst>
            </a:pPr>
            <a:endParaRPr lang="en-GB" sz="1200" dirty="0" smtClean="0">
              <a:latin typeface="Courier New" pitchFamily="-109" charset="0"/>
            </a:endParaRPr>
          </a:p>
          <a:p>
            <a:pPr lvl="1">
              <a:buNone/>
              <a:tabLst>
                <a:tab pos="693738" algn="l"/>
                <a:tab pos="914400" algn="l"/>
                <a:tab pos="1150938" algn="l"/>
                <a:tab pos="1371600" algn="l"/>
                <a:tab pos="1608138" algn="l"/>
                <a:tab pos="1828800" algn="l"/>
              </a:tabLst>
            </a:pPr>
            <a:r>
              <a:rPr lang="en-GB" sz="1200" dirty="0" smtClean="0">
                <a:latin typeface="Courier New" pitchFamily="-109" charset="0"/>
              </a:rPr>
              <a:t>SELECT </a:t>
            </a:r>
            <a:r>
              <a:rPr lang="en-GB" sz="1200" dirty="0" err="1">
                <a:latin typeface="Courier New" pitchFamily="-109" charset="0"/>
              </a:rPr>
              <a:t>itemno</a:t>
            </a:r>
            <a:r>
              <a:rPr lang="en-GB" sz="1200" dirty="0">
                <a:latin typeface="Courier New" pitchFamily="-109" charset="0"/>
              </a:rPr>
              <a:t>, </a:t>
            </a:r>
            <a:r>
              <a:rPr lang="en-GB" sz="1200" dirty="0" err="1">
                <a:latin typeface="Courier New" pitchFamily="-109" charset="0"/>
              </a:rPr>
              <a:t>itemname</a:t>
            </a:r>
            <a:r>
              <a:rPr lang="en-GB" sz="1200" dirty="0">
                <a:latin typeface="Courier New" pitchFamily="-109" charset="0"/>
              </a:rPr>
              <a:t> FROM item</a:t>
            </a:r>
          </a:p>
          <a:p>
            <a:pPr lvl="1">
              <a:buNone/>
              <a:tabLst>
                <a:tab pos="693738" algn="l"/>
                <a:tab pos="914400" algn="l"/>
                <a:tab pos="1150938" algn="l"/>
                <a:tab pos="1371600" algn="l"/>
                <a:tab pos="1608138" algn="l"/>
                <a:tab pos="1828800" algn="l"/>
              </a:tabLst>
            </a:pPr>
            <a:r>
              <a:rPr lang="en-GB" sz="1200" dirty="0">
                <a:latin typeface="Courier New" pitchFamily="-109" charset="0"/>
              </a:rPr>
              <a:t>	WHERE NOT EXISTS</a:t>
            </a:r>
          </a:p>
          <a:p>
            <a:pPr lvl="1">
              <a:buNone/>
              <a:tabLst>
                <a:tab pos="693738" algn="l"/>
                <a:tab pos="914400" algn="l"/>
                <a:tab pos="1150938" algn="l"/>
                <a:tab pos="1371600" algn="l"/>
                <a:tab pos="1608138" algn="l"/>
                <a:tab pos="1828800" algn="l"/>
              </a:tabLst>
            </a:pPr>
            <a:r>
              <a:rPr lang="en-GB" sz="1200" dirty="0">
                <a:latin typeface="Courier New" pitchFamily="-109" charset="0"/>
              </a:rPr>
              <a:t>				 (</a:t>
            </a:r>
            <a:r>
              <a:rPr lang="en-GB" sz="1200" dirty="0">
                <a:solidFill>
                  <a:srgbClr val="0000FF"/>
                </a:solidFill>
                <a:latin typeface="Courier New" pitchFamily="-109" charset="0"/>
              </a:rPr>
              <a:t>INNER </a:t>
            </a:r>
            <a:r>
              <a:rPr lang="en-GB" sz="1200" dirty="0" smtClean="0">
                <a:solidFill>
                  <a:srgbClr val="0000FF"/>
                </a:solidFill>
                <a:latin typeface="Courier New" pitchFamily="-109" charset="0"/>
              </a:rPr>
              <a:t>QUERY = TRUE</a:t>
            </a:r>
            <a:r>
              <a:rPr lang="en-GB" sz="1200" dirty="0" smtClean="0">
                <a:latin typeface="Courier New" pitchFamily="-109" charset="0"/>
              </a:rPr>
              <a:t>);</a:t>
            </a:r>
            <a:endParaRPr lang="en-GB" sz="1200" dirty="0">
              <a:latin typeface="Courier New" pitchFamily="-109" charset="0"/>
            </a:endParaRPr>
          </a:p>
          <a:p>
            <a:r>
              <a:rPr lang="en-CA" sz="2000" dirty="0"/>
              <a:t>If more than one </a:t>
            </a:r>
            <a:r>
              <a:rPr lang="en-CA" sz="2000" dirty="0" smtClean="0"/>
              <a:t>result in inner query, </a:t>
            </a:r>
            <a:r>
              <a:rPr lang="en-CA" sz="2000" dirty="0"/>
              <a:t>then INNER Query = TRUE. </a:t>
            </a:r>
            <a:endParaRPr lang="en-CA" sz="2000" dirty="0" smtClean="0"/>
          </a:p>
          <a:p>
            <a:r>
              <a:rPr lang="en-CA" sz="2000" dirty="0" smtClean="0"/>
              <a:t>Next, the </a:t>
            </a:r>
            <a:r>
              <a:rPr lang="en-CA" sz="2000" dirty="0"/>
              <a:t>NOT EXISTS </a:t>
            </a:r>
            <a:r>
              <a:rPr lang="en-CA" sz="2000" dirty="0" smtClean="0"/>
              <a:t>in outer query inverts </a:t>
            </a:r>
            <a:r>
              <a:rPr lang="en-CA" sz="2000" dirty="0"/>
              <a:t>TRUE to FALSE. This means that </a:t>
            </a:r>
            <a:r>
              <a:rPr lang="en-CA" sz="2000" dirty="0" err="1"/>
              <a:t>itemno</a:t>
            </a:r>
            <a:r>
              <a:rPr lang="en-CA" sz="2000" dirty="0"/>
              <a:t>=1 is not reported in the outer query result.</a:t>
            </a:r>
          </a:p>
          <a:p>
            <a:endParaRPr lang="en-CA" dirty="0"/>
          </a:p>
        </p:txBody>
      </p:sp>
      <p:sp>
        <p:nvSpPr>
          <p:cNvPr id="4" name="Slide Number Placeholder 3"/>
          <p:cNvSpPr>
            <a:spLocks noGrp="1"/>
          </p:cNvSpPr>
          <p:nvPr>
            <p:ph type="sldNum" sz="quarter" idx="12"/>
          </p:nvPr>
        </p:nvSpPr>
        <p:spPr/>
        <p:txBody>
          <a:bodyPr/>
          <a:lstStyle/>
          <a:p>
            <a:fld id="{B845CFE2-693A-E343-B292-BEBB208504A9}" type="slidenum">
              <a:rPr lang="en-US" smtClean="0"/>
              <a:pPr/>
              <a:t>25</a:t>
            </a:fld>
            <a:endParaRPr lang="en-US"/>
          </a:p>
        </p:txBody>
      </p:sp>
      <p:sp>
        <p:nvSpPr>
          <p:cNvPr id="5" name="TextBox 4"/>
          <p:cNvSpPr txBox="1"/>
          <p:nvPr/>
        </p:nvSpPr>
        <p:spPr>
          <a:xfrm>
            <a:off x="6260249" y="2734550"/>
            <a:ext cx="2847528" cy="584775"/>
          </a:xfrm>
          <a:prstGeom prst="rect">
            <a:avLst/>
          </a:prstGeom>
          <a:noFill/>
        </p:spPr>
        <p:txBody>
          <a:bodyPr wrap="square" rtlCol="0">
            <a:spAutoFit/>
          </a:bodyPr>
          <a:lstStyle/>
          <a:p>
            <a:r>
              <a:rPr lang="en-CA" sz="1600" dirty="0" smtClean="0"/>
              <a:t>Lists sales that DO NOT have </a:t>
            </a:r>
            <a:r>
              <a:rPr lang="en-CA" sz="1600" dirty="0" err="1" smtClean="0"/>
              <a:t>itemno</a:t>
            </a:r>
            <a:r>
              <a:rPr lang="en-CA" sz="1600" dirty="0" smtClean="0"/>
              <a:t> = 1</a:t>
            </a:r>
          </a:p>
        </p:txBody>
      </p:sp>
      <p:sp>
        <p:nvSpPr>
          <p:cNvPr id="6" name="Rectangular Callout 5"/>
          <p:cNvSpPr/>
          <p:nvPr/>
        </p:nvSpPr>
        <p:spPr bwMode="auto">
          <a:xfrm>
            <a:off x="718018" y="2558957"/>
            <a:ext cx="840758" cy="656786"/>
          </a:xfrm>
          <a:prstGeom prst="wedgeRectCallout">
            <a:avLst>
              <a:gd name="adj1" fmla="val 100524"/>
              <a:gd name="adj2" fmla="val -5145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Times New Roman" pitchFamily="-109" charset="0"/>
                <a:ea typeface="Osaka" pitchFamily="-109" charset="-128"/>
                <a:cs typeface="Osaka" pitchFamily="-109" charset="-128"/>
              </a:rPr>
              <a:t>Inner query</a:t>
            </a:r>
            <a:endParaRPr kumimoji="0" lang="en-CA" sz="18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
        <p:nvSpPr>
          <p:cNvPr id="7" name="Rectangular Callout 6"/>
          <p:cNvSpPr/>
          <p:nvPr/>
        </p:nvSpPr>
        <p:spPr bwMode="auto">
          <a:xfrm>
            <a:off x="718018" y="3679419"/>
            <a:ext cx="840758" cy="656786"/>
          </a:xfrm>
          <a:prstGeom prst="wedgeRectCallout">
            <a:avLst>
              <a:gd name="adj1" fmla="val 100524"/>
              <a:gd name="adj2" fmla="val -5145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Times New Roman" pitchFamily="-109" charset="0"/>
                <a:ea typeface="Osaka" pitchFamily="-109" charset="-128"/>
                <a:cs typeface="Osaka" pitchFamily="-109" charset="-128"/>
              </a:rPr>
              <a:t>Outer query</a:t>
            </a:r>
            <a:endParaRPr kumimoji="0" lang="en-CA" sz="18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Tree>
    <p:extLst>
      <p:ext uri="{BB962C8B-B14F-4D97-AF65-F5344CB8AC3E}">
        <p14:creationId xmlns:p14="http://schemas.microsoft.com/office/powerpoint/2010/main" val="3976523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731F5-11A5-D14D-BE92-F201921C68B8}" type="slidenum">
              <a:rPr lang="en-US"/>
              <a:pPr/>
              <a:t>26</a:t>
            </a:fld>
            <a:endParaRPr lang="en-US"/>
          </a:p>
        </p:txBody>
      </p:sp>
      <p:sp>
        <p:nvSpPr>
          <p:cNvPr id="16386" name="Rectangle 2"/>
          <p:cNvSpPr>
            <a:spLocks noGrp="1" noChangeArrowheads="1"/>
          </p:cNvSpPr>
          <p:nvPr>
            <p:ph type="title"/>
          </p:nvPr>
        </p:nvSpPr>
        <p:spPr>
          <a:noFill/>
          <a:ln/>
        </p:spPr>
        <p:txBody>
          <a:bodyPr lIns="90488" tIns="44450" rIns="90488" bIns="44450" anchor="ctr"/>
          <a:lstStyle/>
          <a:p>
            <a:r>
              <a:rPr lang="en-GB"/>
              <a:t>A template for divide</a:t>
            </a:r>
          </a:p>
        </p:txBody>
      </p:sp>
      <p:sp>
        <p:nvSpPr>
          <p:cNvPr id="16388" name="Rectangle 4"/>
          <p:cNvSpPr>
            <a:spLocks noGrp="1" noChangeArrowheads="1"/>
          </p:cNvSpPr>
          <p:nvPr>
            <p:ph type="body" idx="1"/>
          </p:nvPr>
        </p:nvSpPr>
        <p:spPr>
          <a:xfrm>
            <a:off x="914400" y="3657600"/>
            <a:ext cx="8229600" cy="3200400"/>
          </a:xfrm>
          <a:noFill/>
          <a:ln/>
        </p:spPr>
        <p:txBody>
          <a:bodyPr lIns="90488" tIns="44450" rIns="90488" bIns="44450"/>
          <a:lstStyle/>
          <a:p>
            <a:pPr>
              <a:buFontTx/>
              <a:buNone/>
              <a:tabLst>
                <a:tab pos="693738" algn="l"/>
                <a:tab pos="914400" algn="l"/>
                <a:tab pos="1150938" algn="l"/>
                <a:tab pos="1371600" algn="l"/>
                <a:tab pos="1608138" algn="l"/>
                <a:tab pos="1828800" algn="l"/>
              </a:tabLst>
            </a:pPr>
            <a:r>
              <a:rPr lang="en-GB" sz="2000" i="1" dirty="0"/>
              <a:t>Find the target1 that have appeared in all sources</a:t>
            </a:r>
            <a:endParaRPr lang="en-GB" sz="1800" i="1" dirty="0"/>
          </a:p>
          <a:p>
            <a:pPr>
              <a:buFontTx/>
              <a:buNone/>
              <a:tabLst>
                <a:tab pos="693738" algn="l"/>
                <a:tab pos="914400" algn="l"/>
                <a:tab pos="1150938" algn="l"/>
                <a:tab pos="1371600" algn="l"/>
                <a:tab pos="1608138" algn="l"/>
                <a:tab pos="1828800" algn="l"/>
              </a:tabLst>
            </a:pPr>
            <a:endParaRPr lang="en-GB" sz="1800" dirty="0"/>
          </a:p>
          <a:p>
            <a:pPr>
              <a:buFontTx/>
              <a:buNone/>
              <a:tabLst>
                <a:tab pos="693738" algn="l"/>
                <a:tab pos="914400" algn="l"/>
                <a:tab pos="1150938" algn="l"/>
                <a:tab pos="1371600" algn="l"/>
                <a:tab pos="1608138" algn="l"/>
                <a:tab pos="1828800" algn="l"/>
              </a:tabLst>
            </a:pPr>
            <a:r>
              <a:rPr lang="en-GB" sz="1800" dirty="0">
                <a:latin typeface="Courier New" pitchFamily="-109" charset="0"/>
              </a:rPr>
              <a:t>SELECT target1 FROM target</a:t>
            </a:r>
          </a:p>
          <a:p>
            <a:pPr>
              <a:buFontTx/>
              <a:buNone/>
              <a:tabLst>
                <a:tab pos="693738" algn="l"/>
                <a:tab pos="914400" algn="l"/>
                <a:tab pos="1150938" algn="l"/>
                <a:tab pos="1371600" algn="l"/>
                <a:tab pos="1608138" algn="l"/>
                <a:tab pos="1828800" algn="l"/>
              </a:tabLst>
            </a:pPr>
            <a:r>
              <a:rPr lang="en-GB" sz="1800" dirty="0">
                <a:latin typeface="Courier New" pitchFamily="-109" charset="0"/>
              </a:rPr>
              <a:t>	WHERE NOT EXISTS</a:t>
            </a:r>
          </a:p>
          <a:p>
            <a:pPr>
              <a:buFontTx/>
              <a:buNone/>
              <a:tabLst>
                <a:tab pos="693738" algn="l"/>
                <a:tab pos="914400" algn="l"/>
                <a:tab pos="1150938" algn="l"/>
                <a:tab pos="1371600" algn="l"/>
                <a:tab pos="1608138" algn="l"/>
                <a:tab pos="1828800" algn="l"/>
              </a:tabLst>
            </a:pPr>
            <a:r>
              <a:rPr lang="en-GB" sz="1800" dirty="0">
                <a:latin typeface="Courier New" pitchFamily="-109" charset="0"/>
              </a:rPr>
              <a:t>		(SELECT * FROM source</a:t>
            </a:r>
          </a:p>
          <a:p>
            <a:pPr>
              <a:buFontTx/>
              <a:buNone/>
              <a:tabLst>
                <a:tab pos="693738" algn="l"/>
                <a:tab pos="914400" algn="l"/>
                <a:tab pos="1150938" algn="l"/>
                <a:tab pos="1371600" algn="l"/>
                <a:tab pos="1608138" algn="l"/>
                <a:tab pos="1828800" algn="l"/>
              </a:tabLst>
            </a:pPr>
            <a:r>
              <a:rPr lang="en-GB" sz="1800" dirty="0">
                <a:latin typeface="Courier New" pitchFamily="-109" charset="0"/>
              </a:rPr>
              <a:t>			 WHERE NOT EXISTS</a:t>
            </a:r>
          </a:p>
          <a:p>
            <a:pPr>
              <a:buFontTx/>
              <a:buNone/>
              <a:tabLst>
                <a:tab pos="693738" algn="l"/>
                <a:tab pos="914400" algn="l"/>
                <a:tab pos="1150938" algn="l"/>
                <a:tab pos="1371600" algn="l"/>
                <a:tab pos="1608138" algn="l"/>
                <a:tab pos="1828800" algn="l"/>
              </a:tabLst>
            </a:pPr>
            <a:r>
              <a:rPr lang="en-GB" sz="1800" dirty="0">
                <a:latin typeface="Courier New" pitchFamily="-109" charset="0"/>
              </a:rPr>
              <a:t>				 (SELECT * FROM target-source</a:t>
            </a:r>
          </a:p>
          <a:p>
            <a:pPr>
              <a:buFontTx/>
              <a:buNone/>
              <a:tabLst>
                <a:tab pos="693738" algn="l"/>
                <a:tab pos="914400" algn="l"/>
                <a:tab pos="1150938" algn="l"/>
                <a:tab pos="1371600" algn="l"/>
                <a:tab pos="1608138" algn="l"/>
                <a:tab pos="1828800" algn="l"/>
              </a:tabLst>
            </a:pPr>
            <a:r>
              <a:rPr lang="en-GB" sz="1800" dirty="0">
                <a:latin typeface="Courier New" pitchFamily="-109" charset="0"/>
              </a:rPr>
              <a:t>					  WHERE target-</a:t>
            </a:r>
            <a:r>
              <a:rPr lang="en-GB" sz="1800" dirty="0" err="1">
                <a:latin typeface="Courier New" pitchFamily="-109" charset="0"/>
              </a:rPr>
              <a:t>source.target</a:t>
            </a:r>
            <a:r>
              <a:rPr lang="en-GB" sz="1800" dirty="0">
                <a:latin typeface="Courier New" pitchFamily="-109" charset="0"/>
              </a:rPr>
              <a:t># = </a:t>
            </a:r>
            <a:r>
              <a:rPr lang="en-GB" sz="1800" dirty="0" err="1">
                <a:latin typeface="Courier New" pitchFamily="-109" charset="0"/>
              </a:rPr>
              <a:t>target.target</a:t>
            </a:r>
            <a:r>
              <a:rPr lang="en-GB" sz="1800" dirty="0">
                <a:latin typeface="Courier New" pitchFamily="-109" charset="0"/>
              </a:rPr>
              <a:t># </a:t>
            </a:r>
          </a:p>
          <a:p>
            <a:pPr>
              <a:buFontTx/>
              <a:buNone/>
              <a:tabLst>
                <a:tab pos="693738" algn="l"/>
                <a:tab pos="914400" algn="l"/>
                <a:tab pos="1150938" algn="l"/>
                <a:tab pos="1371600" algn="l"/>
                <a:tab pos="1608138" algn="l"/>
                <a:tab pos="1828800" algn="l"/>
              </a:tabLst>
            </a:pPr>
            <a:r>
              <a:rPr lang="en-GB" sz="1800" dirty="0">
                <a:latin typeface="Courier New" pitchFamily="-109" charset="0"/>
              </a:rPr>
              <a:t>					  AND target-</a:t>
            </a:r>
            <a:r>
              <a:rPr lang="en-GB" sz="1800" dirty="0" err="1">
                <a:latin typeface="Courier New" pitchFamily="-109" charset="0"/>
              </a:rPr>
              <a:t>source.source</a:t>
            </a:r>
            <a:r>
              <a:rPr lang="en-GB" sz="1800" dirty="0">
                <a:latin typeface="Courier New" pitchFamily="-109" charset="0"/>
              </a:rPr>
              <a:t># = </a:t>
            </a:r>
            <a:r>
              <a:rPr lang="en-GB" sz="1800" dirty="0" err="1">
                <a:latin typeface="Courier New" pitchFamily="-109" charset="0"/>
              </a:rPr>
              <a:t>source.source</a:t>
            </a:r>
            <a:r>
              <a:rPr lang="en-GB" sz="1800" dirty="0">
                <a:latin typeface="Courier New" pitchFamily="-109" charset="0"/>
              </a:rPr>
              <a:t>#));</a:t>
            </a:r>
          </a:p>
        </p:txBody>
      </p:sp>
      <p:pic>
        <p:nvPicPr>
          <p:cNvPr id="16430" name="Picture 46" descr="FireLite:Books:Data Management:6e:Art PNG:05-divide template.png"/>
          <p:cNvPicPr>
            <a:picLocks noChangeAspect="1" noChangeArrowheads="1"/>
          </p:cNvPicPr>
          <p:nvPr/>
        </p:nvPicPr>
        <p:blipFill>
          <a:blip r:embed="rId3" r:link="rId4"/>
          <a:srcRect/>
          <a:stretch>
            <a:fillRect/>
          </a:stretch>
        </p:blipFill>
        <p:spPr bwMode="auto">
          <a:xfrm>
            <a:off x="2097088" y="1865313"/>
            <a:ext cx="4949825" cy="1330325"/>
          </a:xfrm>
          <a:prstGeom prst="rect">
            <a:avLst/>
          </a:prstGeom>
          <a:noFill/>
        </p:spPr>
      </p:pic>
      <p:sp>
        <p:nvSpPr>
          <p:cNvPr id="2" name="TextBox 1"/>
          <p:cNvSpPr txBox="1"/>
          <p:nvPr/>
        </p:nvSpPr>
        <p:spPr>
          <a:xfrm>
            <a:off x="4711083" y="4083727"/>
            <a:ext cx="4128117" cy="1384995"/>
          </a:xfrm>
          <a:prstGeom prst="rect">
            <a:avLst/>
          </a:prstGeom>
          <a:noFill/>
        </p:spPr>
        <p:txBody>
          <a:bodyPr wrap="square" rtlCol="0">
            <a:spAutoFit/>
          </a:bodyPr>
          <a:lstStyle/>
          <a:p>
            <a:pPr marL="88900" indent="-88900">
              <a:buFont typeface="Arial" panose="020B0604020202020204" pitchFamily="34" charset="0"/>
              <a:buChar char="•"/>
            </a:pPr>
            <a:r>
              <a:rPr lang="en-CA" sz="1200" dirty="0" smtClean="0">
                <a:latin typeface="Baskerville Old Face" panose="02020602080505020303" pitchFamily="18" charset="0"/>
                <a:ea typeface="Batang" panose="02030600000101010101" pitchFamily="18" charset="-127"/>
              </a:rPr>
              <a:t>Put all targets in your (outer) shortlist. Take the first target. </a:t>
            </a:r>
          </a:p>
          <a:p>
            <a:pPr marL="88900" indent="-88900">
              <a:buFont typeface="Arial" panose="020B0604020202020204" pitchFamily="34" charset="0"/>
              <a:buChar char="•"/>
            </a:pPr>
            <a:r>
              <a:rPr lang="en-CA" sz="1200" dirty="0" smtClean="0">
                <a:latin typeface="Baskerville Old Face" panose="02020602080505020303" pitchFamily="18" charset="0"/>
                <a:ea typeface="Batang" panose="02030600000101010101" pitchFamily="18" charset="-127"/>
              </a:rPr>
              <a:t>Put all sources in your (inner) shortlist. Pick the first source. </a:t>
            </a:r>
          </a:p>
          <a:p>
            <a:pPr marL="88900" indent="-88900">
              <a:buFont typeface="Arial" panose="020B0604020202020204" pitchFamily="34" charset="0"/>
              <a:buChar char="•"/>
            </a:pPr>
            <a:r>
              <a:rPr lang="en-CA" sz="1200" dirty="0" smtClean="0">
                <a:latin typeface="Baskerville Old Face" panose="02020602080505020303" pitchFamily="18" charset="0"/>
                <a:ea typeface="Batang" panose="02030600000101010101" pitchFamily="18" charset="-127"/>
              </a:rPr>
              <a:t>If the target is indeed associated with this source even once, then drop the source from the inner shortlist. Go to the next source on this shortlist. And so on…</a:t>
            </a:r>
          </a:p>
          <a:p>
            <a:pPr marL="88900" indent="-88900">
              <a:buFont typeface="Arial" panose="020B0604020202020204" pitchFamily="34" charset="0"/>
              <a:buChar char="•"/>
            </a:pPr>
            <a:r>
              <a:rPr lang="en-CA" sz="1200" dirty="0" smtClean="0">
                <a:latin typeface="Baskerville Old Face" panose="02020602080505020303" pitchFamily="18" charset="0"/>
                <a:ea typeface="Batang" panose="02030600000101010101" pitchFamily="18" charset="-127"/>
              </a:rPr>
              <a:t>If there is even one source found in the inner shortlist, drop the target from the outer shortlist. </a:t>
            </a:r>
            <a:endParaRPr lang="en-CA" sz="1200" dirty="0">
              <a:latin typeface="Baskerville Old Face" panose="02020602080505020303" pitchFamily="18" charset="0"/>
              <a:ea typeface="Batang" panose="02030600000101010101" pitchFamily="18" charset="-127"/>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BEF47B-489E-2841-BE9C-C5D486C184B0}" type="slidenum">
              <a:rPr lang="en-US"/>
              <a:pPr/>
              <a:t>27</a:t>
            </a:fld>
            <a:endParaRPr lang="en-US"/>
          </a:p>
        </p:txBody>
      </p:sp>
      <p:sp>
        <p:nvSpPr>
          <p:cNvPr id="17410" name="Rectangle 2"/>
          <p:cNvSpPr>
            <a:spLocks noGrp="1" noChangeArrowheads="1"/>
          </p:cNvSpPr>
          <p:nvPr>
            <p:ph type="title"/>
          </p:nvPr>
        </p:nvSpPr>
        <p:spPr/>
        <p:txBody>
          <a:bodyPr/>
          <a:lstStyle/>
          <a:p>
            <a:r>
              <a:rPr lang="en-GB"/>
              <a:t>Beyond the great divide</a:t>
            </a:r>
          </a:p>
        </p:txBody>
      </p:sp>
      <p:sp>
        <p:nvSpPr>
          <p:cNvPr id="17411" name="Rectangle 3"/>
          <p:cNvSpPr>
            <a:spLocks noGrp="1" noChangeArrowheads="1"/>
          </p:cNvSpPr>
          <p:nvPr>
            <p:ph type="body" idx="1"/>
          </p:nvPr>
        </p:nvSpPr>
        <p:spPr>
          <a:xfrm>
            <a:off x="804863" y="2295525"/>
            <a:ext cx="8339137" cy="3700463"/>
          </a:xfrm>
        </p:spPr>
        <p:txBody>
          <a:bodyPr/>
          <a:lstStyle/>
          <a:p>
            <a:pPr>
              <a:lnSpc>
                <a:spcPct val="90000"/>
              </a:lnSpc>
              <a:buFontTx/>
              <a:buNone/>
            </a:pPr>
            <a:r>
              <a:rPr lang="en-US" sz="2000" i="1" dirty="0"/>
              <a:t>Find the items that have appeared in all sales</a:t>
            </a:r>
            <a:endParaRPr lang="en-US" dirty="0"/>
          </a:p>
          <a:p>
            <a:pPr lvl="1">
              <a:lnSpc>
                <a:spcPct val="90000"/>
              </a:lnSpc>
              <a:buFont typeface="Wingdings" pitchFamily="-109" charset="2"/>
              <a:buNone/>
            </a:pPr>
            <a:r>
              <a:rPr lang="en-US" sz="1800" dirty="0"/>
              <a:t>can be rephrased as</a:t>
            </a:r>
            <a:endParaRPr lang="en-US" dirty="0"/>
          </a:p>
          <a:p>
            <a:pPr>
              <a:lnSpc>
                <a:spcPct val="90000"/>
              </a:lnSpc>
              <a:buFontTx/>
              <a:buNone/>
            </a:pPr>
            <a:r>
              <a:rPr lang="en-US" sz="2000" i="1" dirty="0"/>
              <a:t>Find all the items for which the number of sales that include this item is equal to the total number of sales.</a:t>
            </a:r>
          </a:p>
          <a:p>
            <a:pPr>
              <a:lnSpc>
                <a:spcPct val="90000"/>
              </a:lnSpc>
              <a:buFontTx/>
              <a:buNone/>
            </a:pPr>
            <a:endParaRPr lang="en-GB" sz="2000" dirty="0">
              <a:latin typeface="Courier" pitchFamily="-109" charset="0"/>
            </a:endParaRPr>
          </a:p>
          <a:p>
            <a:pPr>
              <a:lnSpc>
                <a:spcPct val="90000"/>
              </a:lnSpc>
              <a:buFontTx/>
              <a:buNone/>
            </a:pPr>
            <a:r>
              <a:rPr lang="en-GB" sz="2000" dirty="0">
                <a:solidFill>
                  <a:srgbClr val="FF0000"/>
                </a:solidFill>
                <a:latin typeface="Courier New" pitchFamily="-109" charset="0"/>
              </a:rPr>
              <a:t>SELECT </a:t>
            </a:r>
            <a:r>
              <a:rPr lang="en-GB" sz="2000" dirty="0" err="1">
                <a:solidFill>
                  <a:srgbClr val="FF0000"/>
                </a:solidFill>
                <a:latin typeface="Courier New" pitchFamily="-109" charset="0"/>
              </a:rPr>
              <a:t>item.itemno</a:t>
            </a:r>
            <a:r>
              <a:rPr lang="en-GB" sz="2000" dirty="0">
                <a:solidFill>
                  <a:srgbClr val="FF0000"/>
                </a:solidFill>
                <a:latin typeface="Courier New" pitchFamily="-109" charset="0"/>
              </a:rPr>
              <a:t>, </a:t>
            </a:r>
            <a:r>
              <a:rPr lang="en-GB" sz="2000" dirty="0" err="1">
                <a:solidFill>
                  <a:srgbClr val="FF0000"/>
                </a:solidFill>
                <a:latin typeface="Courier New" pitchFamily="-109" charset="0"/>
              </a:rPr>
              <a:t>item.itemname</a:t>
            </a:r>
            <a:r>
              <a:rPr lang="en-GB" sz="2000" dirty="0">
                <a:solidFill>
                  <a:srgbClr val="FF0000"/>
                </a:solidFill>
                <a:latin typeface="Courier New" pitchFamily="-109" charset="0"/>
              </a:rPr>
              <a:t> </a:t>
            </a:r>
          </a:p>
          <a:p>
            <a:pPr>
              <a:lnSpc>
                <a:spcPct val="90000"/>
              </a:lnSpc>
              <a:buFontTx/>
              <a:buNone/>
            </a:pPr>
            <a:r>
              <a:rPr lang="en-GB" sz="2000" dirty="0">
                <a:solidFill>
                  <a:srgbClr val="FF0000"/>
                </a:solidFill>
                <a:latin typeface="Courier New" pitchFamily="-109" charset="0"/>
              </a:rPr>
              <a:t>	FROM item, </a:t>
            </a:r>
            <a:r>
              <a:rPr lang="en-GB" sz="2000" dirty="0" err="1">
                <a:solidFill>
                  <a:srgbClr val="FF0000"/>
                </a:solidFill>
                <a:latin typeface="Courier New" pitchFamily="-109" charset="0"/>
              </a:rPr>
              <a:t>lineitem</a:t>
            </a:r>
            <a:endParaRPr lang="en-GB" sz="2000" dirty="0">
              <a:solidFill>
                <a:srgbClr val="FF0000"/>
              </a:solidFill>
              <a:latin typeface="Courier New" pitchFamily="-109" charset="0"/>
            </a:endParaRPr>
          </a:p>
          <a:p>
            <a:pPr>
              <a:lnSpc>
                <a:spcPct val="90000"/>
              </a:lnSpc>
              <a:buFontTx/>
              <a:buNone/>
            </a:pPr>
            <a:r>
              <a:rPr lang="en-GB" sz="2000" dirty="0">
                <a:solidFill>
                  <a:srgbClr val="FF0000"/>
                </a:solidFill>
                <a:latin typeface="Courier New" pitchFamily="-109" charset="0"/>
              </a:rPr>
              <a:t>	  WHERE </a:t>
            </a:r>
            <a:r>
              <a:rPr lang="en-GB" sz="2000" dirty="0" err="1">
                <a:solidFill>
                  <a:srgbClr val="FF0000"/>
                </a:solidFill>
                <a:latin typeface="Courier New" pitchFamily="-109" charset="0"/>
              </a:rPr>
              <a:t>item.itemno</a:t>
            </a:r>
            <a:r>
              <a:rPr lang="en-GB" sz="2000" dirty="0">
                <a:solidFill>
                  <a:srgbClr val="FF0000"/>
                </a:solidFill>
                <a:latin typeface="Courier New" pitchFamily="-109" charset="0"/>
              </a:rPr>
              <a:t> = </a:t>
            </a:r>
            <a:r>
              <a:rPr lang="en-GB" sz="2000" dirty="0" err="1">
                <a:solidFill>
                  <a:srgbClr val="FF0000"/>
                </a:solidFill>
                <a:latin typeface="Courier New" pitchFamily="-109" charset="0"/>
              </a:rPr>
              <a:t>lineitem.itemno</a:t>
            </a:r>
            <a:endParaRPr lang="en-GB" sz="2000" dirty="0">
              <a:solidFill>
                <a:srgbClr val="FF0000"/>
              </a:solidFill>
              <a:latin typeface="Courier New" pitchFamily="-109" charset="0"/>
            </a:endParaRPr>
          </a:p>
          <a:p>
            <a:pPr>
              <a:lnSpc>
                <a:spcPct val="90000"/>
              </a:lnSpc>
              <a:buFontTx/>
              <a:buNone/>
            </a:pPr>
            <a:r>
              <a:rPr lang="en-GB" sz="2000" dirty="0">
                <a:solidFill>
                  <a:srgbClr val="FF0000"/>
                </a:solidFill>
                <a:latin typeface="Courier New" pitchFamily="-109" charset="0"/>
              </a:rPr>
              <a:t>		 GROUP BY item. </a:t>
            </a:r>
            <a:r>
              <a:rPr lang="en-GB" sz="2000" dirty="0" err="1">
                <a:solidFill>
                  <a:srgbClr val="FF0000"/>
                </a:solidFill>
                <a:latin typeface="Courier New" pitchFamily="-109" charset="0"/>
              </a:rPr>
              <a:t>itemno</a:t>
            </a:r>
            <a:r>
              <a:rPr lang="en-GB" sz="2000" dirty="0">
                <a:solidFill>
                  <a:srgbClr val="FF0000"/>
                </a:solidFill>
                <a:latin typeface="Courier New" pitchFamily="-109" charset="0"/>
              </a:rPr>
              <a:t>, </a:t>
            </a:r>
            <a:r>
              <a:rPr lang="en-GB" sz="2000" dirty="0" err="1">
                <a:solidFill>
                  <a:srgbClr val="FF0000"/>
                </a:solidFill>
                <a:latin typeface="Courier New" pitchFamily="-109" charset="0"/>
              </a:rPr>
              <a:t>item.itemname</a:t>
            </a:r>
            <a:endParaRPr lang="en-GB" sz="2000" dirty="0">
              <a:latin typeface="Courier New" pitchFamily="-109" charset="0"/>
            </a:endParaRPr>
          </a:p>
          <a:p>
            <a:pPr>
              <a:lnSpc>
                <a:spcPct val="90000"/>
              </a:lnSpc>
              <a:buFontTx/>
              <a:buNone/>
            </a:pPr>
            <a:r>
              <a:rPr lang="en-GB" sz="2000" dirty="0">
                <a:latin typeface="Courier New" pitchFamily="-109" charset="0"/>
              </a:rPr>
              <a:t>		   </a:t>
            </a:r>
            <a:r>
              <a:rPr lang="en-GB" sz="2000" dirty="0">
                <a:solidFill>
                  <a:srgbClr val="0000FF"/>
                </a:solidFill>
                <a:latin typeface="Courier New" pitchFamily="-109" charset="0"/>
              </a:rPr>
              <a:t>HAVING COUNT(DISTINCT </a:t>
            </a:r>
            <a:r>
              <a:rPr lang="en-GB" sz="2000" dirty="0" err="1">
                <a:solidFill>
                  <a:srgbClr val="0000FF"/>
                </a:solidFill>
                <a:latin typeface="Courier New" pitchFamily="-109" charset="0"/>
              </a:rPr>
              <a:t>saleno</a:t>
            </a:r>
            <a:r>
              <a:rPr lang="en-GB" sz="2000" dirty="0">
                <a:solidFill>
                  <a:srgbClr val="0000FF"/>
                </a:solidFill>
                <a:latin typeface="Courier New" pitchFamily="-109" charset="0"/>
              </a:rPr>
              <a:t>)</a:t>
            </a:r>
          </a:p>
          <a:p>
            <a:pPr>
              <a:lnSpc>
                <a:spcPct val="90000"/>
              </a:lnSpc>
              <a:buFontTx/>
              <a:buNone/>
            </a:pPr>
            <a:r>
              <a:rPr lang="en-GB" sz="2000" dirty="0">
                <a:solidFill>
                  <a:srgbClr val="0000FF"/>
                </a:solidFill>
                <a:latin typeface="Courier New" pitchFamily="-109" charset="0"/>
              </a:rPr>
              <a:t>		   = (SELECT COUNT(DISTINCT </a:t>
            </a:r>
            <a:r>
              <a:rPr lang="en-GB" sz="2000" dirty="0" err="1">
                <a:solidFill>
                  <a:srgbClr val="0000FF"/>
                </a:solidFill>
                <a:latin typeface="Courier New" pitchFamily="-109" charset="0"/>
              </a:rPr>
              <a:t>saleno</a:t>
            </a:r>
            <a:r>
              <a:rPr lang="en-GB" sz="2000" dirty="0">
                <a:solidFill>
                  <a:srgbClr val="0000FF"/>
                </a:solidFill>
                <a:latin typeface="Courier New" pitchFamily="-109" charset="0"/>
              </a:rPr>
              <a:t>) FROM sale);</a:t>
            </a:r>
            <a:endParaRPr lang="en-GB" sz="2000" dirty="0">
              <a:latin typeface="Courier New" pitchFamily="-109" charset="0"/>
            </a:endParaRPr>
          </a:p>
        </p:txBody>
      </p:sp>
      <p:sp>
        <p:nvSpPr>
          <p:cNvPr id="17414" name="AutoShape 6"/>
          <p:cNvSpPr>
            <a:spLocks noChangeArrowheads="1"/>
          </p:cNvSpPr>
          <p:nvPr/>
        </p:nvSpPr>
        <p:spPr bwMode="auto">
          <a:xfrm>
            <a:off x="7223125" y="3429000"/>
            <a:ext cx="1498600" cy="1289050"/>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spcBef>
                <a:spcPct val="50000"/>
              </a:spcBef>
            </a:pPr>
            <a:r>
              <a:rPr lang="en-US" sz="1400" i="1">
                <a:solidFill>
                  <a:srgbClr val="000000"/>
                </a:solidFill>
                <a:latin typeface="Georgia" pitchFamily="-109" charset="0"/>
              </a:rPr>
              <a:t>First determine the number of sales in which an  item has appeared</a:t>
            </a:r>
            <a:endParaRPr lang="en-US" sz="1400" b="1">
              <a:solidFill>
                <a:srgbClr val="000000"/>
              </a:solidFill>
              <a:latin typeface="Georgia" pitchFamily="-109" charset="0"/>
            </a:endParaRPr>
          </a:p>
        </p:txBody>
      </p:sp>
      <p:sp>
        <p:nvSpPr>
          <p:cNvPr id="17415" name="AutoShape 7"/>
          <p:cNvSpPr>
            <a:spLocks noChangeArrowheads="1"/>
          </p:cNvSpPr>
          <p:nvPr/>
        </p:nvSpPr>
        <p:spPr bwMode="auto">
          <a:xfrm>
            <a:off x="769938" y="5332413"/>
            <a:ext cx="1296987" cy="1525587"/>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spcBef>
                <a:spcPct val="50000"/>
              </a:spcBef>
            </a:pPr>
            <a:r>
              <a:rPr lang="en-US" sz="1400" i="1">
                <a:solidFill>
                  <a:srgbClr val="000000"/>
                </a:solidFill>
                <a:latin typeface="Georgia" pitchFamily="-109" charset="0"/>
              </a:rPr>
              <a:t>Second compare the number of sales to the  total number of sales</a:t>
            </a:r>
            <a:endParaRPr lang="en-US" sz="1400" b="1">
              <a:solidFill>
                <a:srgbClr val="000000"/>
              </a:solidFill>
              <a:latin typeface="Georgia" pitchFamily="-10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29A56F-DBCB-3F40-B730-5F725D8059BE}" type="slidenum">
              <a:rPr lang="en-US"/>
              <a:pPr/>
              <a:t>28</a:t>
            </a:fld>
            <a:endParaRPr lang="en-US"/>
          </a:p>
        </p:txBody>
      </p:sp>
      <p:sp>
        <p:nvSpPr>
          <p:cNvPr id="20482" name="Rectangle 2"/>
          <p:cNvSpPr>
            <a:spLocks noGrp="1" noChangeArrowheads="1"/>
          </p:cNvSpPr>
          <p:nvPr>
            <p:ph type="title"/>
          </p:nvPr>
        </p:nvSpPr>
        <p:spPr/>
        <p:txBody>
          <a:bodyPr/>
          <a:lstStyle/>
          <a:p>
            <a:r>
              <a:rPr lang="en-GB" sz="4000"/>
              <a:t>Set operations</a:t>
            </a:r>
          </a:p>
        </p:txBody>
      </p:sp>
      <p:sp>
        <p:nvSpPr>
          <p:cNvPr id="20483" name="Rectangle 3"/>
          <p:cNvSpPr>
            <a:spLocks noGrp="1" noChangeArrowheads="1"/>
          </p:cNvSpPr>
          <p:nvPr>
            <p:ph type="body" idx="1"/>
          </p:nvPr>
        </p:nvSpPr>
        <p:spPr>
          <a:xfrm>
            <a:off x="1062038" y="2241550"/>
            <a:ext cx="7769225" cy="2055813"/>
          </a:xfrm>
        </p:spPr>
        <p:txBody>
          <a:bodyPr/>
          <a:lstStyle/>
          <a:p>
            <a:pPr>
              <a:lnSpc>
                <a:spcPct val="90000"/>
              </a:lnSpc>
            </a:pPr>
            <a:r>
              <a:rPr lang="en-GB" dirty="0">
                <a:latin typeface="Courier New" pitchFamily="-109" charset="0"/>
              </a:rPr>
              <a:t>UNION</a:t>
            </a:r>
            <a:r>
              <a:rPr lang="en-GB" dirty="0"/>
              <a:t> </a:t>
            </a:r>
          </a:p>
          <a:p>
            <a:pPr lvl="1">
              <a:lnSpc>
                <a:spcPct val="90000"/>
              </a:lnSpc>
            </a:pPr>
            <a:r>
              <a:rPr lang="en-GB" dirty="0"/>
              <a:t>Equivalent to OR</a:t>
            </a:r>
          </a:p>
          <a:p>
            <a:pPr>
              <a:lnSpc>
                <a:spcPct val="90000"/>
              </a:lnSpc>
            </a:pPr>
            <a:r>
              <a:rPr lang="en-GB" dirty="0">
                <a:solidFill>
                  <a:srgbClr val="FF0000"/>
                </a:solidFill>
                <a:latin typeface="Courier New" pitchFamily="-109" charset="0"/>
              </a:rPr>
              <a:t>INTERSECT</a:t>
            </a:r>
            <a:r>
              <a:rPr lang="en-GB" dirty="0">
                <a:solidFill>
                  <a:srgbClr val="FF0000"/>
                </a:solidFill>
              </a:rPr>
              <a:t> </a:t>
            </a:r>
            <a:r>
              <a:rPr lang="en-GB" dirty="0" smtClean="0">
                <a:solidFill>
                  <a:srgbClr val="FF0000"/>
                </a:solidFill>
              </a:rPr>
              <a:t>– Omitted from syllabus</a:t>
            </a:r>
            <a:endParaRPr lang="en-GB" dirty="0">
              <a:solidFill>
                <a:srgbClr val="FF0000"/>
              </a:solidFill>
            </a:endParaRPr>
          </a:p>
          <a:p>
            <a:pPr lvl="1">
              <a:lnSpc>
                <a:spcPct val="90000"/>
              </a:lnSpc>
            </a:pPr>
            <a:r>
              <a:rPr lang="en-GB" dirty="0"/>
              <a:t>Equivalent to AND</a:t>
            </a:r>
          </a:p>
        </p:txBody>
      </p:sp>
      <p:sp>
        <p:nvSpPr>
          <p:cNvPr id="6" name="TextBox 5"/>
          <p:cNvSpPr txBox="1"/>
          <p:nvPr/>
        </p:nvSpPr>
        <p:spPr>
          <a:xfrm>
            <a:off x="7772400" y="0"/>
            <a:ext cx="1371600" cy="461665"/>
          </a:xfrm>
          <a:prstGeom prst="rect">
            <a:avLst/>
          </a:prstGeom>
          <a:noFill/>
        </p:spPr>
        <p:txBody>
          <a:bodyPr wrap="square" rtlCol="0">
            <a:spAutoFit/>
          </a:bodyPr>
          <a:lstStyle/>
          <a:p>
            <a:r>
              <a:rPr lang="en-CA" dirty="0" smtClean="0">
                <a:solidFill>
                  <a:srgbClr val="0000E3"/>
                </a:solidFill>
                <a:latin typeface="+mn-lt"/>
              </a:rPr>
              <a:t>Lesson 5</a:t>
            </a:r>
            <a:endParaRPr lang="en-CA" dirty="0">
              <a:solidFill>
                <a:srgbClr val="0000E3"/>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E4C061B9-9BA6-5F4D-88CE-E04CC4B7AF6C}" type="slidenum">
              <a:rPr lang="en-US"/>
              <a:pPr/>
              <a:t>29</a:t>
            </a:fld>
            <a:endParaRPr lang="en-US"/>
          </a:p>
        </p:txBody>
      </p:sp>
      <p:sp>
        <p:nvSpPr>
          <p:cNvPr id="22530" name="Rectangle 2"/>
          <p:cNvSpPr>
            <a:spLocks noGrp="1" noChangeArrowheads="1"/>
          </p:cNvSpPr>
          <p:nvPr>
            <p:ph type="title"/>
          </p:nvPr>
        </p:nvSpPr>
        <p:spPr>
          <a:xfrm>
            <a:off x="0" y="0"/>
            <a:ext cx="8686800" cy="1143000"/>
          </a:xfrm>
        </p:spPr>
        <p:txBody>
          <a:bodyPr/>
          <a:lstStyle/>
          <a:p>
            <a:r>
              <a:rPr lang="en-GB" sz="4000"/>
              <a:t>UNION</a:t>
            </a:r>
          </a:p>
        </p:txBody>
      </p:sp>
      <p:sp>
        <p:nvSpPr>
          <p:cNvPr id="22531" name="Rectangle 3"/>
          <p:cNvSpPr>
            <a:spLocks noGrp="1" noChangeArrowheads="1"/>
          </p:cNvSpPr>
          <p:nvPr>
            <p:ph type="body" idx="1"/>
          </p:nvPr>
        </p:nvSpPr>
        <p:spPr>
          <a:xfrm>
            <a:off x="1158875" y="1747838"/>
            <a:ext cx="7772400" cy="2514600"/>
          </a:xfrm>
        </p:spPr>
        <p:txBody>
          <a:bodyPr/>
          <a:lstStyle/>
          <a:p>
            <a:pPr>
              <a:lnSpc>
                <a:spcPct val="90000"/>
              </a:lnSpc>
              <a:buFontTx/>
              <a:buNone/>
            </a:pPr>
            <a:r>
              <a:rPr lang="en-GB" sz="2000" i="1" dirty="0"/>
              <a:t>List all items that were sold on January 16, </a:t>
            </a:r>
            <a:r>
              <a:rPr lang="en-GB" sz="2000" i="1" dirty="0" smtClean="0"/>
              <a:t>2011, </a:t>
            </a:r>
            <a:r>
              <a:rPr lang="en-GB" sz="2000" i="1" dirty="0"/>
              <a:t>or are brown.</a:t>
            </a:r>
            <a:r>
              <a:rPr lang="en-GB" sz="1800" dirty="0">
                <a:latin typeface="Courier" pitchFamily="-109" charset="0"/>
              </a:rPr>
              <a:t> </a:t>
            </a:r>
          </a:p>
          <a:p>
            <a:pPr>
              <a:lnSpc>
                <a:spcPct val="90000"/>
              </a:lnSpc>
            </a:pPr>
            <a:endParaRPr lang="en-GB" sz="1800" dirty="0">
              <a:latin typeface="Courier" pitchFamily="-109" charset="0"/>
            </a:endParaRPr>
          </a:p>
          <a:p>
            <a:pPr>
              <a:lnSpc>
                <a:spcPct val="90000"/>
              </a:lnSpc>
              <a:buFontTx/>
              <a:buNone/>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FROM item, </a:t>
            </a:r>
            <a:r>
              <a:rPr lang="en-GB" sz="1800" dirty="0" err="1">
                <a:latin typeface="Courier New" pitchFamily="-109" charset="0"/>
              </a:rPr>
              <a:t>lineitem</a:t>
            </a:r>
            <a:r>
              <a:rPr lang="en-GB" sz="1800" dirty="0">
                <a:latin typeface="Courier New" pitchFamily="-109" charset="0"/>
              </a:rPr>
              <a:t>, sale</a:t>
            </a:r>
          </a:p>
          <a:p>
            <a:pPr>
              <a:lnSpc>
                <a:spcPct val="90000"/>
              </a:lnSpc>
              <a:buFontTx/>
              <a:buNone/>
            </a:pPr>
            <a:r>
              <a:rPr lang="en-GB" sz="1800" dirty="0">
                <a:latin typeface="Courier New" pitchFamily="-109" charset="0"/>
              </a:rPr>
              <a:t>	WHERE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endParaRPr lang="en-GB" sz="1800" dirty="0">
              <a:latin typeface="Courier New" pitchFamily="-109" charset="0"/>
            </a:endParaRPr>
          </a:p>
          <a:p>
            <a:pPr>
              <a:lnSpc>
                <a:spcPct val="90000"/>
              </a:lnSpc>
              <a:buFontTx/>
              <a:buNone/>
            </a:pPr>
            <a:r>
              <a:rPr lang="en-GB" sz="1800" dirty="0">
                <a:latin typeface="Courier New" pitchFamily="-109" charset="0"/>
              </a:rPr>
              <a:t>	AND </a:t>
            </a:r>
            <a:r>
              <a:rPr lang="en-GB" sz="1800" dirty="0" err="1">
                <a:latin typeface="Courier New" pitchFamily="-109" charset="0"/>
              </a:rPr>
              <a:t>lineitem.saleno</a:t>
            </a:r>
            <a:r>
              <a:rPr lang="en-GB" sz="1800" dirty="0">
                <a:latin typeface="Courier New" pitchFamily="-109" charset="0"/>
              </a:rPr>
              <a:t> = </a:t>
            </a:r>
            <a:r>
              <a:rPr lang="en-GB" sz="1800" dirty="0" err="1">
                <a:latin typeface="Courier New" pitchFamily="-109" charset="0"/>
              </a:rPr>
              <a:t>sale.saleno</a:t>
            </a:r>
            <a:endParaRPr lang="en-GB" sz="1800" dirty="0">
              <a:latin typeface="Courier New" pitchFamily="-109" charset="0"/>
            </a:endParaRPr>
          </a:p>
          <a:p>
            <a:pPr>
              <a:lnSpc>
                <a:spcPct val="90000"/>
              </a:lnSpc>
              <a:buFontTx/>
              <a:buNone/>
            </a:pPr>
            <a:r>
              <a:rPr lang="en-GB" sz="1800" dirty="0">
                <a:latin typeface="Courier New" pitchFamily="-109" charset="0"/>
              </a:rPr>
              <a:t>	AND </a:t>
            </a:r>
            <a:r>
              <a:rPr lang="en-GB" sz="1800" dirty="0" err="1">
                <a:latin typeface="Courier New" pitchFamily="-109" charset="0"/>
              </a:rPr>
              <a:t>saledate</a:t>
            </a:r>
            <a:r>
              <a:rPr lang="en-GB" sz="1800" dirty="0">
                <a:latin typeface="Courier New" pitchFamily="-109" charset="0"/>
              </a:rPr>
              <a:t> = </a:t>
            </a:r>
            <a:r>
              <a:rPr lang="en-GB" sz="1800" dirty="0" smtClean="0">
                <a:latin typeface="Courier New" pitchFamily="-109" charset="0"/>
              </a:rPr>
              <a:t>'2011-</a:t>
            </a:r>
            <a:r>
              <a:rPr lang="en-GB" sz="1800" dirty="0">
                <a:latin typeface="Courier New" pitchFamily="-109" charset="0"/>
              </a:rPr>
              <a:t>01-16'</a:t>
            </a:r>
          </a:p>
          <a:p>
            <a:pPr>
              <a:lnSpc>
                <a:spcPct val="90000"/>
              </a:lnSpc>
              <a:buFontTx/>
              <a:buNone/>
            </a:pPr>
            <a:r>
              <a:rPr lang="en-GB" sz="1800" dirty="0">
                <a:latin typeface="Courier New" pitchFamily="-109" charset="0"/>
              </a:rPr>
              <a:t>UNION</a:t>
            </a:r>
          </a:p>
          <a:p>
            <a:pPr>
              <a:lnSpc>
                <a:spcPct val="90000"/>
              </a:lnSpc>
              <a:buFontTx/>
              <a:buNone/>
            </a:pPr>
            <a:r>
              <a:rPr lang="en-GB" sz="1800" dirty="0">
                <a:latin typeface="Courier New" pitchFamily="-109" charset="0"/>
              </a:rPr>
              <a:t>	SELECT </a:t>
            </a:r>
            <a:r>
              <a:rPr lang="en-GB" sz="1800" dirty="0" err="1">
                <a:latin typeface="Courier New" pitchFamily="-109" charset="0"/>
              </a:rPr>
              <a:t>itemname</a:t>
            </a:r>
            <a:r>
              <a:rPr lang="en-GB" sz="1800" dirty="0">
                <a:latin typeface="Courier New" pitchFamily="-109" charset="0"/>
              </a:rPr>
              <a:t> FROM item WHERE </a:t>
            </a:r>
            <a:r>
              <a:rPr lang="en-GB" sz="1800" dirty="0" err="1">
                <a:latin typeface="Courier New" pitchFamily="-109" charset="0"/>
              </a:rPr>
              <a:t>itemcolor</a:t>
            </a:r>
            <a:r>
              <a:rPr lang="en-GB" sz="1800" dirty="0">
                <a:latin typeface="Courier New" pitchFamily="-109" charset="0"/>
              </a:rPr>
              <a:t> = 'Brown';</a:t>
            </a:r>
          </a:p>
        </p:txBody>
      </p:sp>
      <p:graphicFrame>
        <p:nvGraphicFramePr>
          <p:cNvPr id="22596" name="Group 68"/>
          <p:cNvGraphicFramePr>
            <a:graphicFrameLocks noGrp="1"/>
          </p:cNvGraphicFramePr>
          <p:nvPr/>
        </p:nvGraphicFramePr>
        <p:xfrm>
          <a:off x="1608138" y="4284663"/>
          <a:ext cx="1895475" cy="2523490"/>
        </p:xfrm>
        <a:graphic>
          <a:graphicData uri="http://schemas.openxmlformats.org/drawingml/2006/table">
            <a:tbl>
              <a:tblPr/>
              <a:tblGrid>
                <a:gridCol w="1895475"/>
              </a:tblGrid>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itemname</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7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Hammock</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257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Map case</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Pocket knife—Avon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Pocket knife—Nile</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Safari chair</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Stetson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Tent—2 person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Tent—8 person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Index of Lessons and Chapter Problems</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pt-BR" sz="2000" dirty="0" smtClean="0"/>
              <a:t>Conceptual modelling - ERD</a:t>
            </a:r>
          </a:p>
          <a:p>
            <a:pPr marL="857250" lvl="1" indent="-457200">
              <a:buFont typeface="Arial" panose="020B0604020202020204" pitchFamily="34" charset="0"/>
              <a:buChar char="•"/>
            </a:pPr>
            <a:r>
              <a:rPr lang="pt-BR" sz="1800" dirty="0" smtClean="0"/>
              <a:t>1 a, b*, c, d*, e, 2, 8</a:t>
            </a:r>
          </a:p>
          <a:p>
            <a:pPr marL="457200" indent="-457200">
              <a:buFont typeface="+mj-lt"/>
              <a:buAutoNum type="arabicPeriod"/>
            </a:pPr>
            <a:r>
              <a:rPr lang="pt-BR" sz="2000" dirty="0" smtClean="0"/>
              <a:t>Joins</a:t>
            </a:r>
          </a:p>
          <a:p>
            <a:pPr marL="857250" lvl="1" indent="-457200">
              <a:buFont typeface="Arial" panose="020B0604020202020204" pitchFamily="34" charset="0"/>
              <a:buChar char="•"/>
            </a:pPr>
            <a:r>
              <a:rPr lang="pt-BR" sz="1600" dirty="0" smtClean="0"/>
              <a:t>3 a – e     (use IN or NOT IN for c, d)</a:t>
            </a:r>
          </a:p>
          <a:p>
            <a:pPr marL="457200" indent="-457200">
              <a:buFont typeface="+mj-lt"/>
              <a:buAutoNum type="arabicPeriod"/>
            </a:pPr>
            <a:r>
              <a:rPr lang="pt-BR" sz="2000" dirty="0" smtClean="0"/>
              <a:t>Exists/Not Exists</a:t>
            </a:r>
          </a:p>
          <a:p>
            <a:pPr marL="857250" lvl="1" indent="-457200">
              <a:buFont typeface="Arial" panose="020B0604020202020204" pitchFamily="34" charset="0"/>
              <a:buChar char="•"/>
            </a:pPr>
            <a:r>
              <a:rPr lang="pt-BR" sz="1600" dirty="0" smtClean="0"/>
              <a:t>3c, d</a:t>
            </a:r>
          </a:p>
          <a:p>
            <a:pPr marL="457200" indent="-457200">
              <a:buFont typeface="+mj-lt"/>
              <a:buAutoNum type="arabicPeriod"/>
            </a:pPr>
            <a:r>
              <a:rPr lang="pt-BR" sz="2000" dirty="0" smtClean="0"/>
              <a:t>Divide </a:t>
            </a:r>
          </a:p>
          <a:p>
            <a:pPr marL="857250" lvl="1" indent="-457200">
              <a:buFont typeface="Arial" panose="020B0604020202020204" pitchFamily="34" charset="0"/>
              <a:buChar char="•"/>
            </a:pPr>
            <a:r>
              <a:rPr lang="pt-BR" sz="1600" dirty="0" smtClean="0"/>
              <a:t>7f</a:t>
            </a:r>
          </a:p>
          <a:p>
            <a:pPr marL="457200" indent="-457200">
              <a:buFont typeface="+mj-lt"/>
              <a:buAutoNum type="arabicPeriod"/>
            </a:pPr>
            <a:r>
              <a:rPr lang="pt-BR" sz="2000" dirty="0" smtClean="0"/>
              <a:t>Set operations</a:t>
            </a:r>
          </a:p>
          <a:p>
            <a:pPr marL="857250" lvl="1" indent="-457200">
              <a:buFont typeface="Arial" panose="020B0604020202020204" pitchFamily="34" charset="0"/>
              <a:buChar char="•"/>
            </a:pPr>
            <a:r>
              <a:rPr lang="pt-BR" sz="1600" dirty="0" smtClean="0"/>
              <a:t>7 a - j</a:t>
            </a:r>
            <a:endParaRPr lang="pt-BR" sz="1600" dirty="0"/>
          </a:p>
        </p:txBody>
      </p:sp>
      <p:sp>
        <p:nvSpPr>
          <p:cNvPr id="4" name="Slide Number Placeholder 3"/>
          <p:cNvSpPr>
            <a:spLocks noGrp="1"/>
          </p:cNvSpPr>
          <p:nvPr>
            <p:ph type="sldNum" sz="quarter" idx="12"/>
          </p:nvPr>
        </p:nvSpPr>
        <p:spPr/>
        <p:txBody>
          <a:bodyPr/>
          <a:lstStyle/>
          <a:p>
            <a:pPr>
              <a:defRPr/>
            </a:pPr>
            <a:fld id="{1B1D5314-CED5-0248-B5E5-32D3D88A1FCB}" type="slidenum">
              <a:rPr lang="en-US" smtClean="0"/>
              <a:pPr>
                <a:defRPr/>
              </a:pPr>
              <a:t>3</a:t>
            </a:fld>
            <a:endParaRPr lang="en-US"/>
          </a:p>
        </p:txBody>
      </p:sp>
    </p:spTree>
    <p:extLst>
      <p:ext uri="{BB962C8B-B14F-4D97-AF65-F5344CB8AC3E}">
        <p14:creationId xmlns:p14="http://schemas.microsoft.com/office/powerpoint/2010/main" val="3491601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E1801BC1-5F78-7940-AF12-6504BB442182}" type="slidenum">
              <a:rPr lang="en-US"/>
              <a:pPr/>
              <a:t>30</a:t>
            </a:fld>
            <a:endParaRPr lang="en-US"/>
          </a:p>
        </p:txBody>
      </p:sp>
      <p:sp>
        <p:nvSpPr>
          <p:cNvPr id="23554" name="Rectangle 2"/>
          <p:cNvSpPr>
            <a:spLocks noGrp="1" noChangeArrowheads="1"/>
          </p:cNvSpPr>
          <p:nvPr>
            <p:ph type="title"/>
          </p:nvPr>
        </p:nvSpPr>
        <p:spPr>
          <a:xfrm>
            <a:off x="0" y="0"/>
            <a:ext cx="8686800" cy="1143000"/>
          </a:xfrm>
        </p:spPr>
        <p:txBody>
          <a:bodyPr/>
          <a:lstStyle/>
          <a:p>
            <a:r>
              <a:rPr lang="en-GB" sz="4000"/>
              <a:t>INTERSECT</a:t>
            </a:r>
          </a:p>
        </p:txBody>
      </p:sp>
      <p:sp>
        <p:nvSpPr>
          <p:cNvPr id="23555" name="Rectangle 3"/>
          <p:cNvSpPr>
            <a:spLocks noGrp="1" noChangeArrowheads="1"/>
          </p:cNvSpPr>
          <p:nvPr>
            <p:ph type="body" idx="1"/>
          </p:nvPr>
        </p:nvSpPr>
        <p:spPr>
          <a:xfrm>
            <a:off x="1092200" y="2171700"/>
            <a:ext cx="7840663" cy="2514600"/>
          </a:xfrm>
        </p:spPr>
        <p:txBody>
          <a:bodyPr/>
          <a:lstStyle/>
          <a:p>
            <a:pPr>
              <a:lnSpc>
                <a:spcPct val="90000"/>
              </a:lnSpc>
              <a:buFontTx/>
              <a:buNone/>
            </a:pPr>
            <a:r>
              <a:rPr lang="en-GB" sz="1800" i="1" dirty="0"/>
              <a:t>List all items that were sold on January 16, </a:t>
            </a:r>
            <a:r>
              <a:rPr lang="en-GB" sz="1800" i="1" dirty="0" smtClean="0"/>
              <a:t>2011, </a:t>
            </a:r>
            <a:r>
              <a:rPr lang="en-GB" sz="1800" i="1" dirty="0"/>
              <a:t>and are brown.</a:t>
            </a:r>
            <a:endParaRPr lang="en-GB" sz="1800" dirty="0">
              <a:latin typeface="Courier" pitchFamily="-109" charset="0"/>
            </a:endParaRPr>
          </a:p>
          <a:p>
            <a:pPr>
              <a:lnSpc>
                <a:spcPct val="90000"/>
              </a:lnSpc>
              <a:buFontTx/>
              <a:buNone/>
            </a:pPr>
            <a:endParaRPr lang="en-GB" sz="1800" dirty="0">
              <a:latin typeface="Courier" pitchFamily="-109" charset="0"/>
            </a:endParaRPr>
          </a:p>
          <a:p>
            <a:pPr>
              <a:lnSpc>
                <a:spcPct val="90000"/>
              </a:lnSpc>
              <a:buFontTx/>
              <a:buNone/>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FROM item, </a:t>
            </a:r>
            <a:r>
              <a:rPr lang="en-GB" sz="1800" dirty="0" err="1">
                <a:latin typeface="Courier New" pitchFamily="-109" charset="0"/>
              </a:rPr>
              <a:t>lineitem</a:t>
            </a:r>
            <a:r>
              <a:rPr lang="en-GB" sz="1800" dirty="0">
                <a:latin typeface="Courier New" pitchFamily="-109" charset="0"/>
              </a:rPr>
              <a:t>, sale</a:t>
            </a:r>
          </a:p>
          <a:p>
            <a:pPr>
              <a:lnSpc>
                <a:spcPct val="90000"/>
              </a:lnSpc>
              <a:buFontTx/>
              <a:buNone/>
            </a:pPr>
            <a:r>
              <a:rPr lang="en-GB" sz="1800" dirty="0">
                <a:latin typeface="Courier New" pitchFamily="-109" charset="0"/>
              </a:rPr>
              <a:t>	WHERE </a:t>
            </a:r>
            <a:r>
              <a:rPr lang="en-GB" sz="1800" dirty="0" err="1">
                <a:latin typeface="Courier New" pitchFamily="-109" charset="0"/>
              </a:rPr>
              <a:t>item.itemno</a:t>
            </a:r>
            <a:r>
              <a:rPr lang="en-GB" sz="1800" dirty="0">
                <a:latin typeface="Courier New" pitchFamily="-109" charset="0"/>
              </a:rPr>
              <a:t>=</a:t>
            </a:r>
            <a:r>
              <a:rPr lang="en-GB" sz="1800" dirty="0" err="1">
                <a:latin typeface="Courier New" pitchFamily="-109" charset="0"/>
              </a:rPr>
              <a:t>lineitem.itemno</a:t>
            </a:r>
            <a:endParaRPr lang="en-GB" sz="1800" dirty="0">
              <a:latin typeface="Courier New" pitchFamily="-109" charset="0"/>
            </a:endParaRPr>
          </a:p>
          <a:p>
            <a:pPr>
              <a:lnSpc>
                <a:spcPct val="90000"/>
              </a:lnSpc>
              <a:buFontTx/>
              <a:buNone/>
            </a:pPr>
            <a:r>
              <a:rPr lang="en-GB" sz="1800" dirty="0">
                <a:latin typeface="Courier New" pitchFamily="-109" charset="0"/>
              </a:rPr>
              <a:t>	AND </a:t>
            </a:r>
            <a:r>
              <a:rPr lang="en-GB" sz="1800" dirty="0" err="1">
                <a:latin typeface="Courier New" pitchFamily="-109" charset="0"/>
              </a:rPr>
              <a:t>lineitem.saleno</a:t>
            </a:r>
            <a:r>
              <a:rPr lang="en-GB" sz="1800" dirty="0">
                <a:latin typeface="Courier New" pitchFamily="-109" charset="0"/>
              </a:rPr>
              <a:t>=</a:t>
            </a:r>
            <a:r>
              <a:rPr lang="en-GB" sz="1800" dirty="0" err="1">
                <a:latin typeface="Courier New" pitchFamily="-109" charset="0"/>
              </a:rPr>
              <a:t>sale.saleno</a:t>
            </a:r>
            <a:endParaRPr lang="en-GB" sz="1800" dirty="0">
              <a:latin typeface="Courier New" pitchFamily="-109" charset="0"/>
            </a:endParaRPr>
          </a:p>
          <a:p>
            <a:pPr>
              <a:lnSpc>
                <a:spcPct val="90000"/>
              </a:lnSpc>
              <a:buFontTx/>
              <a:buNone/>
            </a:pPr>
            <a:r>
              <a:rPr lang="en-GB" sz="1800" dirty="0">
                <a:latin typeface="Courier New" pitchFamily="-109" charset="0"/>
              </a:rPr>
              <a:t>	AND </a:t>
            </a:r>
            <a:r>
              <a:rPr lang="en-GB" sz="1800" dirty="0" err="1">
                <a:latin typeface="Courier New" pitchFamily="-109" charset="0"/>
              </a:rPr>
              <a:t>saledate</a:t>
            </a:r>
            <a:r>
              <a:rPr lang="en-GB" sz="1800" dirty="0">
                <a:latin typeface="Courier New" pitchFamily="-109" charset="0"/>
              </a:rPr>
              <a:t> = </a:t>
            </a:r>
            <a:r>
              <a:rPr lang="en-GB" sz="1800" dirty="0" smtClean="0">
                <a:latin typeface="Courier New" pitchFamily="-109" charset="0"/>
              </a:rPr>
              <a:t>'2011-</a:t>
            </a:r>
            <a:r>
              <a:rPr lang="en-GB" sz="1800" dirty="0">
                <a:latin typeface="Courier New" pitchFamily="-109" charset="0"/>
              </a:rPr>
              <a:t>01-16'</a:t>
            </a:r>
          </a:p>
          <a:p>
            <a:pPr>
              <a:lnSpc>
                <a:spcPct val="90000"/>
              </a:lnSpc>
              <a:buFontTx/>
              <a:buNone/>
            </a:pPr>
            <a:r>
              <a:rPr lang="en-GB" sz="1800" dirty="0">
                <a:latin typeface="Courier New" pitchFamily="-109" charset="0"/>
              </a:rPr>
              <a:t>INTERSECT</a:t>
            </a:r>
          </a:p>
          <a:p>
            <a:pPr>
              <a:lnSpc>
                <a:spcPct val="90000"/>
              </a:lnSpc>
              <a:buFontTx/>
              <a:buNone/>
            </a:pPr>
            <a:r>
              <a:rPr lang="en-GB" sz="1800" dirty="0">
                <a:latin typeface="Courier New" pitchFamily="-109" charset="0"/>
              </a:rPr>
              <a:t>	SELECT </a:t>
            </a:r>
            <a:r>
              <a:rPr lang="en-GB" sz="1800" dirty="0" err="1">
                <a:latin typeface="Courier New" pitchFamily="-109" charset="0"/>
              </a:rPr>
              <a:t>itemname</a:t>
            </a:r>
            <a:r>
              <a:rPr lang="en-GB" sz="1800" dirty="0">
                <a:latin typeface="Courier New" pitchFamily="-109" charset="0"/>
              </a:rPr>
              <a:t> FROM item WHERE </a:t>
            </a:r>
            <a:r>
              <a:rPr lang="en-GB" sz="1800" dirty="0" err="1">
                <a:latin typeface="Courier New" pitchFamily="-109" charset="0"/>
              </a:rPr>
              <a:t>itemcolor</a:t>
            </a:r>
            <a:r>
              <a:rPr lang="en-GB" sz="1800" dirty="0">
                <a:latin typeface="Courier New" pitchFamily="-109" charset="0"/>
              </a:rPr>
              <a:t> = 'Brown';</a:t>
            </a:r>
            <a:endParaRPr lang="en-GB" sz="1800" dirty="0"/>
          </a:p>
          <a:p>
            <a:pPr>
              <a:lnSpc>
                <a:spcPct val="90000"/>
              </a:lnSpc>
              <a:buFontTx/>
              <a:buNone/>
            </a:pPr>
            <a:endParaRPr lang="en-GB" sz="1800" dirty="0"/>
          </a:p>
        </p:txBody>
      </p:sp>
      <p:graphicFrame>
        <p:nvGraphicFramePr>
          <p:cNvPr id="23577" name="Group 25"/>
          <p:cNvGraphicFramePr>
            <a:graphicFrameLocks noGrp="1"/>
          </p:cNvGraphicFramePr>
          <p:nvPr/>
        </p:nvGraphicFramePr>
        <p:xfrm>
          <a:off x="1709738" y="4843463"/>
          <a:ext cx="2066925" cy="936625"/>
        </p:xfrm>
        <a:graphic>
          <a:graphicData uri="http://schemas.openxmlformats.org/drawingml/2006/table">
            <a:tbl>
              <a:tblPr/>
              <a:tblGrid>
                <a:gridCol w="2066925"/>
              </a:tblGrid>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a:ln>
                            <a:noFill/>
                          </a:ln>
                          <a:solidFill>
                            <a:srgbClr val="000000"/>
                          </a:solidFill>
                          <a:effectLst/>
                          <a:latin typeface="Courier New" pitchFamily="-109" charset="0"/>
                          <a:ea typeface="Osaka" pitchFamily="-109" charset="-128"/>
                          <a:cs typeface="Osaka" pitchFamily="-109" charset="-128"/>
                        </a:rPr>
                        <a:t>itemname</a:t>
                      </a:r>
                      <a:endParaRPr kumimoji="0" lang="en-US" sz="14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a:ln>
                            <a:noFill/>
                          </a:ln>
                          <a:solidFill>
                            <a:srgbClr val="000000"/>
                          </a:solidFill>
                          <a:effectLst/>
                          <a:latin typeface="Courier New" pitchFamily="-109" charset="0"/>
                          <a:ea typeface="Osaka" pitchFamily="-109" charset="-128"/>
                          <a:cs typeface="Osaka" pitchFamily="-109" charset="-128"/>
                        </a:rPr>
                        <a:t>Pocket knife—Avon</a:t>
                      </a:r>
                      <a:endParaRPr kumimoji="0" lang="en-US" sz="14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3580" name="AutoShape 28"/>
          <p:cNvSpPr>
            <a:spLocks noChangeArrowheads="1"/>
          </p:cNvSpPr>
          <p:nvPr/>
        </p:nvSpPr>
        <p:spPr bwMode="auto">
          <a:xfrm>
            <a:off x="7137400" y="5259388"/>
            <a:ext cx="1479550" cy="815975"/>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spcBef>
                <a:spcPct val="50000"/>
              </a:spcBef>
            </a:pPr>
            <a:r>
              <a:rPr lang="en-US" sz="1400" i="1">
                <a:solidFill>
                  <a:srgbClr val="000000"/>
                </a:solidFill>
                <a:latin typeface="Georgia" pitchFamily="-109" charset="0"/>
              </a:rPr>
              <a:t>INTERSECT not supported by MySQL</a:t>
            </a:r>
            <a:endParaRPr lang="en-US" sz="1400">
              <a:solidFill>
                <a:srgbClr val="000000"/>
              </a:solidFill>
              <a:latin typeface="Georgia" pitchFamily="-10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Exercise 4</a:t>
            </a:r>
            <a:endParaRPr lang="en-CA" dirty="0"/>
          </a:p>
        </p:txBody>
      </p:sp>
      <p:sp>
        <p:nvSpPr>
          <p:cNvPr id="3" name="Content Placeholder 2"/>
          <p:cNvSpPr>
            <a:spLocks noGrp="1"/>
          </p:cNvSpPr>
          <p:nvPr>
            <p:ph idx="1"/>
          </p:nvPr>
        </p:nvSpPr>
        <p:spPr/>
        <p:txBody>
          <a:bodyPr/>
          <a:lstStyle/>
          <a:p>
            <a:r>
              <a:rPr lang="en-CA" sz="2800" dirty="0" smtClean="0"/>
              <a:t>You are given three databases </a:t>
            </a:r>
            <a:r>
              <a:rPr lang="en-CA" sz="2800" dirty="0" smtClean="0"/>
              <a:t>(</a:t>
            </a:r>
            <a:r>
              <a:rPr lang="en-CA" sz="2800" dirty="0" err="1" smtClean="0"/>
              <a:t>DBWestCoast</a:t>
            </a:r>
            <a:r>
              <a:rPr lang="en-CA" sz="2800" dirty="0"/>
              <a:t>, </a:t>
            </a:r>
            <a:r>
              <a:rPr lang="en-CA" sz="2800" dirty="0" err="1"/>
              <a:t>DBEastCoast</a:t>
            </a:r>
            <a:r>
              <a:rPr lang="en-CA" sz="2800" dirty="0"/>
              <a:t>, </a:t>
            </a:r>
            <a:r>
              <a:rPr lang="en-CA" sz="2800" dirty="0" err="1"/>
              <a:t>DBCorporate</a:t>
            </a:r>
            <a:r>
              <a:rPr lang="en-CA" sz="2800" dirty="0" smtClean="0"/>
              <a:t>) each having a Customer table. You are asked to extract Customers </a:t>
            </a:r>
            <a:r>
              <a:rPr lang="en-CA" sz="2800" dirty="0" smtClean="0"/>
              <a:t>who are male and are betwee</a:t>
            </a:r>
            <a:r>
              <a:rPr lang="en-CA" sz="2800" dirty="0" smtClean="0"/>
              <a:t>n 40 and 45 years old (inclusive) from each database and save this data as a single separate table. Write a </a:t>
            </a:r>
            <a:r>
              <a:rPr lang="en-CA" sz="2800" smtClean="0"/>
              <a:t>UNION query.</a:t>
            </a:r>
            <a:endParaRPr lang="en-CA" sz="2800" dirty="0" smtClean="0"/>
          </a:p>
        </p:txBody>
      </p:sp>
      <p:sp>
        <p:nvSpPr>
          <p:cNvPr id="4" name="Slide Number Placeholder 3"/>
          <p:cNvSpPr>
            <a:spLocks noGrp="1"/>
          </p:cNvSpPr>
          <p:nvPr>
            <p:ph type="sldNum" sz="quarter" idx="12"/>
          </p:nvPr>
        </p:nvSpPr>
        <p:spPr/>
        <p:txBody>
          <a:bodyPr/>
          <a:lstStyle/>
          <a:p>
            <a:fld id="{B845CFE2-693A-E343-B292-BEBB208504A9}" type="slidenum">
              <a:rPr lang="en-US" smtClean="0"/>
              <a:pPr/>
              <a:t>31</a:t>
            </a:fld>
            <a:endParaRPr lang="en-US"/>
          </a:p>
        </p:txBody>
      </p:sp>
    </p:spTree>
    <p:extLst>
      <p:ext uri="{BB962C8B-B14F-4D97-AF65-F5344CB8AC3E}">
        <p14:creationId xmlns:p14="http://schemas.microsoft.com/office/powerpoint/2010/main" val="4203352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Application</a:t>
            </a:r>
            <a:endParaRPr lang="en-CA" dirty="0"/>
          </a:p>
        </p:txBody>
      </p:sp>
      <p:sp>
        <p:nvSpPr>
          <p:cNvPr id="3" name="Content Placeholder 2"/>
          <p:cNvSpPr>
            <a:spLocks noGrp="1"/>
          </p:cNvSpPr>
          <p:nvPr>
            <p:ph idx="1"/>
          </p:nvPr>
        </p:nvSpPr>
        <p:spPr/>
        <p:txBody>
          <a:bodyPr/>
          <a:lstStyle/>
          <a:p>
            <a:r>
              <a:rPr lang="en-CA" sz="2400" dirty="0" smtClean="0"/>
              <a:t>For products 1, 2 &amp; 7 list in one row and three respective columns </a:t>
            </a:r>
            <a:r>
              <a:rPr lang="en-CA" sz="2400" dirty="0" smtClean="0"/>
              <a:t>each product’s </a:t>
            </a:r>
            <a:r>
              <a:rPr lang="en-CA" sz="2400" dirty="0" smtClean="0"/>
              <a:t>total unit sales; label the three columns P1, P2, P3. </a:t>
            </a:r>
          </a:p>
          <a:p>
            <a:r>
              <a:rPr lang="en-CA" sz="2400" dirty="0" smtClean="0"/>
              <a:t>For each product, display in ascending order, by product ID, the product ID and description, along with the customer ID and name for the customer who has bought the most of that product; also show the total quantity ordered by that customer (who has bought the most of that product). Use a correlated subquery.</a:t>
            </a:r>
            <a:endParaRPr lang="en-CA" sz="1600" dirty="0" smtClean="0"/>
          </a:p>
        </p:txBody>
      </p:sp>
      <p:sp>
        <p:nvSpPr>
          <p:cNvPr id="4" name="Slide Number Placeholder 3"/>
          <p:cNvSpPr>
            <a:spLocks noGrp="1"/>
          </p:cNvSpPr>
          <p:nvPr>
            <p:ph type="sldNum" sz="quarter" idx="12"/>
          </p:nvPr>
        </p:nvSpPr>
        <p:spPr/>
        <p:txBody>
          <a:bodyPr/>
          <a:lstStyle/>
          <a:p>
            <a:fld id="{B845CFE2-693A-E343-B292-BEBB208504A9}" type="slidenum">
              <a:rPr lang="en-US" smtClean="0"/>
              <a:pPr/>
              <a:t>32</a:t>
            </a:fld>
            <a:endParaRPr lang="en-US"/>
          </a:p>
        </p:txBody>
      </p:sp>
    </p:spTree>
    <p:extLst>
      <p:ext uri="{BB962C8B-B14F-4D97-AF65-F5344CB8AC3E}">
        <p14:creationId xmlns:p14="http://schemas.microsoft.com/office/powerpoint/2010/main" val="273929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Application (cont’d)</a:t>
            </a:r>
            <a:endParaRPr lang="en-CA" dirty="0"/>
          </a:p>
        </p:txBody>
      </p:sp>
      <p:sp>
        <p:nvSpPr>
          <p:cNvPr id="3" name="Content Placeholder 2"/>
          <p:cNvSpPr>
            <a:spLocks noGrp="1"/>
          </p:cNvSpPr>
          <p:nvPr>
            <p:ph idx="1"/>
          </p:nvPr>
        </p:nvSpPr>
        <p:spPr/>
        <p:txBody>
          <a:bodyPr/>
          <a:lstStyle/>
          <a:p>
            <a:r>
              <a:rPr lang="en-CA" sz="2800" dirty="0" smtClean="0"/>
              <a:t>identify </a:t>
            </a:r>
            <a:r>
              <a:rPr lang="en-CA" sz="2800" dirty="0"/>
              <a:t>an additional three distinct SQL-generated reports to assist in making important business decisions. </a:t>
            </a:r>
          </a:p>
          <a:p>
            <a:pPr lvl="2"/>
            <a:r>
              <a:rPr lang="en-CA" sz="1800" dirty="0"/>
              <a:t>For inventory managers</a:t>
            </a:r>
          </a:p>
          <a:p>
            <a:pPr lvl="2"/>
            <a:r>
              <a:rPr lang="en-CA" sz="1800" dirty="0"/>
              <a:t>For marketing managers</a:t>
            </a:r>
          </a:p>
          <a:p>
            <a:pPr lvl="2"/>
            <a:r>
              <a:rPr lang="en-CA" sz="1800" dirty="0"/>
              <a:t>For accounting</a:t>
            </a:r>
          </a:p>
          <a:p>
            <a:endParaRPr lang="en-CA" dirty="0"/>
          </a:p>
        </p:txBody>
      </p:sp>
      <p:sp>
        <p:nvSpPr>
          <p:cNvPr id="4" name="Slide Number Placeholder 3"/>
          <p:cNvSpPr>
            <a:spLocks noGrp="1"/>
          </p:cNvSpPr>
          <p:nvPr>
            <p:ph type="sldNum" sz="quarter" idx="12"/>
          </p:nvPr>
        </p:nvSpPr>
        <p:spPr/>
        <p:txBody>
          <a:bodyPr/>
          <a:lstStyle/>
          <a:p>
            <a:fld id="{B845CFE2-693A-E343-B292-BEBB208504A9}" type="slidenum">
              <a:rPr lang="en-US" smtClean="0"/>
              <a:pPr/>
              <a:t>33</a:t>
            </a:fld>
            <a:endParaRPr lang="en-US"/>
          </a:p>
        </p:txBody>
      </p:sp>
    </p:spTree>
    <p:extLst>
      <p:ext uri="{BB962C8B-B14F-4D97-AF65-F5344CB8AC3E}">
        <p14:creationId xmlns:p14="http://schemas.microsoft.com/office/powerpoint/2010/main" val="3148086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193B3C4-B437-5940-A0BD-169F4BB7EC4C}" type="slidenum">
              <a:rPr lang="en-US"/>
              <a:pPr/>
              <a:t>34</a:t>
            </a:fld>
            <a:endParaRPr lang="en-US"/>
          </a:p>
        </p:txBody>
      </p:sp>
      <p:sp>
        <p:nvSpPr>
          <p:cNvPr id="32770" name="Rectangle 2"/>
          <p:cNvSpPr>
            <a:spLocks noGrp="1" noChangeArrowheads="1"/>
          </p:cNvSpPr>
          <p:nvPr>
            <p:ph type="title"/>
          </p:nvPr>
        </p:nvSpPr>
        <p:spPr/>
        <p:txBody>
          <a:bodyPr/>
          <a:lstStyle/>
          <a:p>
            <a:r>
              <a:rPr lang="en-US"/>
              <a:t>Conclusion</a:t>
            </a:r>
          </a:p>
        </p:txBody>
      </p:sp>
      <p:sp>
        <p:nvSpPr>
          <p:cNvPr id="32771" name="Rectangle 3"/>
          <p:cNvSpPr>
            <a:spLocks noGrp="1" noChangeArrowheads="1"/>
          </p:cNvSpPr>
          <p:nvPr>
            <p:ph type="body" idx="1"/>
          </p:nvPr>
        </p:nvSpPr>
        <p:spPr/>
        <p:txBody>
          <a:bodyPr/>
          <a:lstStyle/>
          <a:p>
            <a:r>
              <a:rPr lang="en-US"/>
              <a:t>Introduced</a:t>
            </a:r>
          </a:p>
          <a:p>
            <a:pPr lvl="1"/>
            <a:r>
              <a:rPr lang="en-US"/>
              <a:t>m:m relationship</a:t>
            </a:r>
          </a:p>
          <a:p>
            <a:pPr lvl="1"/>
            <a:r>
              <a:rPr lang="en-US"/>
              <a:t>Associative entity</a:t>
            </a:r>
          </a:p>
          <a:p>
            <a:pPr lvl="1"/>
            <a:r>
              <a:rPr lang="en-US"/>
              <a:t>Weak entity</a:t>
            </a:r>
          </a:p>
          <a:p>
            <a:pPr lvl="1"/>
            <a:r>
              <a:rPr lang="en-US">
                <a:latin typeface="Courier New" pitchFamily="-109" charset="0"/>
              </a:rPr>
              <a:t>EXISTS</a:t>
            </a:r>
            <a:endParaRPr lang="en-US"/>
          </a:p>
          <a:p>
            <a:pPr lvl="1"/>
            <a:r>
              <a:rPr lang="en-US"/>
              <a:t>Divide</a:t>
            </a:r>
          </a:p>
          <a:p>
            <a:pPr lvl="1"/>
            <a:r>
              <a:rPr lang="en-US"/>
              <a:t>Set operations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Week</a:t>
            </a:r>
            <a:endParaRPr lang="en-CA" dirty="0"/>
          </a:p>
        </p:txBody>
      </p:sp>
      <p:sp>
        <p:nvSpPr>
          <p:cNvPr id="3" name="Content Placeholder 2"/>
          <p:cNvSpPr>
            <a:spLocks noGrp="1"/>
          </p:cNvSpPr>
          <p:nvPr>
            <p:ph idx="1"/>
          </p:nvPr>
        </p:nvSpPr>
        <p:spPr/>
        <p:txBody>
          <a:bodyPr/>
          <a:lstStyle/>
          <a:p>
            <a:r>
              <a:rPr lang="en-CA" sz="2800" dirty="0" smtClean="0"/>
              <a:t>Week </a:t>
            </a:r>
            <a:r>
              <a:rPr lang="en-CA" sz="2800" dirty="0" smtClean="0"/>
              <a:t>5</a:t>
            </a:r>
            <a:endParaRPr lang="en-CA" sz="2800" dirty="0" smtClean="0"/>
          </a:p>
          <a:p>
            <a:pPr lvl="1"/>
            <a:r>
              <a:rPr lang="en-CA" sz="2400" dirty="0" smtClean="0"/>
              <a:t>Complete textbook problems</a:t>
            </a:r>
          </a:p>
          <a:p>
            <a:pPr lvl="1"/>
            <a:r>
              <a:rPr lang="en-CA" sz="2400" dirty="0" smtClean="0"/>
              <a:t>Complete homework assignment</a:t>
            </a:r>
          </a:p>
          <a:p>
            <a:pPr lvl="1"/>
            <a:r>
              <a:rPr lang="en-CA" sz="2400" dirty="0" smtClean="0"/>
              <a:t>Proceed with term project</a:t>
            </a:r>
          </a:p>
          <a:p>
            <a:pPr lvl="1"/>
            <a:r>
              <a:rPr lang="en-CA" sz="2400" dirty="0" smtClean="0"/>
              <a:t>Quiz (chapter </a:t>
            </a:r>
            <a:r>
              <a:rPr lang="en-CA" sz="2400" dirty="0" smtClean="0"/>
              <a:t>6)</a:t>
            </a:r>
          </a:p>
          <a:p>
            <a:pPr lvl="1"/>
            <a:r>
              <a:rPr lang="en-CA" sz="2400" dirty="0" smtClean="0"/>
              <a:t>Midterm exam review</a:t>
            </a:r>
            <a:endParaRPr lang="en-CA" sz="2400" dirty="0" smtClean="0"/>
          </a:p>
        </p:txBody>
      </p:sp>
      <p:sp>
        <p:nvSpPr>
          <p:cNvPr id="4" name="Slide Number Placeholder 3"/>
          <p:cNvSpPr>
            <a:spLocks noGrp="1"/>
          </p:cNvSpPr>
          <p:nvPr>
            <p:ph type="sldNum" sz="quarter" idx="12"/>
          </p:nvPr>
        </p:nvSpPr>
        <p:spPr/>
        <p:txBody>
          <a:bodyPr/>
          <a:lstStyle/>
          <a:p>
            <a:pPr>
              <a:defRPr/>
            </a:pPr>
            <a:fld id="{1B1D5314-CED5-0248-B5E5-32D3D88A1FCB}" type="slidenum">
              <a:rPr lang="en-US" smtClean="0"/>
              <a:pPr>
                <a:defRPr/>
              </a:pPr>
              <a:t>35</a:t>
            </a:fld>
            <a:endParaRPr lang="en-US"/>
          </a:p>
        </p:txBody>
      </p:sp>
    </p:spTree>
    <p:extLst>
      <p:ext uri="{BB962C8B-B14F-4D97-AF65-F5344CB8AC3E}">
        <p14:creationId xmlns:p14="http://schemas.microsoft.com/office/powerpoint/2010/main" val="346185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5CFE2-693A-E343-B292-BEBB208504A9}" type="slidenum">
              <a:rPr lang="en-US" smtClean="0"/>
              <a:pPr/>
              <a:t>4</a:t>
            </a:fld>
            <a:endParaRPr lang="en-US"/>
          </a:p>
        </p:txBody>
      </p:sp>
      <p:pic>
        <p:nvPicPr>
          <p:cNvPr id="5" name="Picture 4"/>
          <p:cNvPicPr>
            <a:picLocks noChangeAspect="1"/>
          </p:cNvPicPr>
          <p:nvPr/>
        </p:nvPicPr>
        <p:blipFill>
          <a:blip r:embed="rId3"/>
          <a:stretch>
            <a:fillRect/>
          </a:stretch>
        </p:blipFill>
        <p:spPr>
          <a:xfrm>
            <a:off x="2453209" y="240683"/>
            <a:ext cx="5084482" cy="6498786"/>
          </a:xfrm>
          <a:prstGeom prst="rect">
            <a:avLst/>
          </a:prstGeom>
        </p:spPr>
      </p:pic>
      <p:sp>
        <p:nvSpPr>
          <p:cNvPr id="6" name="TextBox 5"/>
          <p:cNvSpPr txBox="1"/>
          <p:nvPr/>
        </p:nvSpPr>
        <p:spPr>
          <a:xfrm>
            <a:off x="7772400" y="0"/>
            <a:ext cx="1371600" cy="461665"/>
          </a:xfrm>
          <a:prstGeom prst="rect">
            <a:avLst/>
          </a:prstGeom>
          <a:noFill/>
        </p:spPr>
        <p:txBody>
          <a:bodyPr wrap="square" rtlCol="0">
            <a:spAutoFit/>
          </a:bodyPr>
          <a:lstStyle/>
          <a:p>
            <a:r>
              <a:rPr lang="en-CA" dirty="0" smtClean="0">
                <a:solidFill>
                  <a:srgbClr val="0000E3"/>
                </a:solidFill>
                <a:latin typeface="+mn-lt"/>
              </a:rPr>
              <a:t>Lesson 1</a:t>
            </a:r>
            <a:endParaRPr lang="en-CA" dirty="0">
              <a:solidFill>
                <a:srgbClr val="0000E3"/>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5CC207-3D42-6641-9676-3234DA0339AA}" type="slidenum">
              <a:rPr lang="en-US"/>
              <a:pPr/>
              <a:t>5</a:t>
            </a:fld>
            <a:endParaRPr lang="en-US"/>
          </a:p>
        </p:txBody>
      </p:sp>
      <p:sp>
        <p:nvSpPr>
          <p:cNvPr id="31746" name="Rectangle 2"/>
          <p:cNvSpPr>
            <a:spLocks noGrp="1" noChangeArrowheads="1"/>
          </p:cNvSpPr>
          <p:nvPr>
            <p:ph type="title"/>
          </p:nvPr>
        </p:nvSpPr>
        <p:spPr/>
        <p:txBody>
          <a:bodyPr/>
          <a:lstStyle/>
          <a:p>
            <a:r>
              <a:rPr lang="en-US"/>
              <a:t>A sales form</a:t>
            </a:r>
          </a:p>
        </p:txBody>
      </p:sp>
      <p:pic>
        <p:nvPicPr>
          <p:cNvPr id="31763" name="Picture 19"/>
          <p:cNvPicPr>
            <a:picLocks noChangeAspect="1" noChangeArrowheads="1"/>
          </p:cNvPicPr>
          <p:nvPr/>
        </p:nvPicPr>
        <p:blipFill>
          <a:blip r:embed="rId3"/>
          <a:srcRect/>
          <a:stretch>
            <a:fillRect/>
          </a:stretch>
        </p:blipFill>
        <p:spPr bwMode="auto">
          <a:xfrm>
            <a:off x="844550" y="2300288"/>
            <a:ext cx="8077200" cy="3513137"/>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4E00431-712F-2D40-8A36-BB936EEAC97B}" type="slidenum">
              <a:rPr lang="en-US"/>
              <a:pPr/>
              <a:t>6</a:t>
            </a:fld>
            <a:endParaRPr lang="en-US"/>
          </a:p>
        </p:txBody>
      </p:sp>
      <p:sp>
        <p:nvSpPr>
          <p:cNvPr id="5122" name="Rectangle 2"/>
          <p:cNvSpPr>
            <a:spLocks noGrp="1" noChangeArrowheads="1"/>
          </p:cNvSpPr>
          <p:nvPr>
            <p:ph type="title"/>
          </p:nvPr>
        </p:nvSpPr>
        <p:spPr>
          <a:noFill/>
          <a:ln/>
        </p:spPr>
        <p:txBody>
          <a:bodyPr lIns="90488" tIns="44450" rIns="90488" bIns="44450" anchor="ctr"/>
          <a:lstStyle/>
          <a:p>
            <a:r>
              <a:rPr lang="en-GB"/>
              <a:t>The many-to-many relationship</a:t>
            </a:r>
          </a:p>
        </p:txBody>
      </p:sp>
      <p:sp>
        <p:nvSpPr>
          <p:cNvPr id="5123" name="Rectangle 3"/>
          <p:cNvSpPr>
            <a:spLocks noGrp="1" noChangeArrowheads="1"/>
          </p:cNvSpPr>
          <p:nvPr>
            <p:ph type="body" idx="1"/>
          </p:nvPr>
        </p:nvSpPr>
        <p:spPr>
          <a:xfrm>
            <a:off x="1117600" y="1668463"/>
            <a:ext cx="7772400" cy="3962400"/>
          </a:xfrm>
          <a:noFill/>
          <a:ln/>
        </p:spPr>
        <p:txBody>
          <a:bodyPr lIns="90488" tIns="44450" rIns="90488" bIns="44450"/>
          <a:lstStyle/>
          <a:p>
            <a:r>
              <a:rPr lang="en-GB" dirty="0"/>
              <a:t>Create a third entity to map an </a:t>
            </a:r>
            <a:r>
              <a:rPr lang="en-GB" dirty="0" err="1"/>
              <a:t>m:m</a:t>
            </a:r>
            <a:r>
              <a:rPr lang="en-GB" dirty="0"/>
              <a:t> relationship</a:t>
            </a:r>
          </a:p>
          <a:p>
            <a:pPr lvl="1"/>
            <a:r>
              <a:rPr lang="en-GB" dirty="0"/>
              <a:t>An associative entity</a:t>
            </a:r>
          </a:p>
          <a:p>
            <a:r>
              <a:rPr lang="en-GB" dirty="0"/>
              <a:t>The + on the crow's foot indicates that LINEITEM is identified by concatenating </a:t>
            </a:r>
            <a:r>
              <a:rPr lang="en-GB" i="1" dirty="0" err="1"/>
              <a:t>saleno</a:t>
            </a:r>
            <a:r>
              <a:rPr lang="en-GB" dirty="0"/>
              <a:t> and </a:t>
            </a:r>
            <a:r>
              <a:rPr lang="en-GB" i="1" dirty="0" err="1"/>
              <a:t>lineno</a:t>
            </a:r>
            <a:endParaRPr lang="en-GB" dirty="0"/>
          </a:p>
        </p:txBody>
      </p:sp>
      <p:pic>
        <p:nvPicPr>
          <p:cNvPr id="5192" name="Picture 72" descr="FireLite:Books:Data Management:6e:Art PNG:05-sale-item.png"/>
          <p:cNvPicPr>
            <a:picLocks noChangeAspect="1" noChangeArrowheads="1"/>
          </p:cNvPicPr>
          <p:nvPr/>
        </p:nvPicPr>
        <p:blipFill>
          <a:blip r:embed="rId3" r:link="rId4"/>
          <a:srcRect/>
          <a:stretch>
            <a:fillRect/>
          </a:stretch>
        </p:blipFill>
        <p:spPr bwMode="auto">
          <a:xfrm>
            <a:off x="2192338" y="5065713"/>
            <a:ext cx="4757737" cy="1279525"/>
          </a:xfrm>
          <a:prstGeom prst="rect">
            <a:avLst/>
          </a:prstGeom>
          <a:noFill/>
        </p:spPr>
      </p:pic>
      <p:sp>
        <p:nvSpPr>
          <p:cNvPr id="5195" name="AutoShape 75"/>
          <p:cNvSpPr>
            <a:spLocks noChangeArrowheads="1"/>
          </p:cNvSpPr>
          <p:nvPr/>
        </p:nvSpPr>
        <p:spPr bwMode="auto">
          <a:xfrm>
            <a:off x="7192963" y="4882067"/>
            <a:ext cx="1770062" cy="1782187"/>
          </a:xfrm>
          <a:prstGeom prst="foldedCorner">
            <a:avLst>
              <a:gd name="adj" fmla="val 12500"/>
            </a:avLst>
          </a:prstGeom>
          <a:solidFill>
            <a:srgbClr val="FFFF66"/>
          </a:solidFill>
          <a:ln w="12700">
            <a:solidFill>
              <a:schemeClr val="tx1"/>
            </a:solidFill>
            <a:round/>
            <a:headEnd/>
            <a:tailEnd/>
          </a:ln>
          <a:effectLst/>
        </p:spPr>
        <p:txBody>
          <a:bodyPr wrap="square" anchor="ctr">
            <a:prstTxWarp prst="textNoShape">
              <a:avLst/>
            </a:prstTxWarp>
            <a:spAutoFit/>
          </a:bodyPr>
          <a:lstStyle/>
          <a:p>
            <a:pPr algn="ctr"/>
            <a:r>
              <a:rPr lang="en-US" sz="1600" i="1" dirty="0">
                <a:solidFill>
                  <a:srgbClr val="000000"/>
                </a:solidFill>
                <a:latin typeface="Georgia" pitchFamily="-109" charset="0"/>
              </a:rPr>
              <a:t>LINEITEM is known as a weak </a:t>
            </a:r>
            <a:r>
              <a:rPr lang="en-US" sz="1600" i="1" dirty="0" smtClean="0">
                <a:solidFill>
                  <a:srgbClr val="000000"/>
                </a:solidFill>
                <a:latin typeface="Georgia" pitchFamily="-109" charset="0"/>
              </a:rPr>
              <a:t>entity, and it has an identifying relationship with SALE</a:t>
            </a:r>
            <a:endParaRPr lang="en-US" sz="1400" b="1" dirty="0">
              <a:solidFill>
                <a:srgbClr val="000000"/>
              </a:solidFill>
              <a:latin typeface="Georgia" pitchFamily="-10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4E00431-712F-2D40-8A36-BB936EEAC97B}" type="slidenum">
              <a:rPr lang="en-US"/>
              <a:pPr/>
              <a:t>7</a:t>
            </a:fld>
            <a:endParaRPr lang="en-US"/>
          </a:p>
        </p:txBody>
      </p:sp>
      <p:sp>
        <p:nvSpPr>
          <p:cNvPr id="5122" name="Rectangle 2"/>
          <p:cNvSpPr>
            <a:spLocks noGrp="1" noChangeArrowheads="1"/>
          </p:cNvSpPr>
          <p:nvPr>
            <p:ph type="title"/>
          </p:nvPr>
        </p:nvSpPr>
        <p:spPr>
          <a:noFill/>
          <a:ln/>
        </p:spPr>
        <p:txBody>
          <a:bodyPr lIns="90488" tIns="44450" rIns="90488" bIns="44450" anchor="ctr"/>
          <a:lstStyle/>
          <a:p>
            <a:r>
              <a:rPr lang="en-GB" dirty="0"/>
              <a:t>The many-to-many relationship</a:t>
            </a:r>
          </a:p>
        </p:txBody>
      </p:sp>
      <p:sp>
        <p:nvSpPr>
          <p:cNvPr id="8" name="Content Placeholder 7"/>
          <p:cNvSpPr>
            <a:spLocks noGrp="1"/>
          </p:cNvSpPr>
          <p:nvPr>
            <p:ph idx="1"/>
          </p:nvPr>
        </p:nvSpPr>
        <p:spPr>
          <a:xfrm>
            <a:off x="1062038" y="1766888"/>
            <a:ext cx="7769225" cy="684212"/>
          </a:xfrm>
        </p:spPr>
        <p:txBody>
          <a:bodyPr/>
          <a:lstStyle/>
          <a:p>
            <a:r>
              <a:rPr lang="en-US" dirty="0" smtClean="0"/>
              <a:t>MySQL Workbench</a:t>
            </a:r>
            <a:endParaRPr lang="en-US" dirty="0"/>
          </a:p>
        </p:txBody>
      </p:sp>
      <p:sp>
        <p:nvSpPr>
          <p:cNvPr id="10" name="Oval Callout 9"/>
          <p:cNvSpPr/>
          <p:nvPr/>
        </p:nvSpPr>
        <p:spPr bwMode="auto">
          <a:xfrm>
            <a:off x="825500" y="4597400"/>
            <a:ext cx="1549400" cy="1231900"/>
          </a:xfrm>
          <a:prstGeom prst="wedgeEllipseCallout">
            <a:avLst>
              <a:gd name="adj1" fmla="val 90597"/>
              <a:gd name="adj2" fmla="val 1867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09" charset="0"/>
                <a:ea typeface="Osaka" pitchFamily="-109" charset="-128"/>
                <a:cs typeface="Osaka" pitchFamily="-109" charset="-128"/>
              </a:rPr>
              <a:t>m</a:t>
            </a:r>
            <a:r>
              <a:rPr lang="en-US" dirty="0" err="1" smtClean="0"/>
              <a:t>:m</a:t>
            </a:r>
            <a:r>
              <a:rPr lang="en-US" dirty="0" smtClean="0"/>
              <a:t> symbol</a:t>
            </a:r>
            <a:endParaRPr kumimoji="0" lang="en-US" sz="24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pic>
        <p:nvPicPr>
          <p:cNvPr id="11" name="Picture 10"/>
          <p:cNvPicPr>
            <a:picLocks noChangeAspect="1"/>
          </p:cNvPicPr>
          <p:nvPr/>
        </p:nvPicPr>
        <p:blipFill>
          <a:blip r:embed="rId3"/>
          <a:stretch>
            <a:fillRect/>
          </a:stretch>
        </p:blipFill>
        <p:spPr>
          <a:xfrm>
            <a:off x="3111500" y="2609850"/>
            <a:ext cx="5461000" cy="36703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key &amp; associate entity.tiff"/>
          <p:cNvPicPr>
            <a:picLocks noGrp="1" noChangeAspect="1"/>
          </p:cNvPicPr>
          <p:nvPr>
            <p:ph idx="1"/>
          </p:nvPr>
        </p:nvPicPr>
        <p:blipFill>
          <a:blip r:embed="rId2">
            <a:extLst>
              <a:ext uri="{28A0092B-C50C-407E-A947-70E740481C1C}">
                <a14:useLocalDpi xmlns:a14="http://schemas.microsoft.com/office/drawing/2010/main" val="0"/>
              </a:ext>
            </a:extLst>
          </a:blip>
          <a:srcRect t="-5034" b="-5034"/>
          <a:stretch>
            <a:fillRect/>
          </a:stretch>
        </p:blipFill>
        <p:spPr>
          <a:xfrm>
            <a:off x="1041047" y="2029295"/>
            <a:ext cx="7769225" cy="4113212"/>
          </a:xfrm>
        </p:spPr>
      </p:pic>
      <p:sp>
        <p:nvSpPr>
          <p:cNvPr id="2" name="Title 1"/>
          <p:cNvSpPr>
            <a:spLocks noGrp="1"/>
          </p:cNvSpPr>
          <p:nvPr>
            <p:ph type="title"/>
          </p:nvPr>
        </p:nvSpPr>
        <p:spPr/>
        <p:txBody>
          <a:bodyPr/>
          <a:lstStyle/>
          <a:p>
            <a:r>
              <a:rPr lang="en-US" dirty="0" smtClean="0"/>
              <a:t>Preference settings</a:t>
            </a:r>
            <a:endParaRPr lang="en-US" dirty="0"/>
          </a:p>
        </p:txBody>
      </p:sp>
      <p:sp>
        <p:nvSpPr>
          <p:cNvPr id="4" name="Slide Number Placeholder 3"/>
          <p:cNvSpPr>
            <a:spLocks noGrp="1"/>
          </p:cNvSpPr>
          <p:nvPr>
            <p:ph type="sldNum" sz="quarter" idx="12"/>
          </p:nvPr>
        </p:nvSpPr>
        <p:spPr/>
        <p:txBody>
          <a:bodyPr/>
          <a:lstStyle/>
          <a:p>
            <a:fld id="{B845CFE2-693A-E343-B292-BEBB208504A9}" type="slidenum">
              <a:rPr lang="en-US" smtClean="0"/>
              <a:pPr/>
              <a:t>8</a:t>
            </a:fld>
            <a:endParaRPr lang="en-US"/>
          </a:p>
        </p:txBody>
      </p:sp>
      <p:sp>
        <p:nvSpPr>
          <p:cNvPr id="6" name="Rectangular Callout 5"/>
          <p:cNvSpPr/>
          <p:nvPr/>
        </p:nvSpPr>
        <p:spPr bwMode="auto">
          <a:xfrm>
            <a:off x="790927" y="1532456"/>
            <a:ext cx="4582650" cy="440843"/>
          </a:xfrm>
          <a:prstGeom prst="wedgeRectCallout">
            <a:avLst>
              <a:gd name="adj1" fmla="val 19582"/>
              <a:gd name="adj2" fmla="val 425866"/>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Osaka" pitchFamily="-109" charset="-128"/>
                <a:cs typeface="Osaka" pitchFamily="-109" charset="-128"/>
              </a:rPr>
              <a:t>Foreign</a:t>
            </a:r>
            <a:r>
              <a:rPr kumimoji="0" lang="en-US" sz="1800" b="0" i="0" u="none" strike="noStrike" cap="none" normalizeH="0" dirty="0" smtClean="0">
                <a:ln>
                  <a:noFill/>
                </a:ln>
                <a:solidFill>
                  <a:schemeClr val="tx1"/>
                </a:solidFill>
                <a:effectLst/>
                <a:latin typeface="+mn-lt"/>
                <a:ea typeface="Osaka" pitchFamily="-109" charset="-128"/>
                <a:cs typeface="Osaka" pitchFamily="-109" charset="-128"/>
              </a:rPr>
              <a:t> key same name as primary key</a:t>
            </a:r>
            <a:endParaRPr kumimoji="0" lang="en-US" sz="1800" b="0" i="0" u="none" strike="noStrike" cap="none" normalizeH="0" baseline="0" dirty="0">
              <a:ln>
                <a:noFill/>
              </a:ln>
              <a:solidFill>
                <a:schemeClr val="tx1"/>
              </a:solidFill>
              <a:effectLst/>
              <a:latin typeface="+mn-lt"/>
              <a:ea typeface="Osaka" pitchFamily="-109" charset="-128"/>
              <a:cs typeface="Osaka" pitchFamily="-109" charset="-128"/>
            </a:endParaRPr>
          </a:p>
        </p:txBody>
      </p:sp>
      <p:sp>
        <p:nvSpPr>
          <p:cNvPr id="7" name="Rectangular Callout 6"/>
          <p:cNvSpPr/>
          <p:nvPr/>
        </p:nvSpPr>
        <p:spPr bwMode="auto">
          <a:xfrm>
            <a:off x="1268679" y="6114282"/>
            <a:ext cx="4996993" cy="440843"/>
          </a:xfrm>
          <a:prstGeom prst="wedgeRectCallout">
            <a:avLst>
              <a:gd name="adj1" fmla="val 12482"/>
              <a:gd name="adj2" fmla="val -238420"/>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Osaka" pitchFamily="-109" charset="-128"/>
                <a:cs typeface="Osaka" pitchFamily="-109" charset="-128"/>
              </a:rPr>
              <a:t>Associative</a:t>
            </a:r>
            <a:r>
              <a:rPr kumimoji="0" lang="en-US" sz="1800" b="0" i="0" u="none" strike="noStrike" cap="none" normalizeH="0" dirty="0" smtClean="0">
                <a:ln>
                  <a:noFill/>
                </a:ln>
                <a:solidFill>
                  <a:schemeClr val="tx1"/>
                </a:solidFill>
                <a:effectLst/>
                <a:latin typeface="+mn-lt"/>
                <a:ea typeface="Osaka" pitchFamily="-109" charset="-128"/>
                <a:cs typeface="Osaka" pitchFamily="-109" charset="-128"/>
              </a:rPr>
              <a:t> table name of form </a:t>
            </a:r>
            <a:r>
              <a:rPr kumimoji="0" lang="en-US" sz="1800" b="0" i="0" u="none" strike="noStrike" cap="none" normalizeH="0" dirty="0" err="1" smtClean="0">
                <a:ln>
                  <a:noFill/>
                </a:ln>
                <a:solidFill>
                  <a:schemeClr val="tx1"/>
                </a:solidFill>
                <a:effectLst/>
                <a:latin typeface="+mn-lt"/>
                <a:ea typeface="Osaka" pitchFamily="-109" charset="-128"/>
                <a:cs typeface="Osaka" pitchFamily="-109" charset="-128"/>
              </a:rPr>
              <a:t>tableA_tableB</a:t>
            </a:r>
            <a:endParaRPr kumimoji="0" lang="en-US" sz="1800" b="0" i="0" u="none" strike="noStrike" cap="none" normalizeH="0" baseline="0" dirty="0">
              <a:ln>
                <a:noFill/>
              </a:ln>
              <a:solidFill>
                <a:schemeClr val="tx1"/>
              </a:solidFill>
              <a:effectLst/>
              <a:latin typeface="+mn-lt"/>
              <a:ea typeface="Osaka" pitchFamily="-109" charset="-128"/>
              <a:cs typeface="Osaka" pitchFamily="-109" charset="-128"/>
            </a:endParaRPr>
          </a:p>
        </p:txBody>
      </p:sp>
    </p:spTree>
    <p:extLst>
      <p:ext uri="{BB962C8B-B14F-4D97-AF65-F5344CB8AC3E}">
        <p14:creationId xmlns:p14="http://schemas.microsoft.com/office/powerpoint/2010/main" val="1773943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4E00431-712F-2D40-8A36-BB936EEAC97B}" type="slidenum">
              <a:rPr lang="en-US"/>
              <a:pPr/>
              <a:t>9</a:t>
            </a:fld>
            <a:endParaRPr lang="en-US"/>
          </a:p>
        </p:txBody>
      </p:sp>
      <p:sp>
        <p:nvSpPr>
          <p:cNvPr id="5122" name="Rectangle 2"/>
          <p:cNvSpPr>
            <a:spLocks noGrp="1" noChangeArrowheads="1"/>
          </p:cNvSpPr>
          <p:nvPr>
            <p:ph type="title"/>
          </p:nvPr>
        </p:nvSpPr>
        <p:spPr>
          <a:noFill/>
          <a:ln/>
        </p:spPr>
        <p:txBody>
          <a:bodyPr lIns="90488" tIns="44450" rIns="90488" bIns="44450" anchor="ctr"/>
          <a:lstStyle/>
          <a:p>
            <a:r>
              <a:rPr lang="en-GB" dirty="0"/>
              <a:t>The many-to-many relationship</a:t>
            </a:r>
          </a:p>
        </p:txBody>
      </p:sp>
      <p:sp>
        <p:nvSpPr>
          <p:cNvPr id="8" name="Content Placeholder 7"/>
          <p:cNvSpPr>
            <a:spLocks noGrp="1"/>
          </p:cNvSpPr>
          <p:nvPr>
            <p:ph idx="1"/>
          </p:nvPr>
        </p:nvSpPr>
        <p:spPr>
          <a:xfrm>
            <a:off x="1062038" y="1766888"/>
            <a:ext cx="7769225" cy="684212"/>
          </a:xfrm>
        </p:spPr>
        <p:txBody>
          <a:bodyPr/>
          <a:lstStyle/>
          <a:p>
            <a:r>
              <a:rPr lang="en-US" dirty="0" smtClean="0"/>
              <a:t>MySQL Workbench</a:t>
            </a:r>
            <a:endParaRPr lang="en-US" dirty="0"/>
          </a:p>
        </p:txBody>
      </p:sp>
      <p:pic>
        <p:nvPicPr>
          <p:cNvPr id="9" name="Picture 8"/>
          <p:cNvPicPr>
            <a:picLocks noChangeAspect="1"/>
          </p:cNvPicPr>
          <p:nvPr/>
        </p:nvPicPr>
        <p:blipFill>
          <a:blip r:embed="rId3"/>
          <a:stretch>
            <a:fillRect/>
          </a:stretch>
        </p:blipFill>
        <p:spPr>
          <a:xfrm>
            <a:off x="1325032" y="2675465"/>
            <a:ext cx="6807199" cy="2760133"/>
          </a:xfrm>
          <a:prstGeom prst="rect">
            <a:avLst/>
          </a:prstGeom>
        </p:spPr>
      </p:pic>
      <p:sp>
        <p:nvSpPr>
          <p:cNvPr id="13" name="Oval Callout 12"/>
          <p:cNvSpPr/>
          <p:nvPr/>
        </p:nvSpPr>
        <p:spPr bwMode="auto">
          <a:xfrm>
            <a:off x="1367367" y="5541434"/>
            <a:ext cx="2611966" cy="1316566"/>
          </a:xfrm>
          <a:prstGeom prst="wedgeEllipseCallout">
            <a:avLst>
              <a:gd name="adj1" fmla="val 28721"/>
              <a:gd name="adj2" fmla="val -15314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Identifying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9" charset="0"/>
                <a:ea typeface="Osaka" pitchFamily="-109" charset="-128"/>
                <a:cs typeface="Osaka" pitchFamily="-109" charset="-128"/>
              </a:rPr>
              <a:t>relationship</a:t>
            </a:r>
            <a:endParaRPr kumimoji="0" lang="en-US" sz="24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
        <p:nvSpPr>
          <p:cNvPr id="14" name="Oval Callout 13"/>
          <p:cNvSpPr/>
          <p:nvPr/>
        </p:nvSpPr>
        <p:spPr bwMode="auto">
          <a:xfrm>
            <a:off x="5516033" y="5541434"/>
            <a:ext cx="3153833" cy="1316566"/>
          </a:xfrm>
          <a:prstGeom prst="wedgeEllipseCallout">
            <a:avLst>
              <a:gd name="adj1" fmla="val -35172"/>
              <a:gd name="adj2" fmla="val -15314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Non-identifying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9" charset="0"/>
                <a:ea typeface="Osaka" pitchFamily="-109" charset="-128"/>
                <a:cs typeface="Osaka" pitchFamily="-109" charset="-128"/>
              </a:rPr>
              <a:t>relationship</a:t>
            </a:r>
            <a:endParaRPr kumimoji="0" lang="en-US" sz="24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spTree>
    <p:extLst>
      <p:ext uri="{BB962C8B-B14F-4D97-AF65-F5344CB8AC3E}">
        <p14:creationId xmlns:p14="http://schemas.microsoft.com/office/powerpoint/2010/main" val="75810370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m">
  <a:themeElements>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dm">
      <a:majorFont>
        <a:latin typeface="Trebuchet MS"/>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pitchFamily="-109" charset="0"/>
            <a:ea typeface="Osaka" pitchFamily="-109" charset="-128"/>
            <a:cs typeface="Osaka" pitchFamily="-109" charset="-128"/>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pitchFamily="-109" charset="0"/>
            <a:ea typeface="Osaka" pitchFamily="-109" charset="-128"/>
            <a:cs typeface="Osaka" pitchFamily="-109" charset="-128"/>
          </a:defRPr>
        </a:defPPr>
      </a:lstStyle>
    </a:lnDef>
  </a:objectDefaults>
  <a:extraClrSchemeLst>
    <a:extraClrScheme>
      <a:clrScheme name="dm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m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1061</TotalTime>
  <Words>1714</Words>
  <Application>Microsoft Office PowerPoint</Application>
  <PresentationFormat>Letter Paper (8.5x11 in)</PresentationFormat>
  <Paragraphs>749</Paragraphs>
  <Slides>35</Slides>
  <Notes>22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Batang</vt:lpstr>
      <vt:lpstr>ＭＳ 明朝</vt:lpstr>
      <vt:lpstr>ＭＳ Ｐゴシック</vt:lpstr>
      <vt:lpstr>Arial</vt:lpstr>
      <vt:lpstr>Baskerville Old Face</vt:lpstr>
      <vt:lpstr>Cambria</vt:lpstr>
      <vt:lpstr>Courier</vt:lpstr>
      <vt:lpstr>Courier New</vt:lpstr>
      <vt:lpstr>Georgia</vt:lpstr>
      <vt:lpstr>Georgia body</vt:lpstr>
      <vt:lpstr>Osaka</vt:lpstr>
      <vt:lpstr>Times New Roman</vt:lpstr>
      <vt:lpstr>Trebuchet MS</vt:lpstr>
      <vt:lpstr>Wingdings</vt:lpstr>
      <vt:lpstr>dm</vt:lpstr>
      <vt:lpstr>The Many-to-Many Relationship</vt:lpstr>
      <vt:lpstr>Chapter Summary</vt:lpstr>
      <vt:lpstr>Index of Lessons and Chapter Problems</vt:lpstr>
      <vt:lpstr>PowerPoint Presentation</vt:lpstr>
      <vt:lpstr>A sales form</vt:lpstr>
      <vt:lpstr>The many-to-many relationship</vt:lpstr>
      <vt:lpstr>The many-to-many relationship</vt:lpstr>
      <vt:lpstr>Preference settings</vt:lpstr>
      <vt:lpstr>The many-to-many relationship</vt:lpstr>
      <vt:lpstr>Why a third entity?</vt:lpstr>
      <vt:lpstr>Creating a relational database</vt:lpstr>
      <vt:lpstr>Creating a relational database</vt:lpstr>
      <vt:lpstr>Class Exercise 1</vt:lpstr>
      <vt:lpstr>A three table join</vt:lpstr>
      <vt:lpstr>A three table join</vt:lpstr>
      <vt:lpstr>Class Exercise 2</vt:lpstr>
      <vt:lpstr>EXISTS</vt:lpstr>
      <vt:lpstr>PowerPoint Presentation</vt:lpstr>
      <vt:lpstr>NOT EXISTS</vt:lpstr>
      <vt:lpstr>PowerPoint Presentation</vt:lpstr>
      <vt:lpstr>Class Exercise 3</vt:lpstr>
      <vt:lpstr>Cont’d</vt:lpstr>
      <vt:lpstr>Divide</vt:lpstr>
      <vt:lpstr>Divide</vt:lpstr>
      <vt:lpstr>Divide (cont’d)</vt:lpstr>
      <vt:lpstr>A template for divide</vt:lpstr>
      <vt:lpstr>Beyond the great divide</vt:lpstr>
      <vt:lpstr>Set operations</vt:lpstr>
      <vt:lpstr>UNION</vt:lpstr>
      <vt:lpstr>INTERSECT</vt:lpstr>
      <vt:lpstr>Class Exercise 4</vt:lpstr>
      <vt:lpstr>Application</vt:lpstr>
      <vt:lpstr>Application (cont’d)</vt:lpstr>
      <vt:lpstr>Conclusion</vt:lpstr>
      <vt:lpstr>Next Week</vt:lpstr>
    </vt:vector>
  </TitlesOfParts>
  <Company>University of Georgia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Many-to-Many Relationship</dc:title>
  <cp:lastModifiedBy>nilesh saraf</cp:lastModifiedBy>
  <cp:revision>141</cp:revision>
  <dcterms:created xsi:type="dcterms:W3CDTF">2010-09-07T12:19:34Z</dcterms:created>
  <dcterms:modified xsi:type="dcterms:W3CDTF">2015-09-29T04:59:17Z</dcterms:modified>
</cp:coreProperties>
</file>