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5"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09"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09"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09"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09"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09" charset="0"/>
        <a:ea typeface="+mn-ea"/>
        <a:cs typeface="+mn-cs"/>
      </a:defRPr>
    </a:lvl5pPr>
    <a:lvl6pPr marL="2286000" algn="l" defTabSz="457200" rtl="0" eaLnBrk="1" latinLnBrk="0" hangingPunct="1">
      <a:defRPr sz="2400" kern="1200">
        <a:solidFill>
          <a:schemeClr val="tx1"/>
        </a:solidFill>
        <a:latin typeface="Times" pitchFamily="-109" charset="0"/>
        <a:ea typeface="+mn-ea"/>
        <a:cs typeface="+mn-cs"/>
      </a:defRPr>
    </a:lvl6pPr>
    <a:lvl7pPr marL="2743200" algn="l" defTabSz="457200" rtl="0" eaLnBrk="1" latinLnBrk="0" hangingPunct="1">
      <a:defRPr sz="2400" kern="1200">
        <a:solidFill>
          <a:schemeClr val="tx1"/>
        </a:solidFill>
        <a:latin typeface="Times" pitchFamily="-109" charset="0"/>
        <a:ea typeface="+mn-ea"/>
        <a:cs typeface="+mn-cs"/>
      </a:defRPr>
    </a:lvl7pPr>
    <a:lvl8pPr marL="3200400" algn="l" defTabSz="457200" rtl="0" eaLnBrk="1" latinLnBrk="0" hangingPunct="1">
      <a:defRPr sz="2400" kern="1200">
        <a:solidFill>
          <a:schemeClr val="tx1"/>
        </a:solidFill>
        <a:latin typeface="Times" pitchFamily="-109" charset="0"/>
        <a:ea typeface="+mn-ea"/>
        <a:cs typeface="+mn-cs"/>
      </a:defRPr>
    </a:lvl8pPr>
    <a:lvl9pPr marL="3657600" algn="l" defTabSz="457200" rtl="0" eaLnBrk="1" latinLnBrk="0" hangingPunct="1">
      <a:defRPr sz="2400" kern="1200">
        <a:solidFill>
          <a:schemeClr val="tx1"/>
        </a:solidFill>
        <a:latin typeface="Times" pitchFamily="-10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28" autoAdjust="0"/>
  </p:normalViewPr>
  <p:slideViewPr>
    <p:cSldViewPr>
      <p:cViewPr varScale="1">
        <p:scale>
          <a:sx n="140" d="100"/>
          <a:sy n="140" d="100"/>
        </p:scale>
        <p:origin x="23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charset="0"/>
              </a:defRPr>
            </a:lvl1pPr>
          </a:lstStyle>
          <a:p>
            <a:pPr>
              <a:defRPr/>
            </a:pPr>
            <a:endParaRPr lang="en-US"/>
          </a:p>
        </p:txBody>
      </p:sp>
      <p:sp>
        <p:nvSpPr>
          <p:cNvPr id="102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charset="0"/>
              </a:defRPr>
            </a:lvl1pPr>
          </a:lstStyle>
          <a:p>
            <a:pPr>
              <a:defRPr/>
            </a:pPr>
            <a:endParaRPr lang="en-US"/>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charset="0"/>
              </a:defRPr>
            </a:lvl1pPr>
          </a:lstStyle>
          <a:p>
            <a:pPr>
              <a:defRPr/>
            </a:pPr>
            <a:fld id="{CFC7CA5E-1C09-3A45-95A3-51BA12AE00EE}" type="slidenum">
              <a:rPr lang="en-US"/>
              <a:pPr>
                <a:defRPr/>
              </a:pPr>
              <a:t>‹#›</a:t>
            </a:fld>
            <a:endParaRPr lang="en-US"/>
          </a:p>
        </p:txBody>
      </p:sp>
    </p:spTree>
    <p:extLst>
      <p:ext uri="{BB962C8B-B14F-4D97-AF65-F5344CB8AC3E}">
        <p14:creationId xmlns:p14="http://schemas.microsoft.com/office/powerpoint/2010/main" val="2422241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pitchFamily="-109" charset="-128"/>
        <a:cs typeface="ＭＳ Ｐゴシック" pitchFamily="-109"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43C3470D-2DF5-B04C-A8DA-F893DE774F3D}" type="slidenum">
              <a:rPr lang="en-US">
                <a:latin typeface="Times" pitchFamily="-109" charset="0"/>
              </a:rPr>
              <a:pPr/>
              <a:t>1</a:t>
            </a:fld>
            <a:endParaRPr lang="en-US">
              <a:latin typeface="Times" pitchFamily="-109"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endParaRPr lang="en-US">
              <a:latin typeface="Times" pitchFamily="-109" charset="0"/>
            </a:endParaRPr>
          </a:p>
        </p:txBody>
      </p:sp>
    </p:spTree>
    <p:extLst>
      <p:ext uri="{BB962C8B-B14F-4D97-AF65-F5344CB8AC3E}">
        <p14:creationId xmlns:p14="http://schemas.microsoft.com/office/powerpoint/2010/main" val="55255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95F637BE-F2D2-2B42-88C0-CC4CC6A4C4AB}" type="slidenum">
              <a:rPr lang="en-US">
                <a:latin typeface="Times" pitchFamily="-109" charset="0"/>
              </a:rPr>
              <a:pPr/>
              <a:t>2</a:t>
            </a:fld>
            <a:endParaRPr lang="en-US">
              <a:latin typeface="Times" pitchFamily="-109" charset="0"/>
            </a:endParaRPr>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noFill/>
          <a:ln/>
        </p:spPr>
        <p:txBody>
          <a:bodyPr/>
          <a:lstStyle/>
          <a:p>
            <a:endParaRPr lang="en-US">
              <a:latin typeface="Times" pitchFamily="-109" charset="0"/>
            </a:endParaRPr>
          </a:p>
        </p:txBody>
      </p:sp>
    </p:spTree>
    <p:extLst>
      <p:ext uri="{BB962C8B-B14F-4D97-AF65-F5344CB8AC3E}">
        <p14:creationId xmlns:p14="http://schemas.microsoft.com/office/powerpoint/2010/main" val="1293940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F643BCF7-4FAC-014E-9763-37EBFACE52A1}" type="slidenum">
              <a:rPr lang="en-US">
                <a:latin typeface="Times" pitchFamily="-109" charset="0"/>
              </a:rPr>
              <a:pPr/>
              <a:t>3</a:t>
            </a:fld>
            <a:endParaRPr lang="en-US">
              <a:latin typeface="Times" pitchFamily="-109" charset="0"/>
            </a:endParaRPr>
          </a:p>
        </p:txBody>
      </p:sp>
      <p:sp>
        <p:nvSpPr>
          <p:cNvPr id="19459" name="Rectangle 1026"/>
          <p:cNvSpPr>
            <a:spLocks noGrp="1" noRot="1" noChangeAspect="1" noChangeArrowheads="1" noTextEdit="1"/>
          </p:cNvSpPr>
          <p:nvPr>
            <p:ph type="sldImg"/>
          </p:nvPr>
        </p:nvSpPr>
        <p:spPr>
          <a:ln/>
        </p:spPr>
      </p:sp>
      <p:sp>
        <p:nvSpPr>
          <p:cNvPr id="19460" name="Rectangle 1027"/>
          <p:cNvSpPr>
            <a:spLocks noGrp="1" noChangeArrowheads="1"/>
          </p:cNvSpPr>
          <p:nvPr>
            <p:ph type="body" idx="1"/>
          </p:nvPr>
        </p:nvSpPr>
        <p:spPr>
          <a:noFill/>
          <a:ln/>
        </p:spPr>
        <p:txBody>
          <a:bodyPr/>
          <a:lstStyle/>
          <a:p>
            <a:endParaRPr lang="en-US">
              <a:latin typeface="Times" pitchFamily="-109" charset="0"/>
            </a:endParaRPr>
          </a:p>
        </p:txBody>
      </p:sp>
    </p:spTree>
    <p:extLst>
      <p:ext uri="{BB962C8B-B14F-4D97-AF65-F5344CB8AC3E}">
        <p14:creationId xmlns:p14="http://schemas.microsoft.com/office/powerpoint/2010/main" val="506119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FE9AAD59-ABF1-7F45-B303-539FD58F6515}" type="slidenum">
              <a:rPr lang="en-US">
                <a:latin typeface="Times" pitchFamily="-109" charset="0"/>
              </a:rPr>
              <a:pPr/>
              <a:t>4</a:t>
            </a:fld>
            <a:endParaRPr lang="en-US">
              <a:latin typeface="Times" pitchFamily="-109" charset="0"/>
            </a:endParaRPr>
          </a:p>
        </p:txBody>
      </p:sp>
      <p:sp>
        <p:nvSpPr>
          <p:cNvPr id="21507" name="Rectangle 1026"/>
          <p:cNvSpPr>
            <a:spLocks noGrp="1" noRot="1" noChangeAspect="1" noChangeArrowheads="1" noTextEdit="1"/>
          </p:cNvSpPr>
          <p:nvPr>
            <p:ph type="sldImg"/>
          </p:nvPr>
        </p:nvSpPr>
        <p:spPr>
          <a:ln/>
        </p:spPr>
      </p:sp>
      <p:sp>
        <p:nvSpPr>
          <p:cNvPr id="21508" name="Rectangle 1027"/>
          <p:cNvSpPr>
            <a:spLocks noGrp="1" noChangeArrowheads="1"/>
          </p:cNvSpPr>
          <p:nvPr>
            <p:ph type="body" idx="1"/>
          </p:nvPr>
        </p:nvSpPr>
        <p:spPr>
          <a:noFill/>
          <a:ln/>
        </p:spPr>
        <p:txBody>
          <a:bodyPr/>
          <a:lstStyle/>
          <a:p>
            <a:endParaRPr lang="en-US">
              <a:latin typeface="Times" pitchFamily="-109" charset="0"/>
            </a:endParaRPr>
          </a:p>
        </p:txBody>
      </p:sp>
    </p:spTree>
    <p:extLst>
      <p:ext uri="{BB962C8B-B14F-4D97-AF65-F5344CB8AC3E}">
        <p14:creationId xmlns:p14="http://schemas.microsoft.com/office/powerpoint/2010/main" val="4130500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08764146-18E7-C240-9B75-BD57BF241C3C}" type="slidenum">
              <a:rPr lang="en-US">
                <a:latin typeface="Times" pitchFamily="-109" charset="0"/>
              </a:rPr>
              <a:pPr/>
              <a:t>6</a:t>
            </a:fld>
            <a:endParaRPr lang="en-US">
              <a:latin typeface="Times" pitchFamily="-109"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r>
              <a:rPr lang="en-US" dirty="0">
                <a:latin typeface="Georgia" pitchFamily="-109" charset="0"/>
              </a:rPr>
              <a:t>… the physical size of human beings is roughly midway on the logarithmic scale between the so-called Planck </a:t>
            </a:r>
            <a:r>
              <a:rPr lang="en-US" dirty="0" err="1">
                <a:latin typeface="Georgia" pitchFamily="-109" charset="0"/>
              </a:rPr>
              <a:t>length</a:t>
            </a:r>
            <a:r>
              <a:rPr lang="en-US" dirty="0" err="1">
                <a:latin typeface="Georgia" pitchFamily="-109" charset="0"/>
                <a:ea typeface="ヒラギノ角ゴ Pro W3" pitchFamily="-109" charset="-128"/>
                <a:cs typeface="ヒラギノ角ゴ Pro W3" pitchFamily="-109" charset="-128"/>
              </a:rPr>
              <a:t>ﾑ</a:t>
            </a:r>
            <a:r>
              <a:rPr lang="en-US" altLang="ja-JP" dirty="0" err="1">
                <a:latin typeface="Georgia" pitchFamily="-109" charset="0"/>
              </a:rPr>
              <a:t>the</a:t>
            </a:r>
            <a:r>
              <a:rPr lang="en-US" altLang="ja-JP" dirty="0">
                <a:latin typeface="Georgia" pitchFamily="-109" charset="0"/>
              </a:rPr>
              <a:t> smallest meaningful increment of distance, about 10 to the minus 33 centimeters, and the distance to the edge of the visible universe, the largest meaningful distance, about 10 to the 28 centimeters. Much smaller creatures than we are could not develop the complexity necessary for intelligence; much larger ones would be limited by the time it takes information to travel across their brains. </a:t>
            </a:r>
            <a:r>
              <a:rPr lang="en-US" altLang="ja-JP" dirty="0">
                <a:latin typeface="Times" pitchFamily="-109" charset="0"/>
              </a:rPr>
              <a:t>http://www.smithsonianmagazine.com/issues/2006/july/cosmos.php</a:t>
            </a:r>
            <a:endParaRPr lang="en-US" dirty="0">
              <a:latin typeface="Times" pitchFamily="-109" charset="0"/>
            </a:endParaRPr>
          </a:p>
        </p:txBody>
      </p:sp>
    </p:spTree>
    <p:extLst>
      <p:ext uri="{BB962C8B-B14F-4D97-AF65-F5344CB8AC3E}">
        <p14:creationId xmlns:p14="http://schemas.microsoft.com/office/powerpoint/2010/main" val="2719420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514BAA74-18FD-6345-BF28-50C678FEF143}" type="slidenum">
              <a:rPr lang="en-US">
                <a:latin typeface="Times" pitchFamily="-109" charset="0"/>
              </a:rPr>
              <a:pPr/>
              <a:t>7</a:t>
            </a:fld>
            <a:endParaRPr lang="en-US">
              <a:latin typeface="Times" pitchFamily="-109" charset="0"/>
            </a:endParaRPr>
          </a:p>
        </p:txBody>
      </p:sp>
      <p:sp>
        <p:nvSpPr>
          <p:cNvPr id="26627" name="Rectangle 2"/>
          <p:cNvSpPr>
            <a:spLocks noGrp="1" noChangeArrowheads="1"/>
          </p:cNvSpPr>
          <p:nvPr>
            <p:ph type="body" idx="1"/>
          </p:nvPr>
        </p:nvSpPr>
        <p:spPr>
          <a:noFill/>
          <a:ln/>
        </p:spPr>
        <p:txBody>
          <a:bodyPr lIns="90488" tIns="44450" rIns="90488" bIns="44450"/>
          <a:lstStyle/>
          <a:p>
            <a:endParaRPr lang="en-US">
              <a:latin typeface="Times" pitchFamily="-109" charset="0"/>
            </a:endParaRPr>
          </a:p>
        </p:txBody>
      </p:sp>
      <p:sp>
        <p:nvSpPr>
          <p:cNvPr id="26628"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2415018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FC7CA5E-1C09-3A45-95A3-51BA12AE00EE}" type="slidenum">
              <a:rPr lang="en-US" smtClean="0"/>
              <a:pPr>
                <a:defRPr/>
              </a:pPr>
              <a:t>18</a:t>
            </a:fld>
            <a:endParaRPr lang="en-US"/>
          </a:p>
        </p:txBody>
      </p:sp>
    </p:spTree>
    <p:extLst>
      <p:ext uri="{BB962C8B-B14F-4D97-AF65-F5344CB8AC3E}">
        <p14:creationId xmlns:p14="http://schemas.microsoft.com/office/powerpoint/2010/main" val="18191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http://</a:t>
            </a:r>
            <a:r>
              <a:rPr lang="fr-FR" dirty="0" err="1" smtClean="0"/>
              <a:t>www.time.com</a:t>
            </a:r>
            <a:r>
              <a:rPr lang="fr-FR" dirty="0" smtClean="0"/>
              <a:t>/time/</a:t>
            </a:r>
            <a:r>
              <a:rPr lang="fr-FR" dirty="0" err="1" smtClean="0"/>
              <a:t>specials</a:t>
            </a:r>
            <a:r>
              <a:rPr lang="fr-FR" dirty="0" smtClean="0"/>
              <a:t>/2007/</a:t>
            </a:r>
            <a:r>
              <a:rPr lang="fr-FR" dirty="0" err="1" smtClean="0"/>
              <a:t>perfume</a:t>
            </a:r>
            <a:r>
              <a:rPr lang="fr-FR" dirty="0" smtClean="0"/>
              <a:t>/article/0,28804,1618617_1618614_1618581,00.html</a:t>
            </a:r>
          </a:p>
          <a:p>
            <a:r>
              <a:rPr lang="fr-FR" dirty="0" smtClean="0"/>
              <a:t>http://</a:t>
            </a:r>
            <a:r>
              <a:rPr lang="fr-FR" dirty="0" err="1" smtClean="0"/>
              <a:t>www.pantone.com</a:t>
            </a:r>
            <a:r>
              <a:rPr lang="fr-FR" dirty="0" smtClean="0"/>
              <a:t>/pages/pantone/</a:t>
            </a:r>
            <a:r>
              <a:rPr lang="fr-FR" dirty="0" err="1" smtClean="0"/>
              <a:t>category.aspx?ca</a:t>
            </a:r>
            <a:r>
              <a:rPr lang="fr-FR" dirty="0" smtClean="0"/>
              <a:t>=1</a:t>
            </a:r>
          </a:p>
          <a:p>
            <a:endParaRPr lang="en-US" dirty="0"/>
          </a:p>
        </p:txBody>
      </p:sp>
      <p:sp>
        <p:nvSpPr>
          <p:cNvPr id="4" name="Slide Number Placeholder 3"/>
          <p:cNvSpPr>
            <a:spLocks noGrp="1"/>
          </p:cNvSpPr>
          <p:nvPr>
            <p:ph type="sldNum" sz="quarter" idx="10"/>
          </p:nvPr>
        </p:nvSpPr>
        <p:spPr/>
        <p:txBody>
          <a:bodyPr/>
          <a:lstStyle/>
          <a:p>
            <a:pPr>
              <a:defRPr/>
            </a:pPr>
            <a:fld id="{CFC7CA5E-1C09-3A45-95A3-51BA12AE00EE}" type="slidenum">
              <a:rPr lang="en-US" smtClean="0"/>
              <a:pPr>
                <a:defRPr/>
              </a:pPr>
              <a:t>19</a:t>
            </a:fld>
            <a:endParaRPr lang="en-US"/>
          </a:p>
        </p:txBody>
      </p:sp>
    </p:spTree>
    <p:extLst>
      <p:ext uri="{BB962C8B-B14F-4D97-AF65-F5344CB8AC3E}">
        <p14:creationId xmlns:p14="http://schemas.microsoft.com/office/powerpoint/2010/main" val="4036599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4FA6BA2-3CD4-3543-B22B-B52C4AF58934}" type="slidenum">
              <a:rPr lang="en-US">
                <a:latin typeface="Times" pitchFamily="-109" charset="0"/>
              </a:rPr>
              <a:pPr/>
              <a:t>25</a:t>
            </a:fld>
            <a:endParaRPr lang="en-US">
              <a:latin typeface="Times" pitchFamily="-109"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a:latin typeface="Times" pitchFamily="-109" charset="0"/>
            </a:endParaRPr>
          </a:p>
        </p:txBody>
      </p:sp>
    </p:spTree>
    <p:extLst>
      <p:ext uri="{BB962C8B-B14F-4D97-AF65-F5344CB8AC3E}">
        <p14:creationId xmlns:p14="http://schemas.microsoft.com/office/powerpoint/2010/main" val="5411213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0" y="0"/>
            <a:ext cx="6362700" cy="6858000"/>
            <a:chOff x="0" y="0"/>
            <a:chExt cx="4008" cy="4320"/>
          </a:xfrm>
        </p:grpSpPr>
        <p:pic>
          <p:nvPicPr>
            <p:cNvPr id="5" name="Picture 8" descr="Expbanna"/>
            <p:cNvPicPr>
              <a:picLocks noChangeAspect="1" noChangeArrowheads="1"/>
            </p:cNvPicPr>
            <p:nvPr/>
          </p:nvPicPr>
          <p:blipFill>
            <a:blip r:embed="rId2"/>
            <a:srcRect/>
            <a:stretch>
              <a:fillRect/>
            </a:stretch>
          </p:blipFill>
          <p:spPr bwMode="invGray">
            <a:xfrm>
              <a:off x="0" y="0"/>
              <a:ext cx="432" cy="4320"/>
            </a:xfrm>
            <a:prstGeom prst="rect">
              <a:avLst/>
            </a:prstGeom>
            <a:noFill/>
            <a:ln w="9525">
              <a:noFill/>
              <a:miter lim="800000"/>
              <a:headEnd/>
              <a:tailEnd/>
            </a:ln>
          </p:spPr>
        </p:pic>
        <p:pic>
          <p:nvPicPr>
            <p:cNvPr id="6" name="Picture 9" descr="EXPHORSA"/>
            <p:cNvPicPr>
              <a:picLocks noChangeAspect="1" noChangeArrowheads="1"/>
            </p:cNvPicPr>
            <p:nvPr/>
          </p:nvPicPr>
          <p:blipFill>
            <a:blip r:embed="rId3"/>
            <a:srcRect/>
            <a:stretch>
              <a:fillRect/>
            </a:stretch>
          </p:blipFill>
          <p:spPr bwMode="auto">
            <a:xfrm>
              <a:off x="2208" y="3600"/>
              <a:ext cx="1800" cy="60"/>
            </a:xfrm>
            <a:prstGeom prst="rect">
              <a:avLst/>
            </a:prstGeom>
            <a:noFill/>
            <a:ln w="9525">
              <a:noFill/>
              <a:miter lim="800000"/>
              <a:headEnd/>
              <a:tailEnd/>
            </a:ln>
          </p:spPr>
        </p:pic>
      </p:grpSp>
      <p:pic>
        <p:nvPicPr>
          <p:cNvPr id="7" name="Picture 10" descr="EXPHORSA"/>
          <p:cNvPicPr>
            <a:picLocks noChangeAspect="1" noChangeArrowheads="1"/>
          </p:cNvPicPr>
          <p:nvPr/>
        </p:nvPicPr>
        <p:blipFill>
          <a:blip r:embed="rId4"/>
          <a:srcRect/>
          <a:stretch>
            <a:fillRect/>
          </a:stretch>
        </p:blipFill>
        <p:spPr bwMode="auto">
          <a:xfrm>
            <a:off x="1981200" y="3657600"/>
            <a:ext cx="5715000" cy="95250"/>
          </a:xfrm>
          <a:prstGeom prst="rect">
            <a:avLst/>
          </a:prstGeom>
          <a:noFill/>
          <a:ln w="9525">
            <a:noFill/>
            <a:miter lim="800000"/>
            <a:headEnd/>
            <a:tailEnd/>
          </a:ln>
        </p:spPr>
      </p:pic>
      <p:sp>
        <p:nvSpPr>
          <p:cNvPr id="36866" name="Rectangle 2"/>
          <p:cNvSpPr>
            <a:spLocks noGrp="1" noChangeArrowheads="1"/>
          </p:cNvSpPr>
          <p:nvPr>
            <p:ph type="ctrTitle"/>
          </p:nvPr>
        </p:nvSpPr>
        <p:spPr>
          <a:xfrm>
            <a:off x="1752600" y="990600"/>
            <a:ext cx="6400800" cy="2514600"/>
          </a:xfrm>
          <a:ln w="76200" cmpd="tri"/>
        </p:spPr>
        <p:txBody>
          <a:bodyPr/>
          <a:lstStyle>
            <a:lvl1pPr>
              <a:defRPr/>
            </a:lvl1pPr>
          </a:lstStyle>
          <a:p>
            <a:r>
              <a:rPr lang="en-US"/>
              <a:t>Click to edit Master title style</a:t>
            </a:r>
          </a:p>
        </p:txBody>
      </p:sp>
      <p:sp>
        <p:nvSpPr>
          <p:cNvPr id="36867" name="Rectangle 3"/>
          <p:cNvSpPr>
            <a:spLocks noGrp="1" noChangeArrowheads="1"/>
          </p:cNvSpPr>
          <p:nvPr>
            <p:ph type="subTitle" idx="1"/>
          </p:nvPr>
        </p:nvSpPr>
        <p:spPr>
          <a:xfrm>
            <a:off x="1752600" y="3886200"/>
            <a:ext cx="6400800" cy="1752600"/>
          </a:xfrm>
          <a:ln w="6350"/>
        </p:spPr>
        <p:txBody>
          <a:bodyPr/>
          <a:lstStyle>
            <a:lvl1pPr marL="0" indent="0" algn="ctr">
              <a:buFontTx/>
              <a:buNone/>
              <a:defRPr>
                <a:latin typeface="Trebuchet MS" charset="0"/>
              </a:defRPr>
            </a:lvl1pPr>
          </a:lstStyle>
          <a:p>
            <a:r>
              <a:rPr lang="en-US"/>
              <a:t>Click to edit Master subtitle style</a:t>
            </a:r>
          </a:p>
        </p:txBody>
      </p:sp>
      <p:sp>
        <p:nvSpPr>
          <p:cNvPr id="8" name="Rectangle 4"/>
          <p:cNvSpPr>
            <a:spLocks noGrp="1" noChangeArrowheads="1"/>
          </p:cNvSpPr>
          <p:nvPr>
            <p:ph type="dt" sz="half" idx="10"/>
          </p:nvPr>
        </p:nvSpPr>
        <p:spPr>
          <a:xfrm>
            <a:off x="914400" y="6400800"/>
            <a:ext cx="1905000" cy="457200"/>
          </a:xfrm>
        </p:spPr>
        <p:txBody>
          <a:bodyPr anchorCtr="0"/>
          <a:lstStyle>
            <a:lvl1pPr>
              <a:defRPr>
                <a:latin typeface="+mj-lt"/>
              </a:defRPr>
            </a:lvl1pPr>
          </a:lstStyle>
          <a:p>
            <a:pPr>
              <a:defRPr/>
            </a:pPr>
            <a:endParaRPr lang="en-US"/>
          </a:p>
        </p:txBody>
      </p:sp>
      <p:sp>
        <p:nvSpPr>
          <p:cNvPr id="9" name="Rectangle 5"/>
          <p:cNvSpPr>
            <a:spLocks noGrp="1" noChangeArrowheads="1"/>
          </p:cNvSpPr>
          <p:nvPr>
            <p:ph type="ftr" sz="quarter" idx="11"/>
          </p:nvPr>
        </p:nvSpPr>
        <p:spPr>
          <a:xfrm>
            <a:off x="3505200" y="6400800"/>
            <a:ext cx="2895600" cy="457200"/>
          </a:xfrm>
        </p:spPr>
        <p:txBody>
          <a:bodyPr anchorCtr="0"/>
          <a:lstStyle>
            <a:lvl1pPr>
              <a:defRPr>
                <a:latin typeface="+mj-lt"/>
              </a:defRPr>
            </a:lvl1pPr>
          </a:lstStyle>
          <a:p>
            <a:pPr>
              <a:defRPr/>
            </a:pPr>
            <a:endParaRPr lang="en-US"/>
          </a:p>
        </p:txBody>
      </p:sp>
      <p:sp>
        <p:nvSpPr>
          <p:cNvPr id="10" name="Rectangle 6"/>
          <p:cNvSpPr>
            <a:spLocks noGrp="1" noChangeArrowheads="1"/>
          </p:cNvSpPr>
          <p:nvPr>
            <p:ph type="sldNum" sz="quarter" idx="12"/>
          </p:nvPr>
        </p:nvSpPr>
        <p:spPr>
          <a:xfrm>
            <a:off x="7010400" y="6400800"/>
            <a:ext cx="1905000" cy="457200"/>
          </a:xfrm>
        </p:spPr>
        <p:txBody>
          <a:bodyPr anchorCtr="0"/>
          <a:lstStyle>
            <a:lvl1pPr>
              <a:defRPr>
                <a:latin typeface="+mj-lt"/>
              </a:defRPr>
            </a:lvl1pPr>
          </a:lstStyle>
          <a:p>
            <a:pPr>
              <a:defRPr/>
            </a:pPr>
            <a:fld id="{A224C18E-0A5D-1743-A311-9F64C3AAAD8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B2BE194-9F96-AA4F-AB68-1F6E82D12FD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381000"/>
            <a:ext cx="1943100" cy="5499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2038" y="381000"/>
            <a:ext cx="5681662" cy="5499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240E61F-88F6-724F-A0C9-668D6C7E84A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CBF975-5784-E84D-AD4C-0AE23DB3F7F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E3435E-42ED-7047-8697-3FFF86550FC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2038" y="1766888"/>
            <a:ext cx="3808412" cy="4113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2850" y="1766888"/>
            <a:ext cx="3808413" cy="4113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7EE6110-E538-7E45-B694-8E79D7A58C5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9C4B963-FC82-AC45-9F7D-F5D3A1E4A8E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A4781D7-66B4-F04E-A88E-B8DE74042C2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31CA3C4-A3E0-E94F-8A57-6B4BBB595EF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F7E1DF1-EF4B-3D41-B11D-EA226FFAABE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5B5A5B-9EA4-CE4E-96EB-C605F0FE9AC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pic>
        <p:nvPicPr>
          <p:cNvPr id="1026" name="Picture 2" descr="Expbanna"/>
          <p:cNvPicPr>
            <a:picLocks noChangeAspect="1" noChangeArrowheads="1"/>
          </p:cNvPicPr>
          <p:nvPr/>
        </p:nvPicPr>
        <p:blipFill>
          <a:blip r:embed="rId14"/>
          <a:srcRect/>
          <a:stretch>
            <a:fillRect/>
          </a:stretch>
        </p:blipFill>
        <p:spPr bwMode="invGray">
          <a:xfrm>
            <a:off x="0" y="0"/>
            <a:ext cx="685800" cy="68580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1066800" y="3810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5844" name="Rectangle 4"/>
          <p:cNvSpPr>
            <a:spLocks noGrp="1" noChangeArrowheads="1"/>
          </p:cNvSpPr>
          <p:nvPr>
            <p:ph type="dt" sz="half" idx="2"/>
          </p:nvPr>
        </p:nvSpPr>
        <p:spPr bwMode="auto">
          <a:xfrm>
            <a:off x="838200" y="6400800"/>
            <a:ext cx="1905000" cy="45720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1400">
                <a:solidFill>
                  <a:schemeClr val="tx2"/>
                </a:solidFill>
                <a:latin typeface="Arial" charset="0"/>
              </a:defRPr>
            </a:lvl1pPr>
          </a:lstStyle>
          <a:p>
            <a:pPr>
              <a:defRPr/>
            </a:pPr>
            <a:endParaRPr lang="en-US"/>
          </a:p>
        </p:txBody>
      </p:sp>
      <p:sp>
        <p:nvSpPr>
          <p:cNvPr id="35845" name="Rectangle 5"/>
          <p:cNvSpPr>
            <a:spLocks noGrp="1" noChangeArrowheads="1"/>
          </p:cNvSpPr>
          <p:nvPr>
            <p:ph type="ftr" sz="quarter" idx="3"/>
          </p:nvPr>
        </p:nvSpPr>
        <p:spPr bwMode="auto">
          <a:xfrm>
            <a:off x="3429000" y="6400800"/>
            <a:ext cx="2895600" cy="45720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ctr" eaLnBrk="1" hangingPunct="1">
              <a:defRPr sz="1400">
                <a:solidFill>
                  <a:schemeClr val="tx2"/>
                </a:solidFill>
                <a:latin typeface="Arial" charset="0"/>
              </a:defRPr>
            </a:lvl1pPr>
          </a:lstStyle>
          <a:p>
            <a:pPr>
              <a:defRPr/>
            </a:pPr>
            <a:endParaRPr lang="en-US"/>
          </a:p>
        </p:txBody>
      </p:sp>
      <p:sp>
        <p:nvSpPr>
          <p:cNvPr id="35846" name="Rectangle 6"/>
          <p:cNvSpPr>
            <a:spLocks noGrp="1" noChangeArrowheads="1"/>
          </p:cNvSpPr>
          <p:nvPr>
            <p:ph type="sldNum" sz="quarter" idx="4"/>
          </p:nvPr>
        </p:nvSpPr>
        <p:spPr bwMode="auto">
          <a:xfrm>
            <a:off x="8229600" y="6400800"/>
            <a:ext cx="914400" cy="45720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r" eaLnBrk="1" hangingPunct="1">
              <a:defRPr sz="1400">
                <a:solidFill>
                  <a:schemeClr val="tx2"/>
                </a:solidFill>
                <a:latin typeface="Arial" charset="0"/>
              </a:defRPr>
            </a:lvl1pPr>
          </a:lstStyle>
          <a:p>
            <a:pPr>
              <a:defRPr/>
            </a:pPr>
            <a:fld id="{00775E86-3B13-CC4E-9B16-ED3051BE741B}" type="slidenum">
              <a:rPr lang="en-US"/>
              <a:pPr>
                <a:defRPr/>
              </a:pPr>
              <a:t>‹#›</a:t>
            </a:fld>
            <a:endParaRPr lang="en-US"/>
          </a:p>
        </p:txBody>
      </p:sp>
      <p:pic>
        <p:nvPicPr>
          <p:cNvPr id="1031" name="Picture 7" descr="EXPHORSA"/>
          <p:cNvPicPr>
            <a:picLocks noChangeAspect="1" noChangeArrowheads="1"/>
          </p:cNvPicPr>
          <p:nvPr/>
        </p:nvPicPr>
        <p:blipFill>
          <a:blip r:embed="rId15"/>
          <a:srcRect/>
          <a:stretch>
            <a:fillRect/>
          </a:stretch>
        </p:blipFill>
        <p:spPr bwMode="auto">
          <a:xfrm>
            <a:off x="1066800" y="1574800"/>
            <a:ext cx="7772400" cy="130175"/>
          </a:xfrm>
          <a:prstGeom prst="rect">
            <a:avLst/>
          </a:prstGeom>
          <a:noFill/>
          <a:ln w="9525">
            <a:noFill/>
            <a:miter lim="800000"/>
            <a:headEnd/>
            <a:tailEnd/>
          </a:ln>
        </p:spPr>
      </p:pic>
      <p:sp>
        <p:nvSpPr>
          <p:cNvPr id="1032" name="Rectangle 8"/>
          <p:cNvSpPr>
            <a:spLocks noGrp="1" noChangeArrowheads="1"/>
          </p:cNvSpPr>
          <p:nvPr>
            <p:ph type="body" idx="1"/>
          </p:nvPr>
        </p:nvSpPr>
        <p:spPr bwMode="auto">
          <a:xfrm>
            <a:off x="1062038" y="1766888"/>
            <a:ext cx="7769225" cy="4113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78"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pitchFamily="-109" charset="-128"/>
          <a:cs typeface="ＭＳ Ｐゴシック" pitchFamily="-109" charset="-128"/>
        </a:defRPr>
      </a:lvl1pPr>
      <a:lvl2pPr algn="ctr" rtl="0" eaLnBrk="0" fontAlgn="base" hangingPunct="0">
        <a:spcBef>
          <a:spcPct val="0"/>
        </a:spcBef>
        <a:spcAft>
          <a:spcPct val="0"/>
        </a:spcAft>
        <a:defRPr sz="4400">
          <a:solidFill>
            <a:schemeClr val="tx2"/>
          </a:solidFill>
          <a:latin typeface="Trebuchet MS" charset="0"/>
          <a:ea typeface="ＭＳ Ｐゴシック" pitchFamily="-109" charset="-128"/>
          <a:cs typeface="ＭＳ Ｐゴシック" pitchFamily="-109" charset="-128"/>
        </a:defRPr>
      </a:lvl2pPr>
      <a:lvl3pPr algn="ctr" rtl="0" eaLnBrk="0" fontAlgn="base" hangingPunct="0">
        <a:spcBef>
          <a:spcPct val="0"/>
        </a:spcBef>
        <a:spcAft>
          <a:spcPct val="0"/>
        </a:spcAft>
        <a:defRPr sz="4400">
          <a:solidFill>
            <a:schemeClr val="tx2"/>
          </a:solidFill>
          <a:latin typeface="Trebuchet MS" charset="0"/>
          <a:ea typeface="ＭＳ Ｐゴシック" pitchFamily="-109" charset="-128"/>
          <a:cs typeface="ＭＳ Ｐゴシック" pitchFamily="-109" charset="-128"/>
        </a:defRPr>
      </a:lvl3pPr>
      <a:lvl4pPr algn="ctr" rtl="0" eaLnBrk="0" fontAlgn="base" hangingPunct="0">
        <a:spcBef>
          <a:spcPct val="0"/>
        </a:spcBef>
        <a:spcAft>
          <a:spcPct val="0"/>
        </a:spcAft>
        <a:defRPr sz="4400">
          <a:solidFill>
            <a:schemeClr val="tx2"/>
          </a:solidFill>
          <a:latin typeface="Trebuchet MS" charset="0"/>
          <a:ea typeface="ＭＳ Ｐゴシック" pitchFamily="-109" charset="-128"/>
          <a:cs typeface="ＭＳ Ｐゴシック" pitchFamily="-109" charset="-128"/>
        </a:defRPr>
      </a:lvl4pPr>
      <a:lvl5pPr algn="ctr" rtl="0" eaLnBrk="0" fontAlgn="base" hangingPunct="0">
        <a:spcBef>
          <a:spcPct val="0"/>
        </a:spcBef>
        <a:spcAft>
          <a:spcPct val="0"/>
        </a:spcAft>
        <a:defRPr sz="4400">
          <a:solidFill>
            <a:schemeClr val="tx2"/>
          </a:solidFill>
          <a:latin typeface="Trebuchet MS" charset="0"/>
          <a:ea typeface="ＭＳ Ｐゴシック" pitchFamily="-109" charset="-128"/>
          <a:cs typeface="ＭＳ Ｐゴシック" pitchFamily="-109" charset="-128"/>
        </a:defRPr>
      </a:lvl5pPr>
      <a:lvl6pPr marL="457200" algn="ctr" rtl="0" fontAlgn="base">
        <a:spcBef>
          <a:spcPct val="0"/>
        </a:spcBef>
        <a:spcAft>
          <a:spcPct val="0"/>
        </a:spcAft>
        <a:defRPr sz="4400">
          <a:solidFill>
            <a:schemeClr val="tx2"/>
          </a:solidFill>
          <a:latin typeface="Trebuchet MS" charset="0"/>
        </a:defRPr>
      </a:lvl6pPr>
      <a:lvl7pPr marL="914400" algn="ctr" rtl="0" fontAlgn="base">
        <a:spcBef>
          <a:spcPct val="0"/>
        </a:spcBef>
        <a:spcAft>
          <a:spcPct val="0"/>
        </a:spcAft>
        <a:defRPr sz="4400">
          <a:solidFill>
            <a:schemeClr val="tx2"/>
          </a:solidFill>
          <a:latin typeface="Trebuchet MS" charset="0"/>
        </a:defRPr>
      </a:lvl7pPr>
      <a:lvl8pPr marL="1371600" algn="ctr" rtl="0" fontAlgn="base">
        <a:spcBef>
          <a:spcPct val="0"/>
        </a:spcBef>
        <a:spcAft>
          <a:spcPct val="0"/>
        </a:spcAft>
        <a:defRPr sz="4400">
          <a:solidFill>
            <a:schemeClr val="tx2"/>
          </a:solidFill>
          <a:latin typeface="Trebuchet MS" charset="0"/>
        </a:defRPr>
      </a:lvl8pPr>
      <a:lvl9pPr marL="1828800" algn="ctr" rtl="0" fontAlgn="base">
        <a:spcBef>
          <a:spcPct val="0"/>
        </a:spcBef>
        <a:spcAft>
          <a:spcPct val="0"/>
        </a:spcAft>
        <a:defRPr sz="4400">
          <a:solidFill>
            <a:schemeClr val="tx2"/>
          </a:solidFill>
          <a:latin typeface="Trebuchet MS" charset="0"/>
        </a:defRPr>
      </a:lvl9pPr>
    </p:titleStyle>
    <p:bodyStyle>
      <a:lvl1pPr marL="342900" indent="-342900" algn="l" rtl="0" eaLnBrk="0" fontAlgn="base" hangingPunct="0">
        <a:spcBef>
          <a:spcPct val="20000"/>
        </a:spcBef>
        <a:spcAft>
          <a:spcPct val="0"/>
        </a:spcAft>
        <a:buBlip>
          <a:blip r:embed="rId16"/>
        </a:buBlip>
        <a:defRPr sz="3200">
          <a:solidFill>
            <a:schemeClr val="tx1"/>
          </a:solidFill>
          <a:latin typeface="+mn-lt"/>
          <a:ea typeface="ＭＳ Ｐゴシック" pitchFamily="-109" charset="-128"/>
          <a:cs typeface="ＭＳ Ｐゴシック" pitchFamily="-109" charset="-128"/>
        </a:defRPr>
      </a:lvl1pPr>
      <a:lvl2pPr marL="742950" indent="-285750" algn="l" rtl="0" eaLnBrk="0" fontAlgn="base" hangingPunct="0">
        <a:spcBef>
          <a:spcPct val="20000"/>
        </a:spcBef>
        <a:spcAft>
          <a:spcPct val="0"/>
        </a:spcAft>
        <a:buClr>
          <a:schemeClr val="accent2"/>
        </a:buClr>
        <a:buFont typeface="Wingdings" pitchFamily="-109" charset="2"/>
        <a:buBlip>
          <a:blip r:embed="rId17"/>
        </a:buBlip>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2"/>
        </a:buClr>
        <a:buFont typeface="Wingdings" pitchFamily="-109" charset="2"/>
        <a:buChar char="s"/>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tx2"/>
        </a:buClr>
        <a:buFont typeface="Wingdings" pitchFamily="-109" charset="2"/>
        <a:buChar char="s"/>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tx2"/>
        </a:buClr>
        <a:buFont typeface="Wingdings" charset="2"/>
        <a:buChar char="s"/>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tx2"/>
        </a:buClr>
        <a:buFont typeface="Wingdings" charset="2"/>
        <a:buChar char="s"/>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tx2"/>
        </a:buClr>
        <a:buFont typeface="Wingdings" charset="2"/>
        <a:buChar char="s"/>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tx2"/>
        </a:buClr>
        <a:buFont typeface="Wingdings" charset="2"/>
        <a:buChar char="s"/>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noFill/>
          <a:ln w="9525" cmpd="sng"/>
        </p:spPr>
        <p:txBody>
          <a:bodyPr lIns="90488" tIns="44450" rIns="90488" bIns="44450" anchor="ctr"/>
          <a:lstStyle/>
          <a:p>
            <a:pPr eaLnBrk="1" hangingPunct="1"/>
            <a:r>
              <a:rPr lang="en-US"/>
              <a:t>Managing Data</a:t>
            </a:r>
          </a:p>
        </p:txBody>
      </p:sp>
      <p:sp>
        <p:nvSpPr>
          <p:cNvPr id="14339" name="Rectangle 3"/>
          <p:cNvSpPr>
            <a:spLocks noGrp="1" noChangeArrowheads="1"/>
          </p:cNvSpPr>
          <p:nvPr>
            <p:ph type="subTitle" idx="1"/>
          </p:nvPr>
        </p:nvSpPr>
        <p:spPr>
          <a:noFill/>
          <a:ln w="9525"/>
        </p:spPr>
        <p:txBody>
          <a:bodyPr lIns="90488" tIns="44450" rIns="90488" bIns="44450"/>
          <a:lstStyle/>
          <a:p>
            <a:pPr marL="285750" indent="-285750" eaLnBrk="1" hangingPunct="1"/>
            <a:r>
              <a:rPr lang="en-US" sz="2400" i="1">
                <a:latin typeface="Trebuchet MS" pitchFamily="-109" charset="0"/>
              </a:rPr>
              <a:t>All the value of this company is in its people. If you burned down all our plants, and we just kept our people and our information files, we should soon be as strong as ever.</a:t>
            </a:r>
          </a:p>
          <a:p>
            <a:pPr marL="285750" indent="-285750" eaLnBrk="1" hangingPunct="1"/>
            <a:endParaRPr lang="en-US" sz="2400" i="1">
              <a:latin typeface="Trebuchet MS" pitchFamily="-109" charset="0"/>
            </a:endParaRPr>
          </a:p>
          <a:p>
            <a:pPr marL="285750" indent="-285750" eaLnBrk="1" hangingPunct="1"/>
            <a:r>
              <a:rPr lang="en-US" sz="2400">
                <a:latin typeface="Trebuchet MS" pitchFamily="-109" charset="0"/>
              </a:rPr>
              <a:t>Thomas Watson, Jr. Former chairman of IBM</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7723D223-6619-4F44-BD44-9131E6043E9A}" type="slidenum">
              <a:rPr lang="en-US" smtClean="0">
                <a:latin typeface="Arial" pitchFamily="-109" charset="0"/>
              </a:rPr>
              <a:pPr/>
              <a:t>10</a:t>
            </a:fld>
            <a:endParaRPr lang="en-US" smtClean="0">
              <a:latin typeface="Arial" pitchFamily="-109" charset="0"/>
            </a:endParaRPr>
          </a:p>
        </p:txBody>
      </p:sp>
      <p:sp>
        <p:nvSpPr>
          <p:cNvPr id="29699" name="Rectangle 2"/>
          <p:cNvSpPr>
            <a:spLocks noGrp="1" noChangeArrowheads="1"/>
          </p:cNvSpPr>
          <p:nvPr>
            <p:ph type="title"/>
          </p:nvPr>
        </p:nvSpPr>
        <p:spPr>
          <a:noFill/>
        </p:spPr>
        <p:txBody>
          <a:bodyPr lIns="90488" tIns="44450" rIns="90488" bIns="44450" anchor="ctr"/>
          <a:lstStyle/>
          <a:p>
            <a:pPr eaLnBrk="1" hangingPunct="1"/>
            <a:r>
              <a:rPr lang="en-US"/>
              <a:t>Attributes of a data </a:t>
            </a:r>
            <a:br>
              <a:rPr lang="en-US"/>
            </a:br>
            <a:r>
              <a:rPr lang="en-US"/>
              <a:t>management system</a:t>
            </a:r>
          </a:p>
        </p:txBody>
      </p:sp>
      <p:sp>
        <p:nvSpPr>
          <p:cNvPr id="29700" name="Rectangle 3"/>
          <p:cNvSpPr>
            <a:spLocks noGrp="1" noChangeArrowheads="1"/>
          </p:cNvSpPr>
          <p:nvPr>
            <p:ph type="body" idx="1"/>
          </p:nvPr>
        </p:nvSpPr>
        <p:spPr>
          <a:xfrm>
            <a:off x="1062039" y="1766888"/>
            <a:ext cx="4729162" cy="4113212"/>
          </a:xfrm>
          <a:noFill/>
        </p:spPr>
        <p:txBody>
          <a:bodyPr lIns="90488" tIns="44450" rIns="90488" bIns="44450"/>
          <a:lstStyle/>
          <a:p>
            <a:pPr eaLnBrk="1" hangingPunct="1"/>
            <a:r>
              <a:rPr lang="en-US" dirty="0"/>
              <a:t>Shareable</a:t>
            </a:r>
          </a:p>
          <a:p>
            <a:pPr eaLnBrk="1" hangingPunct="1"/>
            <a:r>
              <a:rPr lang="en-US" dirty="0"/>
              <a:t>Transportable</a:t>
            </a:r>
          </a:p>
          <a:p>
            <a:pPr eaLnBrk="1" hangingPunct="1"/>
            <a:r>
              <a:rPr lang="en-US" dirty="0"/>
              <a:t>Secure</a:t>
            </a:r>
          </a:p>
          <a:p>
            <a:pPr eaLnBrk="1" hangingPunct="1"/>
            <a:r>
              <a:rPr lang="en-US" dirty="0"/>
              <a:t>Accurate</a:t>
            </a:r>
          </a:p>
          <a:p>
            <a:pPr eaLnBrk="1" hangingPunct="1"/>
            <a:r>
              <a:rPr lang="en-US" dirty="0"/>
              <a:t>Timely</a:t>
            </a:r>
          </a:p>
          <a:p>
            <a:pPr eaLnBrk="1" hangingPunct="1"/>
            <a:r>
              <a:rPr lang="en-US" dirty="0"/>
              <a:t>Relevant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B6434257-FBE9-A740-859D-40F4A334CE85}" type="slidenum">
              <a:rPr lang="en-US" smtClean="0">
                <a:latin typeface="Arial" pitchFamily="-109" charset="0"/>
              </a:rPr>
              <a:pPr/>
              <a:t>11</a:t>
            </a:fld>
            <a:endParaRPr lang="en-US" smtClean="0">
              <a:latin typeface="Arial" pitchFamily="-109" charset="0"/>
            </a:endParaRPr>
          </a:p>
        </p:txBody>
      </p:sp>
      <p:sp>
        <p:nvSpPr>
          <p:cNvPr id="30723" name="Rectangle 2"/>
          <p:cNvSpPr>
            <a:spLocks noGrp="1" noChangeArrowheads="1"/>
          </p:cNvSpPr>
          <p:nvPr>
            <p:ph type="title"/>
          </p:nvPr>
        </p:nvSpPr>
        <p:spPr>
          <a:noFill/>
        </p:spPr>
        <p:txBody>
          <a:bodyPr lIns="90488" tIns="44450" rIns="90488" bIns="44450" anchor="ctr"/>
          <a:lstStyle/>
          <a:p>
            <a:pPr eaLnBrk="1" hangingPunct="1"/>
            <a:r>
              <a:rPr lang="en-US"/>
              <a:t>Components of </a:t>
            </a:r>
            <a:br>
              <a:rPr lang="en-US"/>
            </a:br>
            <a:r>
              <a:rPr lang="en-US"/>
              <a:t>organizational memory</a:t>
            </a:r>
          </a:p>
        </p:txBody>
      </p:sp>
      <p:sp>
        <p:nvSpPr>
          <p:cNvPr id="30724" name="Rectangle 3"/>
          <p:cNvSpPr>
            <a:spLocks noChangeArrowheads="1"/>
          </p:cNvSpPr>
          <p:nvPr/>
        </p:nvSpPr>
        <p:spPr bwMode="auto">
          <a:xfrm>
            <a:off x="2541588" y="4398963"/>
            <a:ext cx="0" cy="365125"/>
          </a:xfrm>
          <a:prstGeom prst="rect">
            <a:avLst/>
          </a:prstGeom>
          <a:noFill/>
          <a:ln w="9525">
            <a:noFill/>
            <a:miter lim="800000"/>
            <a:headEnd/>
            <a:tailEnd/>
          </a:ln>
        </p:spPr>
        <p:txBody>
          <a:bodyPr wrap="none" lIns="0" tIns="0" rIns="0" bIns="0">
            <a:prstTxWarp prst="textNoShape">
              <a:avLst/>
            </a:prstTxWarp>
            <a:spAutoFit/>
          </a:bodyPr>
          <a:lstStyle/>
          <a:p>
            <a:endParaRPr lang="en-US">
              <a:latin typeface="Trebuchet MS" pitchFamily="-109" charset="0"/>
            </a:endParaRPr>
          </a:p>
        </p:txBody>
      </p:sp>
      <p:pic>
        <p:nvPicPr>
          <p:cNvPr id="30725" name="Picture 5" descr="FireLite:Books:Data Management:6e:Art PNG:01-org memory.png"/>
          <p:cNvPicPr>
            <a:picLocks noChangeAspect="1" noChangeArrowheads="1"/>
          </p:cNvPicPr>
          <p:nvPr/>
        </p:nvPicPr>
        <p:blipFill>
          <a:blip r:embed="rId2"/>
          <a:srcRect/>
          <a:stretch>
            <a:fillRect/>
          </a:stretch>
        </p:blipFill>
        <p:spPr bwMode="auto">
          <a:xfrm>
            <a:off x="1703388" y="1981200"/>
            <a:ext cx="5737225" cy="4456113"/>
          </a:xfrm>
          <a:prstGeom prst="rect">
            <a:avLst/>
          </a:prstGeom>
          <a:noFill/>
          <a:ln w="9525">
            <a:noFill/>
            <a:miter lim="800000"/>
            <a:headEnd/>
            <a:tailEnd/>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E673E96E-DF06-7F4B-804F-68A98607B47C}" type="slidenum">
              <a:rPr lang="en-US" smtClean="0">
                <a:latin typeface="Arial" pitchFamily="-109" charset="0"/>
              </a:rPr>
              <a:pPr/>
              <a:t>12</a:t>
            </a:fld>
            <a:endParaRPr lang="en-US" smtClean="0">
              <a:latin typeface="Arial" pitchFamily="-109" charset="0"/>
            </a:endParaRPr>
          </a:p>
        </p:txBody>
      </p:sp>
      <p:sp>
        <p:nvSpPr>
          <p:cNvPr id="31747" name="Rectangle 2"/>
          <p:cNvSpPr>
            <a:spLocks noGrp="1" noChangeArrowheads="1"/>
          </p:cNvSpPr>
          <p:nvPr>
            <p:ph type="title"/>
          </p:nvPr>
        </p:nvSpPr>
        <p:spPr>
          <a:noFill/>
        </p:spPr>
        <p:txBody>
          <a:bodyPr lIns="90488" tIns="44450" rIns="90488" bIns="44450" anchor="ctr"/>
          <a:lstStyle/>
          <a:p>
            <a:pPr eaLnBrk="1" hangingPunct="1"/>
            <a:r>
              <a:rPr lang="en-US"/>
              <a:t>People</a:t>
            </a:r>
          </a:p>
        </p:txBody>
      </p:sp>
      <p:sp>
        <p:nvSpPr>
          <p:cNvPr id="31748" name="Rectangle 3"/>
          <p:cNvSpPr>
            <a:spLocks noGrp="1" noChangeArrowheads="1"/>
          </p:cNvSpPr>
          <p:nvPr>
            <p:ph type="body" idx="1"/>
          </p:nvPr>
        </p:nvSpPr>
        <p:spPr>
          <a:xfrm>
            <a:off x="1066800" y="2057400"/>
            <a:ext cx="7769225" cy="4113213"/>
          </a:xfrm>
          <a:noFill/>
        </p:spPr>
        <p:txBody>
          <a:bodyPr lIns="90488" tIns="44450" rIns="90488" bIns="44450"/>
          <a:lstStyle/>
          <a:p>
            <a:pPr eaLnBrk="1" hangingPunct="1"/>
            <a:r>
              <a:rPr lang="en-US"/>
              <a:t>The linchpin</a:t>
            </a:r>
          </a:p>
          <a:p>
            <a:pPr lvl="1" eaLnBrk="1" hangingPunct="1"/>
            <a:r>
              <a:rPr lang="en-US">
                <a:ea typeface="ＭＳ Ｐゴシック" pitchFamily="-109" charset="-128"/>
              </a:rPr>
              <a:t>Create, maintain, evolve, and use organizational memory</a:t>
            </a:r>
          </a:p>
          <a:p>
            <a:pPr eaLnBrk="1" hangingPunct="1"/>
            <a:r>
              <a:rPr lang="en-US"/>
              <a:t>Role and position</a:t>
            </a:r>
          </a:p>
          <a:p>
            <a:pPr eaLnBrk="1" hangingPunct="1"/>
            <a:r>
              <a:rPr lang="en-US"/>
              <a:t>Organizational culture</a:t>
            </a:r>
          </a:p>
          <a:p>
            <a:pPr eaLnBrk="1" hangingPunct="1"/>
            <a:r>
              <a:rPr lang="en-US"/>
              <a:t>Social networks</a:t>
            </a:r>
          </a:p>
          <a:p>
            <a:pPr eaLnBrk="1" hangingPunct="1"/>
            <a:r>
              <a:rPr lang="en-US"/>
              <a:t>Standard operating procedures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F06973C1-65B6-FC4E-B686-632229B7D45C}" type="slidenum">
              <a:rPr lang="en-US" smtClean="0">
                <a:latin typeface="Arial" pitchFamily="-109" charset="0"/>
              </a:rPr>
              <a:pPr/>
              <a:t>13</a:t>
            </a:fld>
            <a:endParaRPr lang="en-US" smtClean="0">
              <a:latin typeface="Arial" pitchFamily="-109" charset="0"/>
            </a:endParaRPr>
          </a:p>
        </p:txBody>
      </p:sp>
      <p:sp>
        <p:nvSpPr>
          <p:cNvPr id="32771" name="Rectangle 2"/>
          <p:cNvSpPr>
            <a:spLocks noGrp="1" noChangeArrowheads="1"/>
          </p:cNvSpPr>
          <p:nvPr>
            <p:ph type="title"/>
          </p:nvPr>
        </p:nvSpPr>
        <p:spPr>
          <a:noFill/>
        </p:spPr>
        <p:txBody>
          <a:bodyPr lIns="90488" tIns="44450" rIns="90488" bIns="44450" anchor="ctr"/>
          <a:lstStyle/>
          <a:p>
            <a:pPr eaLnBrk="1" hangingPunct="1"/>
            <a:r>
              <a:rPr lang="en-US"/>
              <a:t>Tables</a:t>
            </a:r>
          </a:p>
        </p:txBody>
      </p:sp>
      <p:graphicFrame>
        <p:nvGraphicFramePr>
          <p:cNvPr id="16438" name="Group 54"/>
          <p:cNvGraphicFramePr>
            <a:graphicFrameLocks noGrp="1"/>
          </p:cNvGraphicFramePr>
          <p:nvPr/>
        </p:nvGraphicFramePr>
        <p:xfrm>
          <a:off x="1447800" y="2438400"/>
          <a:ext cx="6629400" cy="2998790"/>
        </p:xfrm>
        <a:graphic>
          <a:graphicData uri="http://schemas.openxmlformats.org/drawingml/2006/table">
            <a:tbl>
              <a:tblPr/>
              <a:tblGrid>
                <a:gridCol w="4638675"/>
                <a:gridCol w="1990725"/>
              </a:tblGrid>
              <a:tr h="560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rebuchet MS" charset="0"/>
                        </a:rPr>
                        <a:t>Product</a:t>
                      </a:r>
                      <a:endParaRPr kumimoji="0" lang="en-US" sz="28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rebuchet MS" charset="0"/>
                        </a:rPr>
                        <a:t>Price</a:t>
                      </a:r>
                      <a:endParaRPr kumimoji="0" lang="en-US" sz="2800" b="0" i="0" u="none" strike="noStrike" cap="none" normalizeH="0" baseline="0">
                        <a:ln>
                          <a:noFill/>
                        </a:ln>
                        <a:solidFill>
                          <a:schemeClr val="tx1"/>
                        </a:solidFill>
                        <a:effectLst/>
                        <a:latin typeface="Trebuchet MS"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658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rebuchet MS" charset="0"/>
                        </a:rPr>
                        <a:t>Pocket knife - Nile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rebuchet MS" charset="0"/>
                        </a:rPr>
                        <a:t>4.50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60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rebuchet MS" charset="0"/>
                        </a:rPr>
                        <a:t>Compass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rebuchet MS"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58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rebuchet MS" charset="0"/>
                        </a:rPr>
                        <a:t>Geo positioning system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rebuchet MS" charset="0"/>
                        </a:rPr>
                        <a:t>500.00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60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rebuchet MS" charset="0"/>
                        </a:rPr>
                        <a:t>Map measure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rebuchet MS" charset="0"/>
                        </a:rPr>
                        <a:t>4.90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B633AA39-5F56-DB44-9F15-B473AE26E038}" type="slidenum">
              <a:rPr lang="en-US" smtClean="0">
                <a:latin typeface="Arial" pitchFamily="-109" charset="0"/>
              </a:rPr>
              <a:pPr/>
              <a:t>14</a:t>
            </a:fld>
            <a:endParaRPr lang="en-US" smtClean="0">
              <a:latin typeface="Arial" pitchFamily="-109" charset="0"/>
            </a:endParaRPr>
          </a:p>
        </p:txBody>
      </p:sp>
      <p:sp>
        <p:nvSpPr>
          <p:cNvPr id="33795" name="Rectangle 2"/>
          <p:cNvSpPr>
            <a:spLocks noGrp="1" noChangeArrowheads="1"/>
          </p:cNvSpPr>
          <p:nvPr>
            <p:ph type="title"/>
          </p:nvPr>
        </p:nvSpPr>
        <p:spPr>
          <a:noFill/>
        </p:spPr>
        <p:txBody>
          <a:bodyPr lIns="90488" tIns="44450" rIns="90488" bIns="44450" anchor="ctr"/>
          <a:lstStyle/>
          <a:p>
            <a:pPr eaLnBrk="1" hangingPunct="1"/>
            <a:r>
              <a:rPr lang="en-US" smtClean="0"/>
              <a:t>Content Management</a:t>
            </a:r>
          </a:p>
        </p:txBody>
      </p:sp>
      <p:sp>
        <p:nvSpPr>
          <p:cNvPr id="33796" name="Rectangle 3"/>
          <p:cNvSpPr>
            <a:spLocks noGrp="1" noChangeArrowheads="1"/>
          </p:cNvSpPr>
          <p:nvPr>
            <p:ph type="body" idx="1"/>
          </p:nvPr>
        </p:nvSpPr>
        <p:spPr>
          <a:xfrm>
            <a:off x="1374775" y="2057400"/>
            <a:ext cx="7769225" cy="4113213"/>
          </a:xfrm>
          <a:noFill/>
        </p:spPr>
        <p:txBody>
          <a:bodyPr lIns="90488" tIns="44450" rIns="90488" bIns="44450"/>
          <a:lstStyle/>
          <a:p>
            <a:pPr eaLnBrk="1" hangingPunct="1"/>
            <a:r>
              <a:rPr lang="en-US"/>
              <a:t>Reports</a:t>
            </a:r>
          </a:p>
          <a:p>
            <a:pPr eaLnBrk="1" hangingPunct="1"/>
            <a:r>
              <a:rPr lang="en-US"/>
              <a:t>Manuals</a:t>
            </a:r>
          </a:p>
          <a:p>
            <a:pPr eaLnBrk="1" hangingPunct="1"/>
            <a:r>
              <a:rPr lang="en-US"/>
              <a:t>Brochures</a:t>
            </a:r>
          </a:p>
          <a:p>
            <a:pPr eaLnBrk="1" hangingPunct="1"/>
            <a:r>
              <a:rPr lang="en-US" smtClean="0"/>
              <a:t>Memos</a:t>
            </a:r>
          </a:p>
          <a:p>
            <a:pPr eaLnBrk="1" hangingPunct="1"/>
            <a:r>
              <a:rPr lang="en-US" smtClean="0"/>
              <a:t>Letters</a:t>
            </a:r>
          </a:p>
          <a:p>
            <a:pPr eaLnBrk="1" hangingPunct="1"/>
            <a:r>
              <a:rPr lang="en-US" smtClean="0"/>
              <a:t>Email</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942D7DE6-54D6-4146-83DD-9A2BC2558690}" type="slidenum">
              <a:rPr lang="en-US" smtClean="0">
                <a:latin typeface="Arial" pitchFamily="-109" charset="0"/>
              </a:rPr>
              <a:pPr/>
              <a:t>15</a:t>
            </a:fld>
            <a:endParaRPr lang="en-US" smtClean="0">
              <a:latin typeface="Arial" pitchFamily="-109" charset="0"/>
            </a:endParaRPr>
          </a:p>
        </p:txBody>
      </p:sp>
      <p:sp>
        <p:nvSpPr>
          <p:cNvPr id="34819" name="Rectangle 2"/>
          <p:cNvSpPr>
            <a:spLocks noGrp="1" noChangeArrowheads="1"/>
          </p:cNvSpPr>
          <p:nvPr>
            <p:ph type="title"/>
          </p:nvPr>
        </p:nvSpPr>
        <p:spPr>
          <a:noFill/>
        </p:spPr>
        <p:txBody>
          <a:bodyPr lIns="90488" tIns="44450" rIns="90488" bIns="44450" anchor="ctr"/>
          <a:lstStyle/>
          <a:p>
            <a:pPr eaLnBrk="1" hangingPunct="1"/>
            <a:r>
              <a:rPr lang="en-US" smtClean="0"/>
              <a:t>Multimedia Management</a:t>
            </a:r>
          </a:p>
        </p:txBody>
      </p:sp>
      <p:sp>
        <p:nvSpPr>
          <p:cNvPr id="34820" name="Rectangle 3"/>
          <p:cNvSpPr>
            <a:spLocks noGrp="1" noChangeArrowheads="1"/>
          </p:cNvSpPr>
          <p:nvPr>
            <p:ph type="body" idx="1"/>
          </p:nvPr>
        </p:nvSpPr>
        <p:spPr>
          <a:xfrm>
            <a:off x="1374775" y="2057400"/>
            <a:ext cx="7769225" cy="4113213"/>
          </a:xfrm>
          <a:noFill/>
        </p:spPr>
        <p:txBody>
          <a:bodyPr lIns="90488" tIns="44450" rIns="90488" bIns="44450"/>
          <a:lstStyle/>
          <a:p>
            <a:pPr eaLnBrk="1" hangingPunct="1"/>
            <a:r>
              <a:rPr lang="en-US"/>
              <a:t>Images</a:t>
            </a:r>
          </a:p>
          <a:p>
            <a:pPr eaLnBrk="1" hangingPunct="1"/>
            <a:r>
              <a:rPr lang="en-US"/>
              <a:t>Graphics	</a:t>
            </a:r>
          </a:p>
          <a:p>
            <a:pPr eaLnBrk="1" hangingPunct="1"/>
            <a:r>
              <a:rPr lang="en-US"/>
              <a:t>Audio</a:t>
            </a:r>
          </a:p>
          <a:p>
            <a:pPr eaLnBrk="1" hangingPunct="1"/>
            <a:r>
              <a:rPr lang="en-US"/>
              <a:t>Video</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p>
            <a:fld id="{BF16F413-DAEC-7845-AB79-91F34641C4D9}" type="slidenum">
              <a:rPr lang="en-US" smtClean="0">
                <a:latin typeface="Arial" pitchFamily="-109" charset="0"/>
              </a:rPr>
              <a:pPr/>
              <a:t>16</a:t>
            </a:fld>
            <a:endParaRPr lang="en-US" smtClean="0">
              <a:latin typeface="Arial" pitchFamily="-109" charset="0"/>
            </a:endParaRPr>
          </a:p>
        </p:txBody>
      </p:sp>
      <p:sp>
        <p:nvSpPr>
          <p:cNvPr id="35843" name="Rectangle 2"/>
          <p:cNvSpPr>
            <a:spLocks noGrp="1" noChangeArrowheads="1"/>
          </p:cNvSpPr>
          <p:nvPr>
            <p:ph type="title"/>
          </p:nvPr>
        </p:nvSpPr>
        <p:spPr>
          <a:noFill/>
        </p:spPr>
        <p:txBody>
          <a:bodyPr lIns="90488" tIns="44450" rIns="90488" bIns="44450" anchor="ctr"/>
          <a:lstStyle/>
          <a:p>
            <a:pPr eaLnBrk="1" hangingPunct="1"/>
            <a:r>
              <a:rPr lang="en-US"/>
              <a:t>Models</a:t>
            </a:r>
          </a:p>
        </p:txBody>
      </p:sp>
      <p:sp>
        <p:nvSpPr>
          <p:cNvPr id="35844" name="Rectangle 3"/>
          <p:cNvSpPr>
            <a:spLocks noGrp="1" noChangeArrowheads="1"/>
          </p:cNvSpPr>
          <p:nvPr>
            <p:ph type="body" idx="1"/>
          </p:nvPr>
        </p:nvSpPr>
        <p:spPr>
          <a:xfrm>
            <a:off x="1374775" y="2286000"/>
            <a:ext cx="7769225" cy="4113213"/>
          </a:xfrm>
          <a:noFill/>
        </p:spPr>
        <p:txBody>
          <a:bodyPr lIns="90488" tIns="44450" rIns="90488" bIns="44450"/>
          <a:lstStyle/>
          <a:p>
            <a:pPr eaLnBrk="1" hangingPunct="1"/>
            <a:r>
              <a:rPr lang="en-US"/>
              <a:t>Decision support systems</a:t>
            </a:r>
            <a:endParaRPr lang="en-US">
              <a:hlinkClick r:id=""/>
            </a:endParaRPr>
          </a:p>
          <a:p>
            <a:pPr lvl="1" eaLnBrk="1" hangingPunct="1"/>
            <a:r>
              <a:rPr lang="en-US">
                <a:ea typeface="ＭＳ Ｐゴシック" pitchFamily="-109" charset="-128"/>
              </a:rPr>
              <a:t>Mathematical models</a:t>
            </a:r>
          </a:p>
          <a:p>
            <a:pPr lvl="1" eaLnBrk="1" hangingPunct="1"/>
            <a:r>
              <a:rPr lang="en-US">
                <a:ea typeface="ＭＳ Ｐゴシック" pitchFamily="-109" charset="-128"/>
              </a:rPr>
              <a:t>Spreadsheets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p>
            <a:fld id="{00907789-9D91-484A-B991-EE50DFC71EE6}" type="slidenum">
              <a:rPr lang="en-US" smtClean="0">
                <a:latin typeface="Arial" pitchFamily="-109" charset="0"/>
              </a:rPr>
              <a:pPr/>
              <a:t>17</a:t>
            </a:fld>
            <a:endParaRPr lang="en-US" smtClean="0">
              <a:latin typeface="Arial" pitchFamily="-109" charset="0"/>
            </a:endParaRPr>
          </a:p>
        </p:txBody>
      </p:sp>
      <p:sp>
        <p:nvSpPr>
          <p:cNvPr id="36867" name="Rectangle 2"/>
          <p:cNvSpPr>
            <a:spLocks noGrp="1" noChangeArrowheads="1"/>
          </p:cNvSpPr>
          <p:nvPr>
            <p:ph type="title"/>
          </p:nvPr>
        </p:nvSpPr>
        <p:spPr>
          <a:noFill/>
        </p:spPr>
        <p:txBody>
          <a:bodyPr lIns="90488" tIns="44450" rIns="90488" bIns="44450" anchor="ctr"/>
          <a:lstStyle/>
          <a:p>
            <a:pPr eaLnBrk="1" hangingPunct="1"/>
            <a:r>
              <a:rPr lang="en-US"/>
              <a:t>Knowledge</a:t>
            </a:r>
          </a:p>
        </p:txBody>
      </p:sp>
      <p:sp>
        <p:nvSpPr>
          <p:cNvPr id="36868" name="Rectangle 3"/>
          <p:cNvSpPr>
            <a:spLocks noGrp="1" noChangeArrowheads="1"/>
          </p:cNvSpPr>
          <p:nvPr>
            <p:ph type="body" idx="1"/>
          </p:nvPr>
        </p:nvSpPr>
        <p:spPr>
          <a:xfrm>
            <a:off x="1374775" y="2209800"/>
            <a:ext cx="7769225" cy="4113213"/>
          </a:xfrm>
          <a:noFill/>
        </p:spPr>
        <p:txBody>
          <a:bodyPr lIns="90488" tIns="44450" rIns="90488" bIns="44450"/>
          <a:lstStyle/>
          <a:p>
            <a:pPr eaLnBrk="1" hangingPunct="1"/>
            <a:r>
              <a:rPr lang="en-US"/>
              <a:t>Expert systems</a:t>
            </a:r>
          </a:p>
          <a:p>
            <a:pPr eaLnBrk="1" hangingPunct="1"/>
            <a:r>
              <a:rPr lang="en-US"/>
              <a:t>Rules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p>
            <a:fld id="{330B01D6-D465-C541-ABDB-E448624A7DE9}" type="slidenum">
              <a:rPr lang="en-US" smtClean="0">
                <a:latin typeface="Arial" pitchFamily="-109" charset="0"/>
              </a:rPr>
              <a:pPr/>
              <a:t>18</a:t>
            </a:fld>
            <a:endParaRPr lang="en-US" smtClean="0">
              <a:latin typeface="Arial" pitchFamily="-109" charset="0"/>
            </a:endParaRPr>
          </a:p>
        </p:txBody>
      </p:sp>
      <p:sp>
        <p:nvSpPr>
          <p:cNvPr id="37891" name="Rectangle 2"/>
          <p:cNvSpPr>
            <a:spLocks noGrp="1" noChangeArrowheads="1"/>
          </p:cNvSpPr>
          <p:nvPr>
            <p:ph type="title"/>
          </p:nvPr>
        </p:nvSpPr>
        <p:spPr>
          <a:noFill/>
        </p:spPr>
        <p:txBody>
          <a:bodyPr lIns="90488" tIns="44450" rIns="90488" bIns="44450" anchor="ctr"/>
          <a:lstStyle/>
          <a:p>
            <a:pPr eaLnBrk="1" hangingPunct="1"/>
            <a:r>
              <a:rPr lang="en-US"/>
              <a:t>Decisions</a:t>
            </a:r>
          </a:p>
        </p:txBody>
      </p:sp>
      <p:sp>
        <p:nvSpPr>
          <p:cNvPr id="37892" name="Rectangle 3"/>
          <p:cNvSpPr>
            <a:spLocks noGrp="1" noChangeArrowheads="1"/>
          </p:cNvSpPr>
          <p:nvPr>
            <p:ph type="body" idx="1"/>
          </p:nvPr>
        </p:nvSpPr>
        <p:spPr>
          <a:xfrm>
            <a:off x="1143000" y="2057400"/>
            <a:ext cx="7769225" cy="4113213"/>
          </a:xfrm>
          <a:noFill/>
        </p:spPr>
        <p:txBody>
          <a:bodyPr lIns="90488" tIns="44450" rIns="90488" bIns="44450"/>
          <a:lstStyle/>
          <a:p>
            <a:pPr eaLnBrk="1" hangingPunct="1"/>
            <a:r>
              <a:rPr lang="en-US"/>
              <a:t>Decision making is the central activity of modern organizations</a:t>
            </a:r>
          </a:p>
          <a:p>
            <a:pPr eaLnBrk="1" hangingPunct="1"/>
            <a:r>
              <a:rPr lang="en-US"/>
              <a:t>Minutes of a meeting</a:t>
            </a:r>
          </a:p>
          <a:p>
            <a:pPr lvl="1" eaLnBrk="1" hangingPunct="1"/>
            <a:r>
              <a:rPr lang="en-US">
                <a:ea typeface="ＭＳ Ｐゴシック" pitchFamily="-109" charset="-128"/>
              </a:rPr>
              <a:t>Usually not an audit trail of decisions</a:t>
            </a:r>
          </a:p>
          <a:p>
            <a:pPr eaLnBrk="1" hangingPunct="1"/>
            <a:r>
              <a:rPr lang="en-US"/>
              <a:t>Reusable decisions</a:t>
            </a:r>
          </a:p>
          <a:p>
            <a:pPr lvl="1" eaLnBrk="1" hangingPunct="1"/>
            <a:r>
              <a:rPr lang="en-US">
                <a:ea typeface="ＭＳ Ｐゴシック" pitchFamily="-109" charset="-128"/>
              </a:rPr>
              <a:t>Take advantage of past deliberations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p>
            <a:fld id="{4ADC843C-1D8B-1F4E-9DFE-7CE535AFA762}" type="slidenum">
              <a:rPr lang="en-US" smtClean="0">
                <a:latin typeface="Arial" pitchFamily="-109" charset="0"/>
              </a:rPr>
              <a:pPr/>
              <a:t>19</a:t>
            </a:fld>
            <a:endParaRPr lang="en-US" smtClean="0">
              <a:latin typeface="Arial" pitchFamily="-109" charset="0"/>
            </a:endParaRPr>
          </a:p>
        </p:txBody>
      </p:sp>
      <p:sp>
        <p:nvSpPr>
          <p:cNvPr id="38915" name="Rectangle 2"/>
          <p:cNvSpPr>
            <a:spLocks noGrp="1" noChangeArrowheads="1"/>
          </p:cNvSpPr>
          <p:nvPr>
            <p:ph type="title"/>
          </p:nvPr>
        </p:nvSpPr>
        <p:spPr>
          <a:noFill/>
        </p:spPr>
        <p:txBody>
          <a:bodyPr lIns="90488" tIns="44450" rIns="90488" bIns="44450" anchor="ctr"/>
          <a:lstStyle/>
          <a:p>
            <a:pPr eaLnBrk="1" hangingPunct="1"/>
            <a:r>
              <a:rPr lang="en-US"/>
              <a:t>Specialized memories</a:t>
            </a:r>
          </a:p>
        </p:txBody>
      </p:sp>
      <p:sp>
        <p:nvSpPr>
          <p:cNvPr id="38916" name="Rectangle 3"/>
          <p:cNvSpPr>
            <a:spLocks noGrp="1" noChangeArrowheads="1"/>
          </p:cNvSpPr>
          <p:nvPr>
            <p:ph type="body" idx="1"/>
          </p:nvPr>
        </p:nvSpPr>
        <p:spPr>
          <a:xfrm>
            <a:off x="1374775" y="2057400"/>
            <a:ext cx="7769225" cy="4113213"/>
          </a:xfrm>
          <a:noFill/>
        </p:spPr>
        <p:txBody>
          <a:bodyPr lIns="90488" tIns="44450" rIns="90488" bIns="44450"/>
          <a:lstStyle/>
          <a:p>
            <a:pPr eaLnBrk="1" hangingPunct="1"/>
            <a:r>
              <a:rPr lang="en-US"/>
              <a:t>Smells</a:t>
            </a:r>
          </a:p>
          <a:p>
            <a:pPr eaLnBrk="1" hangingPunct="1"/>
            <a:r>
              <a:rPr lang="en-US"/>
              <a:t>Colors</a:t>
            </a:r>
          </a:p>
        </p:txBody>
      </p:sp>
      <p:pic>
        <p:nvPicPr>
          <p:cNvPr id="2" name="Picture 1"/>
          <p:cNvPicPr>
            <a:picLocks noChangeAspect="1"/>
          </p:cNvPicPr>
          <p:nvPr/>
        </p:nvPicPr>
        <p:blipFill>
          <a:blip r:embed="rId3"/>
          <a:stretch>
            <a:fillRect/>
          </a:stretch>
        </p:blipFill>
        <p:spPr>
          <a:xfrm>
            <a:off x="1600200" y="4495800"/>
            <a:ext cx="5410200" cy="2222500"/>
          </a:xfrm>
          <a:prstGeom prst="rect">
            <a:avLst/>
          </a:prstGeom>
        </p:spPr>
      </p:pic>
      <p:pic>
        <p:nvPicPr>
          <p:cNvPr id="3" name="Picture 2"/>
          <p:cNvPicPr>
            <a:picLocks noChangeAspect="1"/>
          </p:cNvPicPr>
          <p:nvPr/>
        </p:nvPicPr>
        <p:blipFill>
          <a:blip r:embed="rId4"/>
          <a:stretch>
            <a:fillRect/>
          </a:stretch>
        </p:blipFill>
        <p:spPr>
          <a:xfrm>
            <a:off x="5105400" y="1828800"/>
            <a:ext cx="3505200" cy="2288117"/>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461CF21C-21A7-FE4B-8C0F-2699F557BA09}" type="slidenum">
              <a:rPr lang="en-US" smtClean="0">
                <a:latin typeface="Arial" pitchFamily="-109" charset="0"/>
              </a:rPr>
              <a:pPr/>
              <a:t>2</a:t>
            </a:fld>
            <a:endParaRPr lang="en-US" smtClean="0">
              <a:latin typeface="Arial" pitchFamily="-109" charset="0"/>
            </a:endParaRPr>
          </a:p>
        </p:txBody>
      </p:sp>
      <p:sp>
        <p:nvSpPr>
          <p:cNvPr id="16387" name="Rectangle 4"/>
          <p:cNvSpPr>
            <a:spLocks noGrp="1" noChangeArrowheads="1"/>
          </p:cNvSpPr>
          <p:nvPr>
            <p:ph type="title"/>
          </p:nvPr>
        </p:nvSpPr>
        <p:spPr/>
        <p:txBody>
          <a:bodyPr/>
          <a:lstStyle/>
          <a:p>
            <a:pPr eaLnBrk="1" hangingPunct="1"/>
            <a:r>
              <a:rPr lang="en-US"/>
              <a:t>Individual data management</a:t>
            </a:r>
          </a:p>
        </p:txBody>
      </p:sp>
      <p:sp>
        <p:nvSpPr>
          <p:cNvPr id="16388" name="Rectangle 5"/>
          <p:cNvSpPr>
            <a:spLocks noGrp="1" noChangeArrowheads="1"/>
          </p:cNvSpPr>
          <p:nvPr>
            <p:ph type="body" idx="1"/>
          </p:nvPr>
        </p:nvSpPr>
        <p:spPr/>
        <p:txBody>
          <a:bodyPr/>
          <a:lstStyle/>
          <a:p>
            <a:pPr eaLnBrk="1" hangingPunct="1"/>
            <a:r>
              <a:rPr lang="en-US" dirty="0" smtClean="0"/>
              <a:t>Individual internal </a:t>
            </a:r>
            <a:r>
              <a:rPr lang="en-US" dirty="0"/>
              <a:t>memory is limited</a:t>
            </a:r>
          </a:p>
          <a:p>
            <a:pPr eaLnBrk="1" hangingPunct="1"/>
            <a:r>
              <a:rPr lang="en-US" dirty="0"/>
              <a:t>External memory extends internal memory</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p>
            <a:fld id="{BB4218F3-2696-E044-962C-E097D5F6F92A}" type="slidenum">
              <a:rPr lang="en-US" smtClean="0">
                <a:latin typeface="Arial" pitchFamily="-109" charset="0"/>
              </a:rPr>
              <a:pPr/>
              <a:t>20</a:t>
            </a:fld>
            <a:endParaRPr lang="en-US" smtClean="0">
              <a:latin typeface="Arial" pitchFamily="-109" charset="0"/>
            </a:endParaRPr>
          </a:p>
        </p:txBody>
      </p:sp>
      <p:sp>
        <p:nvSpPr>
          <p:cNvPr id="39939" name="Rectangle 2"/>
          <p:cNvSpPr>
            <a:spLocks noGrp="1" noChangeArrowheads="1"/>
          </p:cNvSpPr>
          <p:nvPr>
            <p:ph type="title"/>
          </p:nvPr>
        </p:nvSpPr>
        <p:spPr>
          <a:noFill/>
        </p:spPr>
        <p:txBody>
          <a:bodyPr lIns="90488" tIns="44450" rIns="90488" bIns="44450" anchor="ctr"/>
          <a:lstStyle/>
          <a:p>
            <a:pPr eaLnBrk="1" hangingPunct="1"/>
            <a:r>
              <a:rPr lang="en-US"/>
              <a:t>External memories</a:t>
            </a:r>
          </a:p>
        </p:txBody>
      </p:sp>
      <p:sp>
        <p:nvSpPr>
          <p:cNvPr id="39940" name="Rectangle 3"/>
          <p:cNvSpPr>
            <a:spLocks noGrp="1" noChangeArrowheads="1"/>
          </p:cNvSpPr>
          <p:nvPr>
            <p:ph type="body" idx="1"/>
          </p:nvPr>
        </p:nvSpPr>
        <p:spPr>
          <a:xfrm>
            <a:off x="1374775" y="2209800"/>
            <a:ext cx="7769225" cy="4113213"/>
          </a:xfrm>
          <a:noFill/>
        </p:spPr>
        <p:txBody>
          <a:bodyPr lIns="90488" tIns="44450" rIns="90488" bIns="44450"/>
          <a:lstStyle/>
          <a:p>
            <a:pPr eaLnBrk="1" hangingPunct="1"/>
            <a:r>
              <a:rPr lang="en-US"/>
              <a:t>External to the organization</a:t>
            </a:r>
          </a:p>
          <a:p>
            <a:pPr eaLnBrk="1" hangingPunct="1"/>
            <a:r>
              <a:rPr lang="en-US"/>
              <a:t>Information services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p>
            <a:fld id="{F34E48C1-AE6F-1C43-A572-7307AD9C1149}" type="slidenum">
              <a:rPr lang="en-US" smtClean="0">
                <a:latin typeface="Arial" pitchFamily="-109" charset="0"/>
              </a:rPr>
              <a:pPr/>
              <a:t>21</a:t>
            </a:fld>
            <a:endParaRPr lang="en-US" smtClean="0">
              <a:latin typeface="Arial" pitchFamily="-109" charset="0"/>
            </a:endParaRPr>
          </a:p>
        </p:txBody>
      </p:sp>
      <p:sp>
        <p:nvSpPr>
          <p:cNvPr id="40963" name="Rectangle 2"/>
          <p:cNvSpPr>
            <a:spLocks noGrp="1" noChangeArrowheads="1"/>
          </p:cNvSpPr>
          <p:nvPr>
            <p:ph type="title"/>
          </p:nvPr>
        </p:nvSpPr>
        <p:spPr>
          <a:xfrm>
            <a:off x="381000" y="381000"/>
            <a:ext cx="8610600" cy="1066800"/>
          </a:xfrm>
          <a:noFill/>
        </p:spPr>
        <p:txBody>
          <a:bodyPr lIns="90488" tIns="44450" rIns="90488" bIns="44450" anchor="ctr"/>
          <a:lstStyle/>
          <a:p>
            <a:pPr eaLnBrk="1" hangingPunct="1"/>
            <a:r>
              <a:rPr lang="en-US"/>
              <a:t>Problems with data </a:t>
            </a:r>
            <a:br>
              <a:rPr lang="en-US"/>
            </a:br>
            <a:r>
              <a:rPr lang="en-US"/>
              <a:t>management systems</a:t>
            </a:r>
          </a:p>
        </p:txBody>
      </p:sp>
      <p:sp>
        <p:nvSpPr>
          <p:cNvPr id="40964" name="Rectangle 3"/>
          <p:cNvSpPr>
            <a:spLocks noGrp="1" noChangeArrowheads="1"/>
          </p:cNvSpPr>
          <p:nvPr>
            <p:ph type="body" idx="1"/>
          </p:nvPr>
        </p:nvSpPr>
        <p:spPr>
          <a:xfrm>
            <a:off x="1374775" y="2133600"/>
            <a:ext cx="7769225" cy="4113213"/>
          </a:xfrm>
          <a:noFill/>
        </p:spPr>
        <p:txBody>
          <a:bodyPr lIns="90488" tIns="44450" rIns="90488" bIns="44450"/>
          <a:lstStyle/>
          <a:p>
            <a:pPr eaLnBrk="1" hangingPunct="1"/>
            <a:r>
              <a:rPr lang="en-US"/>
              <a:t>Redundancy</a:t>
            </a:r>
          </a:p>
          <a:p>
            <a:pPr eaLnBrk="1" hangingPunct="1"/>
            <a:r>
              <a:rPr lang="en-US"/>
              <a:t>Lack of data control</a:t>
            </a:r>
          </a:p>
          <a:p>
            <a:pPr eaLnBrk="1" hangingPunct="1"/>
            <a:r>
              <a:rPr lang="en-US"/>
              <a:t>Poor interface</a:t>
            </a:r>
          </a:p>
          <a:p>
            <a:pPr eaLnBrk="1" hangingPunct="1"/>
            <a:r>
              <a:rPr lang="en-US"/>
              <a:t>Delays</a:t>
            </a:r>
          </a:p>
          <a:p>
            <a:pPr eaLnBrk="1" hangingPunct="1"/>
            <a:r>
              <a:rPr lang="en-US"/>
              <a:t>Lack of reality</a:t>
            </a:r>
          </a:p>
          <a:p>
            <a:pPr eaLnBrk="1" hangingPunct="1"/>
            <a:r>
              <a:rPr lang="en-US"/>
              <a:t>Lack of data integration</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BDCEC91E-91C2-0B4F-BCB4-1022D9FDA4C5}" type="slidenum">
              <a:rPr lang="en-US" smtClean="0">
                <a:latin typeface="Arial" pitchFamily="-109" charset="0"/>
              </a:rPr>
              <a:pPr/>
              <a:t>22</a:t>
            </a:fld>
            <a:endParaRPr lang="en-US" smtClean="0">
              <a:latin typeface="Arial" pitchFamily="-109" charset="0"/>
            </a:endParaRPr>
          </a:p>
        </p:txBody>
      </p:sp>
      <p:sp>
        <p:nvSpPr>
          <p:cNvPr id="41987" name="Rectangle 2"/>
          <p:cNvSpPr>
            <a:spLocks noGrp="1" noChangeArrowheads="1"/>
          </p:cNvSpPr>
          <p:nvPr>
            <p:ph type="title"/>
          </p:nvPr>
        </p:nvSpPr>
        <p:spPr/>
        <p:txBody>
          <a:bodyPr/>
          <a:lstStyle/>
          <a:p>
            <a:pPr eaLnBrk="1" hangingPunct="1"/>
            <a:r>
              <a:rPr lang="en-GB"/>
              <a:t>Data management </a:t>
            </a:r>
            <a:br>
              <a:rPr lang="en-GB"/>
            </a:br>
            <a:r>
              <a:rPr lang="en-GB"/>
              <a:t>systems timeline</a:t>
            </a:r>
          </a:p>
        </p:txBody>
      </p:sp>
      <p:pic>
        <p:nvPicPr>
          <p:cNvPr id="3" name="Picture 2" descr="timeline2014.pdf"/>
          <p:cNvPicPr>
            <a:picLocks noChangeAspect="1"/>
          </p:cNvPicPr>
          <p:nvPr/>
        </p:nvPicPr>
        <p:blipFill rotWithShape="1">
          <a:blip r:embed="rId2">
            <a:extLst>
              <a:ext uri="{28A0092B-C50C-407E-A947-70E740481C1C}">
                <a14:useLocalDpi xmlns:a14="http://schemas.microsoft.com/office/drawing/2010/main" val="0"/>
              </a:ext>
            </a:extLst>
          </a:blip>
          <a:srcRect t="9349" b="4565"/>
          <a:stretch/>
        </p:blipFill>
        <p:spPr>
          <a:xfrm>
            <a:off x="1600200" y="1828800"/>
            <a:ext cx="6377940" cy="4858824"/>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64FAF90F-39F6-3A4F-856A-622808C62310}" type="slidenum">
              <a:rPr lang="en-US" smtClean="0">
                <a:latin typeface="Arial" pitchFamily="-109" charset="0"/>
              </a:rPr>
              <a:pPr/>
              <a:t>23</a:t>
            </a:fld>
            <a:endParaRPr lang="en-US" smtClean="0">
              <a:latin typeface="Arial" pitchFamily="-109" charset="0"/>
            </a:endParaRPr>
          </a:p>
        </p:txBody>
      </p:sp>
      <p:sp>
        <p:nvSpPr>
          <p:cNvPr id="43011" name="Rectangle 2"/>
          <p:cNvSpPr>
            <a:spLocks noGrp="1" noChangeArrowheads="1"/>
          </p:cNvSpPr>
          <p:nvPr>
            <p:ph type="title"/>
          </p:nvPr>
        </p:nvSpPr>
        <p:spPr>
          <a:xfrm>
            <a:off x="762000" y="381000"/>
            <a:ext cx="8305800" cy="1066800"/>
          </a:xfrm>
          <a:noFill/>
        </p:spPr>
        <p:txBody>
          <a:bodyPr lIns="90488" tIns="44450" rIns="90488" bIns="44450" anchor="ctr"/>
          <a:lstStyle/>
          <a:p>
            <a:pPr eaLnBrk="1" hangingPunct="1"/>
            <a:r>
              <a:rPr lang="en-US"/>
              <a:t>Data, information &amp; knowledge</a:t>
            </a:r>
          </a:p>
        </p:txBody>
      </p:sp>
      <p:sp>
        <p:nvSpPr>
          <p:cNvPr id="43012" name="Rectangle 3"/>
          <p:cNvSpPr>
            <a:spLocks noGrp="1" noChangeArrowheads="1"/>
          </p:cNvSpPr>
          <p:nvPr>
            <p:ph type="body" idx="1"/>
          </p:nvPr>
        </p:nvSpPr>
        <p:spPr>
          <a:xfrm>
            <a:off x="685800" y="1905000"/>
            <a:ext cx="7772400" cy="3962400"/>
          </a:xfrm>
          <a:noFill/>
        </p:spPr>
        <p:txBody>
          <a:bodyPr lIns="90488" tIns="44450" rIns="90488" bIns="44450"/>
          <a:lstStyle/>
          <a:p>
            <a:pPr eaLnBrk="1" hangingPunct="1"/>
            <a:r>
              <a:rPr lang="en-US" sz="2800"/>
              <a:t>Data</a:t>
            </a:r>
          </a:p>
          <a:p>
            <a:pPr lvl="1" eaLnBrk="1" hangingPunct="1"/>
            <a:r>
              <a:rPr lang="en-US" sz="2400">
                <a:ea typeface="ＭＳ Ｐゴシック" pitchFamily="-109" charset="-128"/>
              </a:rPr>
              <a:t>Raw, unsummarized, and unanalyzed facts</a:t>
            </a:r>
          </a:p>
          <a:p>
            <a:pPr eaLnBrk="1" hangingPunct="1"/>
            <a:r>
              <a:rPr lang="en-US" sz="2800"/>
              <a:t>Information</a:t>
            </a:r>
          </a:p>
          <a:p>
            <a:pPr lvl="1" eaLnBrk="1" hangingPunct="1"/>
            <a:r>
              <a:rPr lang="en-US" sz="2400">
                <a:ea typeface="ＭＳ Ｐゴシック" pitchFamily="-109" charset="-128"/>
              </a:rPr>
              <a:t>Data processed into a meaningful form</a:t>
            </a:r>
          </a:p>
          <a:p>
            <a:pPr lvl="1" eaLnBrk="1" hangingPunct="1"/>
            <a:r>
              <a:rPr lang="en-US" sz="2400">
                <a:ea typeface="ＭＳ Ｐゴシック" pitchFamily="-109" charset="-128"/>
              </a:rPr>
              <a:t>One person's information can be another's data</a:t>
            </a:r>
          </a:p>
          <a:p>
            <a:pPr eaLnBrk="1" hangingPunct="1"/>
            <a:r>
              <a:rPr lang="en-US" sz="2800"/>
              <a:t>Knowledge</a:t>
            </a:r>
          </a:p>
          <a:p>
            <a:pPr lvl="1" eaLnBrk="1" hangingPunct="1"/>
            <a:r>
              <a:rPr lang="en-US" sz="2400">
                <a:ea typeface="ＭＳ Ｐゴシック" pitchFamily="-109" charset="-128"/>
              </a:rPr>
              <a:t>Knowing what information is required</a:t>
            </a:r>
          </a:p>
          <a:p>
            <a:pPr lvl="1" eaLnBrk="1" hangingPunct="1"/>
            <a:r>
              <a:rPr lang="en-US" sz="2400">
                <a:ea typeface="ＭＳ Ｐゴシック" pitchFamily="-109" charset="-128"/>
              </a:rPr>
              <a:t>Knowing what the information means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p>
            <a:fld id="{CCC5D4EE-5BE7-A849-81D0-D97AF1043B60}" type="slidenum">
              <a:rPr lang="en-US" smtClean="0">
                <a:latin typeface="Arial" pitchFamily="-109" charset="0"/>
              </a:rPr>
              <a:pPr/>
              <a:t>24</a:t>
            </a:fld>
            <a:endParaRPr lang="en-US" smtClean="0">
              <a:latin typeface="Arial" pitchFamily="-109" charset="0"/>
            </a:endParaRPr>
          </a:p>
        </p:txBody>
      </p:sp>
      <p:sp>
        <p:nvSpPr>
          <p:cNvPr id="44035" name="Rectangle 2"/>
          <p:cNvSpPr>
            <a:spLocks noGrp="1" noChangeArrowheads="1"/>
          </p:cNvSpPr>
          <p:nvPr>
            <p:ph type="title"/>
          </p:nvPr>
        </p:nvSpPr>
        <p:spPr>
          <a:xfrm>
            <a:off x="685800" y="381000"/>
            <a:ext cx="8382000" cy="1066800"/>
          </a:xfrm>
          <a:noFill/>
        </p:spPr>
        <p:txBody>
          <a:bodyPr lIns="90488" tIns="44450" rIns="90488" bIns="44450" anchor="ctr"/>
          <a:lstStyle/>
          <a:p>
            <a:pPr eaLnBrk="1" hangingPunct="1"/>
            <a:r>
              <a:rPr lang="en-US"/>
              <a:t>Data, information &amp; knowledge</a:t>
            </a:r>
          </a:p>
        </p:txBody>
      </p:sp>
      <p:sp>
        <p:nvSpPr>
          <p:cNvPr id="44036" name="Rectangle 9"/>
          <p:cNvSpPr>
            <a:spLocks noChangeArrowheads="1"/>
          </p:cNvSpPr>
          <p:nvPr/>
        </p:nvSpPr>
        <p:spPr bwMode="auto">
          <a:xfrm>
            <a:off x="7613650" y="3284538"/>
            <a:ext cx="0" cy="365125"/>
          </a:xfrm>
          <a:prstGeom prst="rect">
            <a:avLst/>
          </a:prstGeom>
          <a:noFill/>
          <a:ln w="9525">
            <a:noFill/>
            <a:miter lim="800000"/>
            <a:headEnd/>
            <a:tailEnd/>
          </a:ln>
        </p:spPr>
        <p:txBody>
          <a:bodyPr wrap="none" lIns="0" tIns="0" rIns="0" bIns="0">
            <a:prstTxWarp prst="textNoShape">
              <a:avLst/>
            </a:prstTxWarp>
            <a:spAutoFit/>
          </a:bodyPr>
          <a:lstStyle/>
          <a:p>
            <a:endParaRPr lang="en-US">
              <a:latin typeface="Trebuchet MS" pitchFamily="-109" charset="0"/>
            </a:endParaRPr>
          </a:p>
        </p:txBody>
      </p:sp>
      <p:pic>
        <p:nvPicPr>
          <p:cNvPr id="2" name="Picture 1"/>
          <p:cNvPicPr>
            <a:picLocks noChangeAspect="1"/>
          </p:cNvPicPr>
          <p:nvPr/>
        </p:nvPicPr>
        <p:blipFill>
          <a:blip r:embed="rId2"/>
          <a:stretch>
            <a:fillRect/>
          </a:stretch>
        </p:blipFill>
        <p:spPr>
          <a:xfrm>
            <a:off x="1066800" y="2971800"/>
            <a:ext cx="7886700" cy="2057400"/>
          </a:xfrm>
          <a:prstGeom prst="rect">
            <a:avLst/>
          </a:prstGeom>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F78CE9C3-33A3-8141-96C9-2175D90B4E61}" type="slidenum">
              <a:rPr lang="en-US" smtClean="0">
                <a:latin typeface="Arial" pitchFamily="-109" charset="0"/>
              </a:rPr>
              <a:pPr/>
              <a:t>25</a:t>
            </a:fld>
            <a:endParaRPr lang="en-US" smtClean="0">
              <a:latin typeface="Arial" pitchFamily="-109" charset="0"/>
            </a:endParaRPr>
          </a:p>
        </p:txBody>
      </p:sp>
      <p:sp>
        <p:nvSpPr>
          <p:cNvPr id="45059" name="Rectangle 2"/>
          <p:cNvSpPr>
            <a:spLocks noGrp="1" noChangeArrowheads="1"/>
          </p:cNvSpPr>
          <p:nvPr>
            <p:ph type="title"/>
          </p:nvPr>
        </p:nvSpPr>
        <p:spPr/>
        <p:txBody>
          <a:bodyPr/>
          <a:lstStyle/>
          <a:p>
            <a:pPr eaLnBrk="1" hangingPunct="1"/>
            <a:r>
              <a:rPr lang="en-US"/>
              <a:t>The challenge</a:t>
            </a:r>
          </a:p>
        </p:txBody>
      </p:sp>
      <p:sp>
        <p:nvSpPr>
          <p:cNvPr id="45060" name="Rectangle 3"/>
          <p:cNvSpPr>
            <a:spLocks noGrp="1" noChangeArrowheads="1"/>
          </p:cNvSpPr>
          <p:nvPr>
            <p:ph type="body" idx="1"/>
          </p:nvPr>
        </p:nvSpPr>
        <p:spPr/>
        <p:txBody>
          <a:bodyPr/>
          <a:lstStyle/>
          <a:p>
            <a:pPr eaLnBrk="1" hangingPunct="1">
              <a:lnSpc>
                <a:spcPct val="90000"/>
              </a:lnSpc>
            </a:pPr>
            <a:r>
              <a:rPr lang="en-US" sz="2800"/>
              <a:t>Organizations that effectively use data, information, and knowledge are more successful</a:t>
            </a:r>
          </a:p>
          <a:p>
            <a:pPr eaLnBrk="1" hangingPunct="1">
              <a:lnSpc>
                <a:spcPct val="90000"/>
              </a:lnSpc>
            </a:pPr>
            <a:r>
              <a:rPr lang="en-US" sz="2800"/>
              <a:t>The challenge is to develop data management and exploitation skills across an organization</a:t>
            </a:r>
          </a:p>
          <a:p>
            <a:pPr eaLnBrk="1" hangingPunct="1">
              <a:lnSpc>
                <a:spcPct val="90000"/>
              </a:lnSpc>
            </a:pPr>
            <a:r>
              <a:rPr lang="en-US" sz="2800"/>
              <a:t>Many organizations do not make effective use of the data they already have</a:t>
            </a:r>
          </a:p>
          <a:p>
            <a:pPr eaLnBrk="1" hangingPunct="1">
              <a:lnSpc>
                <a:spcPct val="90000"/>
              </a:lnSpc>
            </a:pPr>
            <a:r>
              <a:rPr lang="en-US" sz="2800"/>
              <a:t>Data management is an enduring problem for nearly all organizations and societies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3502BAAA-E7C3-1D49-AAC4-F2EC4975BBD6}" type="slidenum">
              <a:rPr lang="en-US" smtClean="0">
                <a:latin typeface="Arial" pitchFamily="-109" charset="0"/>
              </a:rPr>
              <a:pPr/>
              <a:t>3</a:t>
            </a:fld>
            <a:endParaRPr lang="en-US" smtClean="0">
              <a:latin typeface="Arial" pitchFamily="-109" charset="0"/>
            </a:endParaRPr>
          </a:p>
        </p:txBody>
      </p:sp>
      <p:sp>
        <p:nvSpPr>
          <p:cNvPr id="18435" name="Rectangle 2"/>
          <p:cNvSpPr>
            <a:spLocks noGrp="1" noChangeArrowheads="1"/>
          </p:cNvSpPr>
          <p:nvPr>
            <p:ph type="title"/>
          </p:nvPr>
        </p:nvSpPr>
        <p:spPr>
          <a:noFill/>
        </p:spPr>
        <p:txBody>
          <a:bodyPr lIns="90488" tIns="44450" rIns="90488" bIns="44450" anchor="ctr"/>
          <a:lstStyle/>
          <a:p>
            <a:pPr eaLnBrk="1" hangingPunct="1"/>
            <a:r>
              <a:rPr lang="en-US"/>
              <a:t>Calendar</a:t>
            </a:r>
          </a:p>
        </p:txBody>
      </p:sp>
      <p:sp>
        <p:nvSpPr>
          <p:cNvPr id="18436" name="Rectangle 3"/>
          <p:cNvSpPr>
            <a:spLocks noGrp="1" noChangeArrowheads="1"/>
          </p:cNvSpPr>
          <p:nvPr>
            <p:ph type="body" idx="1"/>
          </p:nvPr>
        </p:nvSpPr>
        <p:spPr>
          <a:noFill/>
        </p:spPr>
        <p:txBody>
          <a:bodyPr lIns="90488" tIns="44450" rIns="90488" bIns="44450"/>
          <a:lstStyle/>
          <a:p>
            <a:pPr eaLnBrk="1" hangingPunct="1"/>
            <a:r>
              <a:rPr lang="en-US"/>
              <a:t>Organizing principles</a:t>
            </a:r>
          </a:p>
          <a:p>
            <a:pPr lvl="1" eaLnBrk="1" hangingPunct="1"/>
            <a:r>
              <a:rPr lang="en-US">
                <a:ea typeface="ＭＳ Ｐゴシック" pitchFamily="-109" charset="-128"/>
              </a:rPr>
              <a:t>Set amount of space</a:t>
            </a:r>
          </a:p>
          <a:p>
            <a:pPr lvl="1" eaLnBrk="1" hangingPunct="1"/>
            <a:r>
              <a:rPr lang="en-US">
                <a:ea typeface="ＭＳ Ｐゴシック" pitchFamily="-109" charset="-128"/>
              </a:rPr>
              <a:t>Ordering</a:t>
            </a:r>
          </a:p>
          <a:p>
            <a:pPr lvl="1" eaLnBrk="1" hangingPunct="1"/>
            <a:r>
              <a:rPr lang="en-US">
                <a:ea typeface="ＭＳ Ｐゴシック" pitchFamily="-109" charset="-128"/>
              </a:rPr>
              <a:t>Rapid access</a:t>
            </a:r>
          </a:p>
        </p:txBody>
      </p:sp>
      <p:pic>
        <p:nvPicPr>
          <p:cNvPr id="3" name="Picture 3"/>
          <p:cNvPicPr>
            <a:picLocks noChangeAspect="1" noChangeArrowheads="1"/>
          </p:cNvPicPr>
          <p:nvPr/>
        </p:nvPicPr>
        <p:blipFill>
          <a:blip r:embed="rId3"/>
          <a:srcRect/>
          <a:stretch>
            <a:fillRect/>
          </a:stretch>
        </p:blipFill>
        <p:spPr bwMode="auto">
          <a:xfrm>
            <a:off x="5867400" y="1981200"/>
            <a:ext cx="2997200" cy="44958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6C1E3BB1-DC9A-0A4D-BC2A-84CA0B661D51}" type="slidenum">
              <a:rPr lang="en-US" smtClean="0">
                <a:latin typeface="Arial" pitchFamily="-109" charset="0"/>
              </a:rPr>
              <a:pPr/>
              <a:t>4</a:t>
            </a:fld>
            <a:endParaRPr lang="en-US" smtClean="0">
              <a:latin typeface="Arial" pitchFamily="-109" charset="0"/>
            </a:endParaRPr>
          </a:p>
        </p:txBody>
      </p:sp>
      <p:sp>
        <p:nvSpPr>
          <p:cNvPr id="20483" name="Rectangle 55"/>
          <p:cNvSpPr>
            <a:spLocks noGrp="1" noChangeArrowheads="1"/>
          </p:cNvSpPr>
          <p:nvPr>
            <p:ph type="title"/>
          </p:nvPr>
        </p:nvSpPr>
        <p:spPr/>
        <p:txBody>
          <a:bodyPr/>
          <a:lstStyle/>
          <a:p>
            <a:pPr eaLnBrk="1" hangingPunct="1"/>
            <a:r>
              <a:rPr lang="en-US" dirty="0"/>
              <a:t>Address book</a:t>
            </a:r>
          </a:p>
        </p:txBody>
      </p:sp>
      <p:sp>
        <p:nvSpPr>
          <p:cNvPr id="20484" name="Rectangle 56"/>
          <p:cNvSpPr>
            <a:spLocks noGrp="1" noChangeArrowheads="1"/>
          </p:cNvSpPr>
          <p:nvPr>
            <p:ph type="body" idx="1"/>
          </p:nvPr>
        </p:nvSpPr>
        <p:spPr>
          <a:xfrm>
            <a:off x="1143000" y="2057400"/>
            <a:ext cx="4114800" cy="4113213"/>
          </a:xfrm>
        </p:spPr>
        <p:txBody>
          <a:bodyPr/>
          <a:lstStyle/>
          <a:p>
            <a:pPr eaLnBrk="1" hangingPunct="1"/>
            <a:r>
              <a:rPr lang="en-US" sz="2800" dirty="0"/>
              <a:t>Organizing principles</a:t>
            </a:r>
          </a:p>
          <a:p>
            <a:pPr lvl="1" eaLnBrk="1" hangingPunct="1"/>
            <a:r>
              <a:rPr lang="en-US" sz="2400" dirty="0">
                <a:ea typeface="ＭＳ Ｐゴシック" pitchFamily="-109" charset="-128"/>
              </a:rPr>
              <a:t>Pre-formatted storage space</a:t>
            </a:r>
          </a:p>
          <a:p>
            <a:pPr lvl="1" eaLnBrk="1" hangingPunct="1"/>
            <a:r>
              <a:rPr lang="en-US" sz="2400" dirty="0">
                <a:ea typeface="ＭＳ Ｐゴシック" pitchFamily="-109" charset="-128"/>
              </a:rPr>
              <a:t>Ordering</a:t>
            </a:r>
          </a:p>
          <a:p>
            <a:pPr lvl="1" eaLnBrk="1" hangingPunct="1"/>
            <a:r>
              <a:rPr lang="en-US" sz="2400" dirty="0">
                <a:ea typeface="ＭＳ Ｐゴシック" pitchFamily="-109" charset="-128"/>
              </a:rPr>
              <a:t>Rapid </a:t>
            </a:r>
            <a:r>
              <a:rPr lang="en-US" sz="2400" dirty="0" smtClean="0">
                <a:ea typeface="ＭＳ Ｐゴシック" pitchFamily="-109" charset="-128"/>
              </a:rPr>
              <a:t>access</a:t>
            </a:r>
          </a:p>
        </p:txBody>
      </p:sp>
      <p:pic>
        <p:nvPicPr>
          <p:cNvPr id="2" name="Picture 2"/>
          <p:cNvPicPr>
            <a:picLocks noChangeAspect="1" noChangeArrowheads="1"/>
          </p:cNvPicPr>
          <p:nvPr/>
        </p:nvPicPr>
        <p:blipFill>
          <a:blip r:embed="rId3"/>
          <a:srcRect/>
          <a:stretch>
            <a:fillRect/>
          </a:stretch>
        </p:blipFill>
        <p:spPr bwMode="auto">
          <a:xfrm>
            <a:off x="5867400" y="1981200"/>
            <a:ext cx="3073400" cy="46101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1CF96F3E-A0BA-EE48-A8B7-62E5066AA830}" type="slidenum">
              <a:rPr lang="en-US" smtClean="0">
                <a:latin typeface="Arial" pitchFamily="-109" charset="0"/>
              </a:rPr>
              <a:pPr/>
              <a:t>5</a:t>
            </a:fld>
            <a:endParaRPr lang="en-US" smtClean="0">
              <a:latin typeface="Arial" pitchFamily="-109" charset="0"/>
            </a:endParaRPr>
          </a:p>
        </p:txBody>
      </p:sp>
      <p:sp>
        <p:nvSpPr>
          <p:cNvPr id="22531" name="Rectangle 2"/>
          <p:cNvSpPr>
            <a:spLocks noGrp="1" noChangeArrowheads="1"/>
          </p:cNvSpPr>
          <p:nvPr>
            <p:ph type="title"/>
          </p:nvPr>
        </p:nvSpPr>
        <p:spPr>
          <a:noFill/>
        </p:spPr>
        <p:txBody>
          <a:bodyPr lIns="90488" tIns="44450" rIns="90488" bIns="44450" anchor="ctr"/>
          <a:lstStyle/>
          <a:p>
            <a:pPr eaLnBrk="1" hangingPunct="1"/>
            <a:r>
              <a:rPr lang="en-US"/>
              <a:t>To do list</a:t>
            </a:r>
          </a:p>
        </p:txBody>
      </p:sp>
      <p:sp>
        <p:nvSpPr>
          <p:cNvPr id="22532" name="Rectangle 3"/>
          <p:cNvSpPr>
            <a:spLocks noGrp="1" noChangeArrowheads="1"/>
          </p:cNvSpPr>
          <p:nvPr>
            <p:ph type="body" idx="1"/>
          </p:nvPr>
        </p:nvSpPr>
        <p:spPr>
          <a:xfrm>
            <a:off x="762000" y="1766888"/>
            <a:ext cx="4495800" cy="4113212"/>
          </a:xfrm>
          <a:noFill/>
        </p:spPr>
        <p:txBody>
          <a:bodyPr lIns="90488" tIns="44450" rIns="90488" bIns="44450"/>
          <a:lstStyle/>
          <a:p>
            <a:pPr eaLnBrk="1" hangingPunct="1"/>
            <a:r>
              <a:rPr lang="en-US"/>
              <a:t>Organizing principles</a:t>
            </a:r>
          </a:p>
          <a:p>
            <a:pPr lvl="1" eaLnBrk="1" hangingPunct="1"/>
            <a:r>
              <a:rPr lang="en-US">
                <a:ea typeface="ＭＳ Ｐゴシック" pitchFamily="-109" charset="-128"/>
              </a:rPr>
              <a:t>Structure</a:t>
            </a:r>
          </a:p>
          <a:p>
            <a:pPr lvl="1" eaLnBrk="1" hangingPunct="1"/>
            <a:r>
              <a:rPr lang="en-US">
                <a:ea typeface="ＭＳ Ｐゴシック" pitchFamily="-109" charset="-128"/>
              </a:rPr>
              <a:t>Rapid scan support</a:t>
            </a:r>
          </a:p>
        </p:txBody>
      </p:sp>
      <p:pic>
        <p:nvPicPr>
          <p:cNvPr id="2" name="Picture 2"/>
          <p:cNvPicPr>
            <a:picLocks noChangeAspect="1" noChangeArrowheads="1"/>
          </p:cNvPicPr>
          <p:nvPr/>
        </p:nvPicPr>
        <p:blipFill>
          <a:blip r:embed="rId2"/>
          <a:srcRect/>
          <a:stretch>
            <a:fillRect/>
          </a:stretch>
        </p:blipFill>
        <p:spPr bwMode="auto">
          <a:xfrm>
            <a:off x="5638800" y="1828800"/>
            <a:ext cx="3149600" cy="4724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153C489F-F7AC-494F-B192-1F93D175B1EC}" type="slidenum">
              <a:rPr lang="en-US" smtClean="0">
                <a:latin typeface="Arial" pitchFamily="-109" charset="0"/>
              </a:rPr>
              <a:pPr/>
              <a:t>6</a:t>
            </a:fld>
            <a:endParaRPr lang="en-US" smtClean="0">
              <a:latin typeface="Arial" pitchFamily="-109" charset="0"/>
            </a:endParaRPr>
          </a:p>
        </p:txBody>
      </p:sp>
      <p:sp>
        <p:nvSpPr>
          <p:cNvPr id="23555" name="Rectangle 4"/>
          <p:cNvSpPr>
            <a:spLocks noGrp="1" noChangeArrowheads="1"/>
          </p:cNvSpPr>
          <p:nvPr>
            <p:ph type="title"/>
          </p:nvPr>
        </p:nvSpPr>
        <p:spPr/>
        <p:txBody>
          <a:bodyPr/>
          <a:lstStyle/>
          <a:p>
            <a:pPr eaLnBrk="1" hangingPunct="1"/>
            <a:r>
              <a:rPr lang="en-US"/>
              <a:t>Comparison of data </a:t>
            </a:r>
            <a:br>
              <a:rPr lang="en-US"/>
            </a:br>
            <a:r>
              <a:rPr lang="en-US"/>
              <a:t>management systems</a:t>
            </a:r>
          </a:p>
        </p:txBody>
      </p:sp>
      <p:sp>
        <p:nvSpPr>
          <p:cNvPr id="23556" name="Rectangle 5"/>
          <p:cNvSpPr>
            <a:spLocks noGrp="1" noChangeArrowheads="1"/>
          </p:cNvSpPr>
          <p:nvPr>
            <p:ph type="body" idx="1"/>
          </p:nvPr>
        </p:nvSpPr>
        <p:spPr/>
        <p:txBody>
          <a:bodyPr/>
          <a:lstStyle/>
          <a:p>
            <a:pPr eaLnBrk="1" hangingPunct="1">
              <a:lnSpc>
                <a:spcPct val="90000"/>
              </a:lnSpc>
            </a:pPr>
            <a:r>
              <a:rPr lang="en-US" dirty="0"/>
              <a:t>Internal</a:t>
            </a:r>
          </a:p>
          <a:p>
            <a:pPr lvl="1" eaLnBrk="1" hangingPunct="1">
              <a:lnSpc>
                <a:spcPct val="90000"/>
              </a:lnSpc>
            </a:pPr>
            <a:r>
              <a:rPr lang="en-US" dirty="0">
                <a:ea typeface="ＭＳ Ｐゴシック" pitchFamily="-109" charset="-128"/>
              </a:rPr>
              <a:t>Small</a:t>
            </a:r>
          </a:p>
          <a:p>
            <a:pPr lvl="1" eaLnBrk="1" hangingPunct="1">
              <a:lnSpc>
                <a:spcPct val="90000"/>
              </a:lnSpc>
            </a:pPr>
            <a:r>
              <a:rPr lang="en-US" dirty="0">
                <a:ea typeface="ＭＳ Ｐゴシック" pitchFamily="-109" charset="-128"/>
              </a:rPr>
              <a:t>Fast</a:t>
            </a:r>
          </a:p>
          <a:p>
            <a:pPr lvl="1" eaLnBrk="1" hangingPunct="1">
              <a:lnSpc>
                <a:spcPct val="90000"/>
              </a:lnSpc>
            </a:pPr>
            <a:r>
              <a:rPr lang="en-US" dirty="0">
                <a:ea typeface="ＭＳ Ｐゴシック" pitchFamily="-109" charset="-128"/>
              </a:rPr>
              <a:t>Convenient</a:t>
            </a:r>
          </a:p>
          <a:p>
            <a:pPr eaLnBrk="1" hangingPunct="1">
              <a:lnSpc>
                <a:spcPct val="90000"/>
              </a:lnSpc>
            </a:pPr>
            <a:r>
              <a:rPr lang="en-US" dirty="0"/>
              <a:t>External</a:t>
            </a:r>
          </a:p>
          <a:p>
            <a:pPr lvl="1" eaLnBrk="1" hangingPunct="1">
              <a:lnSpc>
                <a:spcPct val="90000"/>
              </a:lnSpc>
            </a:pPr>
            <a:r>
              <a:rPr lang="en-US" dirty="0">
                <a:ea typeface="ＭＳ Ｐゴシック" pitchFamily="-109" charset="-128"/>
              </a:rPr>
              <a:t>Large</a:t>
            </a:r>
          </a:p>
          <a:p>
            <a:pPr lvl="1" eaLnBrk="1" hangingPunct="1">
              <a:lnSpc>
                <a:spcPct val="90000"/>
              </a:lnSpc>
            </a:pPr>
            <a:r>
              <a:rPr lang="en-US" dirty="0">
                <a:ea typeface="ＭＳ Ｐゴシック" pitchFamily="-109" charset="-128"/>
              </a:rPr>
              <a:t>Slow</a:t>
            </a:r>
            <a:endParaRPr lang="en-US" dirty="0" smtClean="0">
              <a:ea typeface="ＭＳ Ｐゴシック" pitchFamily="-109" charset="-128"/>
            </a:endParaRPr>
          </a:p>
          <a:p>
            <a:pPr lvl="1" eaLnBrk="1" hangingPunct="1">
              <a:lnSpc>
                <a:spcPct val="90000"/>
              </a:lnSpc>
            </a:pPr>
            <a:r>
              <a:rPr lang="en-US" dirty="0" smtClean="0">
                <a:ea typeface="ＭＳ Ｐゴシック" pitchFamily="-109" charset="-128"/>
              </a:rPr>
              <a:t>Need to have handy</a:t>
            </a:r>
            <a:endParaRPr lang="en-US" dirty="0">
              <a:ea typeface="ＭＳ Ｐゴシック" pitchFamily="-109" charset="-128"/>
            </a:endParaRPr>
          </a:p>
        </p:txBody>
      </p:sp>
      <p:sp>
        <p:nvSpPr>
          <p:cNvPr id="6" name="AutoShape 7"/>
          <p:cNvSpPr>
            <a:spLocks noChangeArrowheads="1"/>
          </p:cNvSpPr>
          <p:nvPr/>
        </p:nvSpPr>
        <p:spPr bwMode="auto">
          <a:xfrm>
            <a:off x="6096000" y="3962400"/>
            <a:ext cx="2743200" cy="2341304"/>
          </a:xfrm>
          <a:prstGeom prst="foldedCorner">
            <a:avLst>
              <a:gd name="adj" fmla="val 12500"/>
            </a:avLst>
          </a:prstGeom>
          <a:solidFill>
            <a:srgbClr val="FFFF66"/>
          </a:solidFill>
          <a:ln w="12700">
            <a:solidFill>
              <a:schemeClr val="tx1"/>
            </a:solidFill>
            <a:round/>
            <a:headEnd/>
            <a:tailEnd/>
          </a:ln>
        </p:spPr>
        <p:txBody>
          <a:bodyPr anchor="ctr">
            <a:prstTxWarp prst="textNoShape">
              <a:avLst/>
            </a:prstTxWarp>
            <a:spAutoFit/>
          </a:bodyPr>
          <a:lstStyle/>
          <a:p>
            <a:pPr>
              <a:spcBef>
                <a:spcPct val="50000"/>
              </a:spcBef>
            </a:pPr>
            <a:r>
              <a:rPr lang="en-US" altLang="ja-JP" sz="1600" i="1" dirty="0" smtClean="0">
                <a:latin typeface="Georgia" pitchFamily="-109" charset="0"/>
              </a:rPr>
              <a:t>Much smaller creatures than humans could not develop the complexity necessary for intelligence; much larger ones would be limited by the time it takes information to travel across their brains</a:t>
            </a:r>
            <a:endParaRPr lang="en-US" sz="1400" b="1" i="1" dirty="0">
              <a:solidFill>
                <a:srgbClr val="000000"/>
              </a:solidFill>
              <a:latin typeface="Georgia" pitchFamily="-109" charset="0"/>
              <a:ea typeface="Osaka" pitchFamily="-109" charset="-128"/>
              <a:cs typeface="Osaka" pitchFamily="-109" charset="-128"/>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09753820-FC6B-C245-BDF9-92DC922332FC}" type="slidenum">
              <a:rPr lang="en-US" smtClean="0">
                <a:latin typeface="Arial" pitchFamily="-109" charset="0"/>
              </a:rPr>
              <a:pPr/>
              <a:t>7</a:t>
            </a:fld>
            <a:endParaRPr lang="en-US" smtClean="0">
              <a:latin typeface="Arial" pitchFamily="-109" charset="0"/>
            </a:endParaRPr>
          </a:p>
        </p:txBody>
      </p:sp>
      <p:sp>
        <p:nvSpPr>
          <p:cNvPr id="25603" name="Rectangle 2"/>
          <p:cNvSpPr>
            <a:spLocks noGrp="1" noChangeArrowheads="1"/>
          </p:cNvSpPr>
          <p:nvPr>
            <p:ph type="title"/>
          </p:nvPr>
        </p:nvSpPr>
        <p:spPr>
          <a:noFill/>
        </p:spPr>
        <p:txBody>
          <a:bodyPr lIns="90488" tIns="44450" rIns="90488" bIns="44450" anchor="ctr"/>
          <a:lstStyle/>
          <a:p>
            <a:pPr eaLnBrk="1" hangingPunct="1"/>
            <a:r>
              <a:rPr lang="en-US"/>
              <a:t>Organizational data management</a:t>
            </a:r>
          </a:p>
        </p:txBody>
      </p:sp>
      <p:sp>
        <p:nvSpPr>
          <p:cNvPr id="25604" name="Rectangle 3"/>
          <p:cNvSpPr>
            <a:spLocks noGrp="1" noChangeArrowheads="1"/>
          </p:cNvSpPr>
          <p:nvPr>
            <p:ph type="body" idx="1"/>
          </p:nvPr>
        </p:nvSpPr>
        <p:spPr>
          <a:xfrm>
            <a:off x="1066800" y="2057400"/>
            <a:ext cx="7769225" cy="4113213"/>
          </a:xfrm>
        </p:spPr>
        <p:txBody>
          <a:bodyPr/>
          <a:lstStyle/>
          <a:p>
            <a:pPr eaLnBrk="1" hangingPunct="1"/>
            <a:r>
              <a:rPr lang="en-US" dirty="0"/>
              <a:t>Organizations, like </a:t>
            </a:r>
            <a:r>
              <a:rPr lang="en-US" dirty="0" smtClean="0"/>
              <a:t>people, </a:t>
            </a:r>
            <a:r>
              <a:rPr lang="en-US" dirty="0"/>
              <a:t>need to remember</a:t>
            </a:r>
            <a:r>
              <a:rPr lang="en-US" dirty="0" smtClean="0"/>
              <a:t> many things</a:t>
            </a:r>
            <a:endParaRPr lang="en-US" dirty="0"/>
          </a:p>
          <a:p>
            <a:pPr eaLnBrk="1" hangingPunct="1"/>
            <a:r>
              <a:rPr lang="en-US" dirty="0"/>
              <a:t>Deciding where and how to store data frequently involves a trade-off</a:t>
            </a:r>
          </a:p>
          <a:p>
            <a:pPr eaLnBrk="1" hangingPunct="1"/>
            <a:r>
              <a:rPr lang="en-US" dirty="0"/>
              <a:t>Organizational data</a:t>
            </a:r>
            <a:r>
              <a:rPr lang="en-US" dirty="0" smtClean="0"/>
              <a:t> are </a:t>
            </a:r>
            <a:r>
              <a:rPr lang="en-US" dirty="0"/>
              <a:t>used by a variety of information systems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2"/>
          </p:nvPr>
        </p:nvSpPr>
        <p:spPr>
          <a:noFill/>
        </p:spPr>
        <p:txBody>
          <a:bodyPr/>
          <a:lstStyle/>
          <a:p>
            <a:fld id="{4A5094A4-BF18-F247-B7AC-7CD5D56F7D76}" type="slidenum">
              <a:rPr lang="en-US" smtClean="0">
                <a:latin typeface="Arial" pitchFamily="-109" charset="0"/>
              </a:rPr>
              <a:pPr/>
              <a:t>8</a:t>
            </a:fld>
            <a:endParaRPr lang="en-US" smtClean="0">
              <a:latin typeface="Arial" pitchFamily="-109" charset="0"/>
            </a:endParaRPr>
          </a:p>
        </p:txBody>
      </p:sp>
      <p:sp>
        <p:nvSpPr>
          <p:cNvPr id="27651" name="Rectangle 2"/>
          <p:cNvSpPr>
            <a:spLocks noGrp="1" noChangeArrowheads="1"/>
          </p:cNvSpPr>
          <p:nvPr>
            <p:ph type="title"/>
          </p:nvPr>
        </p:nvSpPr>
        <p:spPr/>
        <p:txBody>
          <a:bodyPr/>
          <a:lstStyle/>
          <a:p>
            <a:pPr eaLnBrk="1" hangingPunct="1"/>
            <a:r>
              <a:rPr lang="en-GB"/>
              <a:t>Types of information systems</a:t>
            </a:r>
          </a:p>
        </p:txBody>
      </p:sp>
      <p:graphicFrame>
        <p:nvGraphicFramePr>
          <p:cNvPr id="11375" name="Group 111"/>
          <p:cNvGraphicFramePr>
            <a:graphicFrameLocks noGrp="1"/>
          </p:cNvGraphicFramePr>
          <p:nvPr/>
        </p:nvGraphicFramePr>
        <p:xfrm>
          <a:off x="990600" y="1905000"/>
          <a:ext cx="7772400" cy="4843780"/>
        </p:xfrm>
        <a:graphic>
          <a:graphicData uri="http://schemas.openxmlformats.org/drawingml/2006/table">
            <a:tbl>
              <a:tblPr/>
              <a:tblGrid>
                <a:gridCol w="1143000"/>
                <a:gridCol w="6629400"/>
              </a:tblGrid>
              <a:tr h="546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a:ln>
                            <a:noFill/>
                          </a:ln>
                          <a:solidFill>
                            <a:schemeClr val="tx1"/>
                          </a:solidFill>
                          <a:effectLst/>
                          <a:latin typeface="Trebuchet MS" charset="0"/>
                        </a:rPr>
                        <a:t>Type of IS</a:t>
                      </a:r>
                      <a:endParaRPr kumimoji="0" lang="en-US" sz="16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a:ln>
                            <a:noFill/>
                          </a:ln>
                          <a:solidFill>
                            <a:schemeClr val="tx1"/>
                          </a:solidFill>
                          <a:effectLst/>
                          <a:latin typeface="Trebuchet MS" charset="0"/>
                        </a:rPr>
                        <a:t>System's purpose</a:t>
                      </a:r>
                      <a:endParaRPr kumimoji="0" lang="en-US" sz="1600" b="0" i="0" u="none" strike="noStrike" cap="none" normalizeH="0" baseline="0">
                        <a:ln>
                          <a:noFill/>
                        </a:ln>
                        <a:solidFill>
                          <a:schemeClr val="tx1"/>
                        </a:solidFill>
                        <a:effectLst/>
                        <a:latin typeface="Trebuchet MS"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i="0" u="none" strike="noStrike" cap="none" normalizeH="0" baseline="0">
                          <a:ln>
                            <a:noFill/>
                          </a:ln>
                          <a:solidFill>
                            <a:schemeClr val="tx1"/>
                          </a:solidFill>
                          <a:effectLst/>
                          <a:latin typeface="Trebuchet MS" charset="0"/>
                        </a:rPr>
                        <a:t>TPS</a:t>
                      </a:r>
                      <a:endParaRPr kumimoji="0" lang="en-US" sz="16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i="0" u="none" strike="noStrike" cap="none" normalizeH="0" baseline="0">
                          <a:ln>
                            <a:noFill/>
                          </a:ln>
                          <a:solidFill>
                            <a:schemeClr val="tx1"/>
                          </a:solidFill>
                          <a:effectLst/>
                          <a:latin typeface="Trebuchet MS" charset="0"/>
                        </a:rPr>
                        <a:t>Transaction processing system: Collects and stores data from routine transactions</a:t>
                      </a:r>
                      <a:endParaRPr kumimoji="0" lang="en-US" sz="1600" b="0" i="0" u="none" strike="noStrike" cap="none" normalizeH="0" baseline="0">
                        <a:ln>
                          <a:noFill/>
                        </a:ln>
                        <a:solidFill>
                          <a:schemeClr val="tx1"/>
                        </a:solidFill>
                        <a:effectLst/>
                        <a:latin typeface="Trebuchet MS"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38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i="0" u="none" strike="noStrike" cap="none" normalizeH="0" baseline="0">
                          <a:ln>
                            <a:noFill/>
                          </a:ln>
                          <a:solidFill>
                            <a:schemeClr val="tx1"/>
                          </a:solidFill>
                          <a:effectLst/>
                          <a:latin typeface="Trebuchet MS" charset="0"/>
                        </a:rPr>
                        <a:t>MIS</a:t>
                      </a:r>
                      <a:endParaRPr kumimoji="0" lang="en-US" sz="16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i="0" u="none" strike="noStrike" cap="none" normalizeH="0" baseline="0">
                          <a:ln>
                            <a:noFill/>
                          </a:ln>
                          <a:solidFill>
                            <a:schemeClr val="tx1"/>
                          </a:solidFill>
                          <a:effectLst/>
                          <a:latin typeface="Trebuchet MS" charset="0"/>
                        </a:rPr>
                        <a:t>Management information system: Converts data from a TPS into information for planning, controlling, and managing an organization</a:t>
                      </a:r>
                      <a:endParaRPr kumimoji="0" lang="en-US" sz="1600" b="0" i="0" u="none" strike="noStrike" cap="none" normalizeH="0" baseline="0">
                        <a:ln>
                          <a:noFill/>
                        </a:ln>
                        <a:solidFill>
                          <a:schemeClr val="tx1"/>
                        </a:solidFill>
                        <a:effectLst/>
                        <a:latin typeface="Trebuchet MS"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i="0" u="none" strike="noStrike" cap="none" normalizeH="0" baseline="0">
                          <a:ln>
                            <a:noFill/>
                          </a:ln>
                          <a:solidFill>
                            <a:schemeClr val="tx1"/>
                          </a:solidFill>
                          <a:effectLst/>
                          <a:latin typeface="Trebuchet MS" charset="0"/>
                        </a:rPr>
                        <a:t>DSS</a:t>
                      </a:r>
                      <a:endParaRPr kumimoji="0" lang="en-US" sz="16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i="0" u="none" strike="noStrike" cap="none" normalizeH="0" baseline="0">
                          <a:ln>
                            <a:noFill/>
                          </a:ln>
                          <a:solidFill>
                            <a:schemeClr val="tx1"/>
                          </a:solidFill>
                          <a:effectLst/>
                          <a:latin typeface="Trebuchet MS" charset="0"/>
                        </a:rPr>
                        <a:t>Decision support system: Supports managerial decision making by providing models for processing and analysing data</a:t>
                      </a:r>
                      <a:endParaRPr kumimoji="0" lang="en-US" sz="1600" b="0" i="0" u="none" strike="noStrike" cap="none" normalizeH="0" baseline="0">
                        <a:ln>
                          <a:noFill/>
                        </a:ln>
                        <a:solidFill>
                          <a:schemeClr val="tx1"/>
                        </a:solidFill>
                        <a:effectLst/>
                        <a:latin typeface="Trebuchet MS"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752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i="0" u="none" strike="noStrike" cap="none" normalizeH="0" baseline="0">
                          <a:ln>
                            <a:noFill/>
                          </a:ln>
                          <a:solidFill>
                            <a:schemeClr val="tx1"/>
                          </a:solidFill>
                          <a:effectLst/>
                          <a:latin typeface="Trebuchet MS" charset="0"/>
                        </a:rPr>
                        <a:t>EIS</a:t>
                      </a:r>
                      <a:endParaRPr kumimoji="0" lang="en-US" sz="16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i="0" u="none" strike="noStrike" cap="none" normalizeH="0" baseline="0">
                          <a:ln>
                            <a:noFill/>
                          </a:ln>
                          <a:solidFill>
                            <a:schemeClr val="tx1"/>
                          </a:solidFill>
                          <a:effectLst/>
                          <a:latin typeface="Trebuchet MS" charset="0"/>
                        </a:rPr>
                        <a:t>Executive information system: Provides senior management with information necessary to monitor organizational performance, and develop and implement strategies</a:t>
                      </a:r>
                      <a:endParaRPr kumimoji="0" lang="en-US" sz="1600" b="0" i="0" u="none" strike="noStrike" cap="none" normalizeH="0" baseline="0">
                        <a:ln>
                          <a:noFill/>
                        </a:ln>
                        <a:solidFill>
                          <a:schemeClr val="tx1"/>
                        </a:solidFill>
                        <a:effectLst/>
                        <a:latin typeface="Trebuchet MS"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14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i="0" u="none" strike="noStrike" cap="none" normalizeH="0" baseline="0">
                          <a:ln>
                            <a:noFill/>
                          </a:ln>
                          <a:solidFill>
                            <a:schemeClr val="tx1"/>
                          </a:solidFill>
                          <a:effectLst/>
                          <a:latin typeface="Trebuchet MS" charset="0"/>
                        </a:rPr>
                        <a:t>OLAP</a:t>
                      </a:r>
                      <a:endParaRPr kumimoji="0" lang="en-US" sz="16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i="0" u="none" strike="noStrike" cap="none" normalizeH="0" baseline="0">
                          <a:ln>
                            <a:noFill/>
                          </a:ln>
                          <a:solidFill>
                            <a:schemeClr val="tx1"/>
                          </a:solidFill>
                          <a:effectLst/>
                          <a:latin typeface="Trebuchet MS" charset="0"/>
                        </a:rPr>
                        <a:t>Online analytical processing: Presents a multidimensional, logical view of data</a:t>
                      </a:r>
                      <a:endParaRPr kumimoji="0" lang="en-US" sz="1600" b="0" i="0" u="none" strike="noStrike" cap="none" normalizeH="0" baseline="0">
                        <a:ln>
                          <a:noFill/>
                        </a:ln>
                        <a:solidFill>
                          <a:schemeClr val="tx1"/>
                        </a:solidFill>
                        <a:effectLst/>
                        <a:latin typeface="Trebuchet MS"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88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i="0" u="none" strike="noStrike" cap="none" normalizeH="0" baseline="0">
                          <a:ln>
                            <a:noFill/>
                          </a:ln>
                          <a:solidFill>
                            <a:schemeClr val="tx1"/>
                          </a:solidFill>
                          <a:effectLst/>
                          <a:latin typeface="Trebuchet MS" charset="0"/>
                        </a:rPr>
                        <a:t>Data mining</a:t>
                      </a:r>
                      <a:endParaRPr kumimoji="0" lang="en-US" sz="16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i="0" u="none" strike="noStrike" cap="none" normalizeH="0" baseline="0">
                          <a:ln>
                            <a:noFill/>
                          </a:ln>
                          <a:solidFill>
                            <a:schemeClr val="tx1"/>
                          </a:solidFill>
                          <a:effectLst/>
                          <a:latin typeface="Trebuchet MS" charset="0"/>
                        </a:rPr>
                        <a:t>Uses statistical analysis and artificial intelligence techniques to identify hidden relationships in data</a:t>
                      </a:r>
                      <a:endParaRPr kumimoji="0" lang="en-US" sz="1600" b="0" i="0" u="none" strike="noStrike" cap="none" normalizeH="0" baseline="0">
                        <a:ln>
                          <a:noFill/>
                        </a:ln>
                        <a:solidFill>
                          <a:schemeClr val="tx1"/>
                        </a:solidFill>
                        <a:effectLst/>
                        <a:latin typeface="Trebuchet MS"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27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BI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Business intelligence: Systems for gathering, storing, analyzing, and accessing data to improve decision-making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a:noFill/>
        </p:spPr>
        <p:txBody>
          <a:bodyPr/>
          <a:lstStyle/>
          <a:p>
            <a:fld id="{28E64565-41E1-4F4B-9A60-63F9F9280BB9}" type="slidenum">
              <a:rPr lang="en-US" smtClean="0">
                <a:latin typeface="Arial" pitchFamily="-109" charset="0"/>
              </a:rPr>
              <a:pPr/>
              <a:t>9</a:t>
            </a:fld>
            <a:endParaRPr lang="en-US" smtClean="0">
              <a:latin typeface="Arial" pitchFamily="-109" charset="0"/>
            </a:endParaRPr>
          </a:p>
        </p:txBody>
      </p:sp>
      <p:sp>
        <p:nvSpPr>
          <p:cNvPr id="28675" name="Rectangle 722"/>
          <p:cNvSpPr>
            <a:spLocks noGrp="1" noChangeArrowheads="1"/>
          </p:cNvSpPr>
          <p:nvPr>
            <p:ph type="title"/>
          </p:nvPr>
        </p:nvSpPr>
        <p:spPr/>
        <p:txBody>
          <a:bodyPr/>
          <a:lstStyle/>
          <a:p>
            <a:pPr eaLnBrk="1" hangingPunct="1"/>
            <a:r>
              <a:rPr lang="en-GB"/>
              <a:t>The information systems cycle</a:t>
            </a:r>
          </a:p>
        </p:txBody>
      </p:sp>
      <p:pic>
        <p:nvPicPr>
          <p:cNvPr id="28676" name="Picture 727" descr="FireLite:Books:Data Management:6e:Art PNG:01-IS cycle.png"/>
          <p:cNvPicPr>
            <a:picLocks noChangeAspect="1" noChangeArrowheads="1"/>
          </p:cNvPicPr>
          <p:nvPr/>
        </p:nvPicPr>
        <p:blipFill>
          <a:blip r:embed="rId2"/>
          <a:srcRect/>
          <a:stretch>
            <a:fillRect/>
          </a:stretch>
        </p:blipFill>
        <p:spPr bwMode="auto">
          <a:xfrm>
            <a:off x="1103313" y="1981200"/>
            <a:ext cx="6935787" cy="4694238"/>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dm">
  <a:themeElements>
    <a:clrScheme name="dm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fontScheme name="dm">
      <a:majorFont>
        <a:latin typeface="Trebuchet MS"/>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dm 1">
        <a:dk1>
          <a:srgbClr val="000000"/>
        </a:dk1>
        <a:lt1>
          <a:srgbClr val="A7947B"/>
        </a:lt1>
        <a:dk2>
          <a:srgbClr val="482400"/>
        </a:dk2>
        <a:lt2>
          <a:srgbClr val="808080"/>
        </a:lt2>
        <a:accent1>
          <a:srgbClr val="DFD6C3"/>
        </a:accent1>
        <a:accent2>
          <a:srgbClr val="D69B80"/>
        </a:accent2>
        <a:accent3>
          <a:srgbClr val="D0C8B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dm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dm 3">
        <a:dk1>
          <a:srgbClr val="000000"/>
        </a:dk1>
        <a:lt1>
          <a:srgbClr val="FFFFFF"/>
        </a:lt1>
        <a:dk2>
          <a:srgbClr val="000000"/>
        </a:dk2>
        <a:lt2>
          <a:srgbClr val="333333"/>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dm 4">
        <a:dk1>
          <a:srgbClr val="000000"/>
        </a:dk1>
        <a:lt1>
          <a:srgbClr val="9D7643"/>
        </a:lt1>
        <a:dk2>
          <a:srgbClr val="FFFFFF"/>
        </a:dk2>
        <a:lt2>
          <a:srgbClr val="554025"/>
        </a:lt2>
        <a:accent1>
          <a:srgbClr val="CAA966"/>
        </a:accent1>
        <a:accent2>
          <a:srgbClr val="8488AC"/>
        </a:accent2>
        <a:accent3>
          <a:srgbClr val="CCBDB0"/>
        </a:accent3>
        <a:accent4>
          <a:srgbClr val="000000"/>
        </a:accent4>
        <a:accent5>
          <a:srgbClr val="E1D1B8"/>
        </a:accent5>
        <a:accent6>
          <a:srgbClr val="777B9B"/>
        </a:accent6>
        <a:hlink>
          <a:srgbClr val="993300"/>
        </a:hlink>
        <a:folHlink>
          <a:srgbClr val="66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3383</TotalTime>
  <Words>665</Words>
  <Application>Microsoft Office PowerPoint</Application>
  <PresentationFormat>On-screen Show (4:3)</PresentationFormat>
  <Paragraphs>169</Paragraphs>
  <Slides>25</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ＭＳ Ｐゴシック</vt:lpstr>
      <vt:lpstr>Arial</vt:lpstr>
      <vt:lpstr>Georgia</vt:lpstr>
      <vt:lpstr>Osaka</vt:lpstr>
      <vt:lpstr>Times</vt:lpstr>
      <vt:lpstr>Trebuchet MS</vt:lpstr>
      <vt:lpstr>Wingdings</vt:lpstr>
      <vt:lpstr>ヒラギノ角ゴ Pro W3</vt:lpstr>
      <vt:lpstr>dm</vt:lpstr>
      <vt:lpstr>Managing Data</vt:lpstr>
      <vt:lpstr>Individual data management</vt:lpstr>
      <vt:lpstr>Calendar</vt:lpstr>
      <vt:lpstr>Address book</vt:lpstr>
      <vt:lpstr>To do list</vt:lpstr>
      <vt:lpstr>Comparison of data  management systems</vt:lpstr>
      <vt:lpstr>Organizational data management</vt:lpstr>
      <vt:lpstr>Types of information systems</vt:lpstr>
      <vt:lpstr>The information systems cycle</vt:lpstr>
      <vt:lpstr>Attributes of a data  management system</vt:lpstr>
      <vt:lpstr>Components of  organizational memory</vt:lpstr>
      <vt:lpstr>People</vt:lpstr>
      <vt:lpstr>Tables</vt:lpstr>
      <vt:lpstr>Content Management</vt:lpstr>
      <vt:lpstr>Multimedia Management</vt:lpstr>
      <vt:lpstr>Models</vt:lpstr>
      <vt:lpstr>Knowledge</vt:lpstr>
      <vt:lpstr>Decisions</vt:lpstr>
      <vt:lpstr>Specialized memories</vt:lpstr>
      <vt:lpstr>External memories</vt:lpstr>
      <vt:lpstr>Problems with data  management systems</vt:lpstr>
      <vt:lpstr>Data management  systems timeline</vt:lpstr>
      <vt:lpstr>Data, information &amp; knowledge</vt:lpstr>
      <vt:lpstr>Data, information &amp; knowledge</vt:lpstr>
      <vt:lpstr>The challenge</vt:lpstr>
    </vt:vector>
  </TitlesOfParts>
  <Company>The University of Georgia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Data</dc:title>
  <dc:creator>nsaraf</dc:creator>
  <cp:lastModifiedBy>nilesh saraf</cp:lastModifiedBy>
  <cp:revision>24</cp:revision>
  <dcterms:created xsi:type="dcterms:W3CDTF">2010-12-22T17:46:51Z</dcterms:created>
  <dcterms:modified xsi:type="dcterms:W3CDTF">2014-06-15T18:55:17Z</dcterms:modified>
</cp:coreProperties>
</file>