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6" r:id="rId3"/>
    <p:sldId id="314" r:id="rId4"/>
    <p:sldId id="257" r:id="rId5"/>
    <p:sldId id="312" r:id="rId6"/>
    <p:sldId id="311" r:id="rId7"/>
    <p:sldId id="313" r:id="rId8"/>
    <p:sldId id="258" r:id="rId9"/>
    <p:sldId id="261" r:id="rId10"/>
    <p:sldId id="262" r:id="rId11"/>
    <p:sldId id="263" r:id="rId12"/>
    <p:sldId id="264" r:id="rId13"/>
    <p:sldId id="265" r:id="rId14"/>
    <p:sldId id="281" r:id="rId15"/>
    <p:sldId id="266" r:id="rId16"/>
    <p:sldId id="307" r:id="rId17"/>
    <p:sldId id="316" r:id="rId18"/>
    <p:sldId id="290" r:id="rId19"/>
    <p:sldId id="267" r:id="rId20"/>
    <p:sldId id="268" r:id="rId21"/>
    <p:sldId id="273" r:id="rId22"/>
    <p:sldId id="309" r:id="rId23"/>
    <p:sldId id="274" r:id="rId24"/>
    <p:sldId id="291" r:id="rId25"/>
    <p:sldId id="275" r:id="rId26"/>
    <p:sldId id="276" r:id="rId27"/>
    <p:sldId id="296" r:id="rId28"/>
    <p:sldId id="293" r:id="rId29"/>
    <p:sldId id="277" r:id="rId30"/>
    <p:sldId id="278" r:id="rId31"/>
    <p:sldId id="279" r:id="rId32"/>
    <p:sldId id="294" r:id="rId33"/>
    <p:sldId id="310" r:id="rId34"/>
    <p:sldId id="315" r:id="rId35"/>
    <p:sldId id="305" r:id="rId3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9825" autoAdjust="0"/>
  </p:normalViewPr>
  <p:slideViewPr>
    <p:cSldViewPr snapToGrid="0">
      <p:cViewPr varScale="1">
        <p:scale>
          <a:sx n="109" d="100"/>
          <a:sy n="109" d="100"/>
        </p:scale>
        <p:origin x="420" y="72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860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8686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3149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5217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1206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8818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3967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2417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714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6050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3093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73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to MySQL 5.0.1</a:t>
            </a:r>
          </a:p>
        </p:txBody>
      </p:sp>
    </p:spTree>
    <p:extLst>
      <p:ext uri="{BB962C8B-B14F-4D97-AF65-F5344CB8AC3E}">
        <p14:creationId xmlns:p14="http://schemas.microsoft.com/office/powerpoint/2010/main" val="29954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8064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8583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9039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8996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6828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5365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97661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1732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DFD23346-7374-5044-9C9B-0CDCD3E93E6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2232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2233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2234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C6FF4-6F73-8B48-BED0-434A637AC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88F378-2967-8149-927A-DCB559BFE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A1FD2A-13B7-8647-A1EA-8D395DBE4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11EB95-7339-6E40-9BFF-D93842A7F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BBA889-F2D2-9A40-9BE1-7D37C6D612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1A3C3A-733D-9C4C-8C3D-1C3BC742B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429402-E28D-D243-B5DC-8736F2AE1D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89759C-451E-0E4C-AC47-D661A06B69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041BD5-B709-A649-85F3-832E7C3A11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7BFEA2-06B2-A641-BCDC-058DC1EFB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2300" y="6400800"/>
            <a:ext cx="90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EF1B8D00-E900-4F4C-AEFF-0A5E463DEC1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1207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120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chardtwatson.com/dm6e/Reader/sql/text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ichardtwatson.com/dm6e/Reader/ClassicModel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One-to-Many Relationship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dirty="0" smtClean="0"/>
              <a:t>Chapter 4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0"/>
            <a:ext cx="55546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NATION and STOCK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3570288" y="1668463"/>
            <a:ext cx="500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766" name="Group 382"/>
          <p:cNvGraphicFramePr>
            <a:graphicFrameLocks noGrp="1"/>
          </p:cNvGraphicFramePr>
          <p:nvPr/>
        </p:nvGraphicFramePr>
        <p:xfrm>
          <a:off x="266700" y="977900"/>
          <a:ext cx="3289300" cy="1175068"/>
        </p:xfrm>
        <a:graphic>
          <a:graphicData uri="http://schemas.openxmlformats.org/drawingml/2006/table">
            <a:tbl>
              <a:tblPr/>
              <a:tblGrid>
                <a:gridCol w="969963"/>
                <a:gridCol w="1303337"/>
                <a:gridCol w="1016000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67" name="Group 383"/>
          <p:cNvGraphicFramePr>
            <a:graphicFrameLocks noGrp="1"/>
          </p:cNvGraphicFramePr>
          <p:nvPr/>
        </p:nvGraphicFramePr>
        <p:xfrm>
          <a:off x="266700" y="2413000"/>
          <a:ext cx="7678738" cy="3928428"/>
        </p:xfrm>
        <a:graphic>
          <a:graphicData uri="http://schemas.openxmlformats.org/drawingml/2006/table">
            <a:tbl>
              <a:tblPr/>
              <a:tblGrid>
                <a:gridCol w="1062038"/>
                <a:gridCol w="1682750"/>
                <a:gridCol w="1087437"/>
                <a:gridCol w="1023938"/>
                <a:gridCol w="925512"/>
                <a:gridCol w="858838"/>
                <a:gridCol w="1038225"/>
              </a:tblGrid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641" name="Line 257"/>
          <p:cNvSpPr>
            <a:spLocks noChangeShapeType="1"/>
          </p:cNvSpPr>
          <p:nvPr/>
        </p:nvSpPr>
        <p:spPr bwMode="auto">
          <a:xfrm>
            <a:off x="7950200" y="515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44" name="Line 260"/>
          <p:cNvSpPr>
            <a:spLocks noChangeShapeType="1"/>
          </p:cNvSpPr>
          <p:nvPr/>
        </p:nvSpPr>
        <p:spPr bwMode="auto">
          <a:xfrm>
            <a:off x="7950200" y="5384800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48" name="Line 264"/>
          <p:cNvSpPr>
            <a:spLocks noChangeShapeType="1"/>
          </p:cNvSpPr>
          <p:nvPr/>
        </p:nvSpPr>
        <p:spPr bwMode="auto">
          <a:xfrm>
            <a:off x="8572500" y="1644650"/>
            <a:ext cx="0" cy="375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1035-3627-E241-93E6-F11869852A3F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Foreign keys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 foreign key is a column that is a primary key of another table</a:t>
            </a:r>
          </a:p>
          <a:p>
            <a:pPr lvl="1"/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in </a:t>
            </a:r>
            <a:r>
              <a:rPr lang="en-GB" dirty="0">
                <a:latin typeface="Courier New" pitchFamily="-109" charset="0"/>
              </a:rPr>
              <a:t>stock</a:t>
            </a:r>
            <a:r>
              <a:rPr lang="en-GB" dirty="0"/>
              <a:t> is a foreign key because </a:t>
            </a:r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is the primary key of </a:t>
            </a:r>
            <a:r>
              <a:rPr lang="en-GB" dirty="0">
                <a:latin typeface="Courier New" pitchFamily="-109" charset="0"/>
              </a:rPr>
              <a:t>nation</a:t>
            </a:r>
            <a:endParaRPr lang="en-GB" dirty="0"/>
          </a:p>
          <a:p>
            <a:r>
              <a:rPr lang="en-GB" smtClean="0"/>
              <a:t>Captures a </a:t>
            </a:r>
            <a:r>
              <a:rPr lang="en-GB" dirty="0"/>
              <a:t>1:m relationship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5CBE3-31B9-A445-AB89-E091B29C9FE2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Referential integrity constraint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25" y="200501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For every value of a foreign key there is a primary key with that value</a:t>
            </a:r>
          </a:p>
          <a:p>
            <a:r>
              <a:rPr lang="en-GB" dirty="0"/>
              <a:t>For every value of </a:t>
            </a:r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in stock there is a value of </a:t>
            </a:r>
            <a:r>
              <a:rPr lang="en-GB" dirty="0" err="1">
                <a:latin typeface="Courier New" pitchFamily="-109" charset="0"/>
              </a:rPr>
              <a:t>natcode</a:t>
            </a:r>
            <a:r>
              <a:rPr lang="en-GB" dirty="0"/>
              <a:t> in </a:t>
            </a:r>
            <a:r>
              <a:rPr lang="en-GB" dirty="0">
                <a:latin typeface="Courier New" pitchFamily="-109" charset="0"/>
              </a:rPr>
              <a:t>nation</a:t>
            </a:r>
            <a:endParaRPr lang="en-GB" dirty="0"/>
          </a:p>
          <a:p>
            <a:r>
              <a:rPr lang="en-GB" dirty="0"/>
              <a:t>A primary key must exist before the foreign key can be defined</a:t>
            </a:r>
          </a:p>
          <a:p>
            <a:pPr lvl="1"/>
            <a:r>
              <a:rPr lang="en-GB" dirty="0"/>
              <a:t>Must create the nation </a:t>
            </a:r>
            <a:r>
              <a:rPr lang="en-GB" dirty="0" smtClean="0"/>
              <a:t>table before the stock table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1631-C10D-6545-B46B-664C8F316244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609600"/>
            <a:ext cx="86868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the tables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1905000"/>
            <a:ext cx="7848600" cy="4724400"/>
          </a:xfrm>
          <a:noFill/>
          <a:ln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CREATE TABLE nation (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natname</a:t>
            </a:r>
            <a:r>
              <a:rPr lang="en-GB" sz="1400" dirty="0">
                <a:latin typeface="Courier New" pitchFamily="-109" charset="0"/>
              </a:rPr>
              <a:t>	VARCHAR(20),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exchrate</a:t>
            </a:r>
            <a:r>
              <a:rPr lang="en-GB" sz="1400" dirty="0">
                <a:latin typeface="Courier New" pitchFamily="-109" charset="0"/>
              </a:rPr>
              <a:t>	DECIMAL(9,5),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PRIMARY KEY (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));</a:t>
            </a:r>
          </a:p>
          <a:p>
            <a:pPr>
              <a:buFontTx/>
              <a:buNone/>
            </a:pP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CREATE TABLE stock (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stkfirm</a:t>
            </a:r>
            <a:r>
              <a:rPr lang="en-GB" sz="1400" dirty="0">
                <a:latin typeface="Courier New" pitchFamily="-109" charset="0"/>
              </a:rPr>
              <a:t>	VARCHAR(20),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stkprice</a:t>
            </a:r>
            <a:r>
              <a:rPr lang="en-GB" sz="1400" dirty="0">
                <a:latin typeface="Courier New" pitchFamily="-109" charset="0"/>
              </a:rPr>
              <a:t>	DECIMAL(6,2),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stkqty</a:t>
            </a:r>
            <a:r>
              <a:rPr lang="en-GB" sz="1400" dirty="0">
                <a:latin typeface="Courier New" pitchFamily="-109" charset="0"/>
              </a:rPr>
              <a:t>	DECIMAL(8),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stkdiv</a:t>
            </a:r>
            <a:r>
              <a:rPr lang="en-GB" sz="1400" dirty="0">
                <a:latin typeface="Courier New" pitchFamily="-109" charset="0"/>
              </a:rPr>
              <a:t>	DECIMAL(5,2),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stkpe</a:t>
            </a:r>
            <a:r>
              <a:rPr lang="en-GB" sz="1400" dirty="0">
                <a:latin typeface="Courier New" pitchFamily="-109" charset="0"/>
              </a:rPr>
              <a:t>	DECIMAL(5),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 </a:t>
            </a:r>
            <a:r>
              <a:rPr lang="en-GB" sz="1400" dirty="0" err="1">
                <a:latin typeface="Courier New" pitchFamily="-109" charset="0"/>
              </a:rPr>
              <a:t>natcode</a:t>
            </a:r>
            <a:r>
              <a:rPr lang="en-GB" sz="1400" dirty="0">
                <a:latin typeface="Courier New" pitchFamily="-109" charset="0"/>
              </a:rPr>
              <a:t>	CHAR(3),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PRIMARY </a:t>
            </a:r>
            <a:r>
              <a:rPr lang="en-GB" sz="1400" dirty="0" err="1">
                <a:latin typeface="Courier New" pitchFamily="-109" charset="0"/>
              </a:rPr>
              <a:t>KEY(stkcode</a:t>
            </a:r>
            <a:r>
              <a:rPr lang="en-GB" sz="1400" dirty="0">
                <a:latin typeface="Courier New" pitchFamily="-109" charset="0"/>
              </a:rPr>
              <a:t>),</a:t>
            </a:r>
          </a:p>
          <a:p>
            <a:pPr>
              <a:buFontTx/>
              <a:buNone/>
            </a:pPr>
            <a:r>
              <a:rPr lang="en-GB" sz="1400" dirty="0">
                <a:latin typeface="Courier New" pitchFamily="-109" charset="0"/>
              </a:rPr>
              <a:t>		</a:t>
            </a:r>
            <a:r>
              <a:rPr lang="en-US" sz="1400" dirty="0">
                <a:latin typeface="Courier New" pitchFamily="-109" charset="0"/>
              </a:rPr>
              <a:t>CONSTRAINT </a:t>
            </a:r>
            <a:r>
              <a:rPr lang="en-US" sz="1400" dirty="0" err="1">
                <a:latin typeface="Courier New" pitchFamily="-109" charset="0"/>
              </a:rPr>
              <a:t>fk_has_nation</a:t>
            </a:r>
            <a:r>
              <a:rPr lang="en-US" sz="1400" dirty="0">
                <a:latin typeface="Courier New" pitchFamily="-109" charset="0"/>
              </a:rPr>
              <a:t> FOREIGN </a:t>
            </a:r>
            <a:r>
              <a:rPr lang="en-US" sz="1400" dirty="0" err="1">
                <a:latin typeface="Courier New" pitchFamily="-109" charset="0"/>
              </a:rPr>
              <a:t>KEY(natcode</a:t>
            </a:r>
            <a:r>
              <a:rPr lang="en-US" sz="1400" dirty="0">
                <a:latin typeface="Courier New" pitchFamily="-109" charset="0"/>
              </a:rPr>
              <a:t>) 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-109" charset="0"/>
              </a:rPr>
              <a:t>		   REFERENCES nation(</a:t>
            </a:r>
            <a:r>
              <a:rPr lang="en-US" sz="1400" dirty="0" err="1" smtClean="0">
                <a:latin typeface="Courier New" pitchFamily="-109" charset="0"/>
              </a:rPr>
              <a:t>natcode</a:t>
            </a:r>
            <a:r>
              <a:rPr lang="en-US" sz="1400" dirty="0" smtClean="0">
                <a:latin typeface="Courier New" pitchFamily="-109" charset="0"/>
              </a:rPr>
              <a:t>));</a:t>
            </a:r>
            <a:endParaRPr lang="en-GB" sz="1400" dirty="0">
              <a:latin typeface="Courier New" pitchFamily="-109" charset="0"/>
            </a:endParaRPr>
          </a:p>
          <a:p>
            <a:pPr>
              <a:buFontTx/>
              <a:buNone/>
            </a:pPr>
            <a:endParaRPr lang="en-GB" sz="1400" dirty="0">
              <a:latin typeface="Courier New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3CE-B1D5-4D4B-AB5E-CFEC5ADEEAD1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381000"/>
            <a:ext cx="82423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Representing a 1:m relationship in</a:t>
            </a:r>
            <a:r>
              <a:rPr lang="en-GB" dirty="0" smtClean="0"/>
              <a:t> </a:t>
            </a:r>
            <a:r>
              <a:rPr lang="en-GB" smtClean="0"/>
              <a:t>MySQL Workbench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184400"/>
            <a:ext cx="4254500" cy="353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E3CE-B1D5-4D4B-AB5E-CFEC5ADEEAD1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950" y="381000"/>
            <a:ext cx="7045325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Representing a 1:m relationship in MS Access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066" y="2726267"/>
            <a:ext cx="4114800" cy="261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3333FF"/>
                </a:solidFill>
              </a:rPr>
              <a:t>Class </a:t>
            </a:r>
            <a:r>
              <a:rPr lang="en-CA" dirty="0" smtClean="0">
                <a:solidFill>
                  <a:srgbClr val="3333FF"/>
                </a:solidFill>
              </a:rPr>
              <a:t>Exercise</a:t>
            </a:r>
            <a:endParaRPr lang="en-CA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 smtClean="0"/>
              <a:t>Referential </a:t>
            </a:r>
            <a:r>
              <a:rPr lang="en-CA" sz="2400" dirty="0" smtClean="0"/>
              <a:t>integrity for 2-entity database</a:t>
            </a:r>
          </a:p>
          <a:p>
            <a:r>
              <a:rPr lang="en-CA" sz="2400" dirty="0" smtClean="0"/>
              <a:t>Identify </a:t>
            </a:r>
            <a:r>
              <a:rPr lang="en-CA" sz="2400" dirty="0" smtClean="0"/>
              <a:t>the code for creating tables ‘nation’ and ‘stock’ </a:t>
            </a:r>
            <a:r>
              <a:rPr lang="en-CA" sz="2400" dirty="0"/>
              <a:t>from  </a:t>
            </a:r>
            <a:r>
              <a:rPr lang="en-CA" sz="2400" dirty="0" smtClean="0">
                <a:hlinkClick r:id="rId2"/>
              </a:rPr>
              <a:t>here</a:t>
            </a:r>
            <a:r>
              <a:rPr lang="en-CA" sz="2400" dirty="0" smtClean="0"/>
              <a:t>. What </a:t>
            </a:r>
            <a:r>
              <a:rPr lang="en-CA" sz="2400" dirty="0"/>
              <a:t>do you </a:t>
            </a:r>
            <a:r>
              <a:rPr lang="en-CA" sz="2400" dirty="0" smtClean="0"/>
              <a:t>conclude</a:t>
            </a:r>
            <a:r>
              <a:rPr lang="en-CA" sz="2400" dirty="0"/>
              <a:t> </a:t>
            </a:r>
            <a:r>
              <a:rPr lang="en-CA" sz="2400" dirty="0" smtClean="0"/>
              <a:t>from attempting to accomplish the following?   </a:t>
            </a: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Try and create table ‘stock’ first.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Copy/paste </a:t>
            </a:r>
            <a:r>
              <a:rPr lang="en-CA" sz="2000" dirty="0"/>
              <a:t>the </a:t>
            </a:r>
            <a:r>
              <a:rPr lang="en-CA" sz="2000" dirty="0" smtClean="0"/>
              <a:t>INSERT code for  ‘stock’ first </a:t>
            </a:r>
            <a:r>
              <a:rPr lang="en-CA" sz="2000" dirty="0"/>
              <a:t>from </a:t>
            </a:r>
            <a:r>
              <a:rPr lang="en-CA" sz="2000" dirty="0" smtClean="0">
                <a:hlinkClick r:id="rId2"/>
              </a:rPr>
              <a:t>here</a:t>
            </a:r>
            <a:r>
              <a:rPr lang="en-CA" sz="20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Insert a stock into ‘stock’ from nation ‘Fr’ (France</a:t>
            </a:r>
            <a:r>
              <a:rPr lang="en-CA" sz="2000" dirty="0"/>
              <a:t>). </a:t>
            </a:r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000" dirty="0" smtClean="0"/>
              <a:t>Remove the integrity constraint using ALTER TABLE. Update table ‘stock’ with the French stock</a:t>
            </a:r>
            <a:r>
              <a:rPr lang="en-CA" sz="2000" dirty="0"/>
              <a:t>. </a:t>
            </a: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3333FF"/>
                </a:solidFill>
              </a:rPr>
              <a:t>Class </a:t>
            </a:r>
            <a:r>
              <a:rPr lang="en-CA" dirty="0" smtClean="0">
                <a:solidFill>
                  <a:srgbClr val="3333FF"/>
                </a:solidFill>
              </a:rPr>
              <a:t>Exercise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2-entity database from 1-entity (table) </a:t>
            </a:r>
          </a:p>
          <a:p>
            <a:r>
              <a:rPr lang="en-CA" dirty="0" smtClean="0"/>
              <a:t>Use </a:t>
            </a:r>
            <a:r>
              <a:rPr lang="en-CA" dirty="0" err="1"/>
              <a:t>text:stockTrans</a:t>
            </a:r>
            <a:r>
              <a:rPr lang="en-CA" dirty="0"/>
              <a:t> to create tables </a:t>
            </a:r>
            <a:r>
              <a:rPr lang="en-CA" dirty="0">
                <a:solidFill>
                  <a:srgbClr val="3333FF"/>
                </a:solidFill>
              </a:rPr>
              <a:t>nation</a:t>
            </a:r>
            <a:r>
              <a:rPr lang="en-CA" dirty="0"/>
              <a:t> and </a:t>
            </a:r>
            <a:r>
              <a:rPr lang="en-CA" dirty="0">
                <a:solidFill>
                  <a:srgbClr val="3333FF"/>
                </a:solidFill>
              </a:rPr>
              <a:t>stock</a:t>
            </a:r>
            <a:r>
              <a:rPr lang="en-CA" dirty="0"/>
              <a:t>. Then use ALTER table to adjust the schemas.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Class </a:t>
            </a:r>
            <a:r>
              <a:rPr lang="en-US" dirty="0" smtClean="0">
                <a:solidFill>
                  <a:srgbClr val="3333FF"/>
                </a:solidFill>
              </a:rPr>
              <a:t>Exercise (cont’d)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 5 more countries (Latvia, Saudi Arabia, Lithuania, Singapore and Guatemala) to the ‘nation’ table with additional data using </a:t>
            </a:r>
          </a:p>
          <a:p>
            <a:pPr lvl="1"/>
            <a:r>
              <a:rPr lang="en-US" sz="2000" dirty="0"/>
              <a:t>INSERT </a:t>
            </a:r>
          </a:p>
          <a:p>
            <a:pPr lvl="1"/>
            <a:r>
              <a:rPr lang="en-US" sz="2000" dirty="0"/>
              <a:t>LOAD DATA INFILE  </a:t>
            </a:r>
          </a:p>
          <a:p>
            <a:r>
              <a:rPr lang="en-US" sz="2400" dirty="0" smtClean="0"/>
              <a:t>Athletes</a:t>
            </a:r>
          </a:p>
          <a:p>
            <a:pPr lvl="1"/>
            <a:r>
              <a:rPr lang="en-US" sz="2000" dirty="0" smtClean="0"/>
              <a:t>Develop a data model to keep track of a distance runner’s times over various lengths</a:t>
            </a:r>
            <a:endParaRPr lang="en-US" sz="2000" dirty="0"/>
          </a:p>
          <a:p>
            <a:pPr lvl="1"/>
            <a:r>
              <a:rPr lang="en-US" sz="2000" dirty="0" smtClean="0"/>
              <a:t>Create the database and add 3 rows for each of 2 athletes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59A7-0C97-9948-94BE-D233BC466593}" type="slidenum">
              <a:rPr lang="en-US"/>
              <a:pPr/>
              <a:t>19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Join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735138"/>
            <a:ext cx="8196263" cy="120173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Create a new table from two existing tables by matching on a common column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1400" dirty="0">
                <a:latin typeface="Courier New" pitchFamily="-109" charset="0"/>
              </a:rPr>
              <a:t>SELECT * FROM stock, 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400" dirty="0">
                <a:latin typeface="Courier New" pitchFamily="-109" charset="0"/>
              </a:rPr>
              <a:t>		WHERE </a:t>
            </a:r>
            <a:r>
              <a:rPr lang="en-GB" sz="1400" dirty="0" err="1">
                <a:latin typeface="Courier New" pitchFamily="-109" charset="0"/>
              </a:rPr>
              <a:t>stock.natcode</a:t>
            </a:r>
            <a:r>
              <a:rPr lang="en-GB" sz="1400" dirty="0">
                <a:latin typeface="Courier New" pitchFamily="-109" charset="0"/>
              </a:rPr>
              <a:t> = </a:t>
            </a:r>
            <a:r>
              <a:rPr lang="en-GB" sz="1400" dirty="0" err="1">
                <a:latin typeface="Courier New" pitchFamily="-109" charset="0"/>
              </a:rPr>
              <a:t>nation.natcode</a:t>
            </a:r>
            <a:r>
              <a:rPr lang="en-GB" sz="14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400" dirty="0"/>
          </a:p>
        </p:txBody>
      </p:sp>
      <p:graphicFrame>
        <p:nvGraphicFramePr>
          <p:cNvPr id="54435" name="Group 163"/>
          <p:cNvGraphicFramePr>
            <a:graphicFrameLocks noGrp="1"/>
          </p:cNvGraphicFramePr>
          <p:nvPr/>
        </p:nvGraphicFramePr>
        <p:xfrm>
          <a:off x="1033463" y="3206750"/>
          <a:ext cx="7823200" cy="3524253"/>
        </p:xfrm>
        <a:graphic>
          <a:graphicData uri="http://schemas.openxmlformats.org/drawingml/2006/table">
            <a:tbl>
              <a:tblPr/>
              <a:tblGrid>
                <a:gridCol w="609600"/>
                <a:gridCol w="1541462"/>
                <a:gridCol w="728663"/>
                <a:gridCol w="642937"/>
                <a:gridCol w="592138"/>
                <a:gridCol w="427037"/>
                <a:gridCol w="741363"/>
                <a:gridCol w="727075"/>
                <a:gridCol w="1084262"/>
                <a:gridCol w="728663"/>
              </a:tblGrid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stkcode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stkdiv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exchrate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0.02280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ROF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1.84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ILZ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SLG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1.32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3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 of Lessons and Chapter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Conceptual ERD (1:M)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1a </a:t>
            </a:r>
            <a:r>
              <a:rPr lang="pt-BR" sz="1800" dirty="0"/>
              <a:t>to 1e, 7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600" dirty="0" smtClean="0"/>
              <a:t>SQL for 1:M relationship</a:t>
            </a: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SQL Joins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sz="1800" dirty="0" smtClean="0"/>
              <a:t>2a</a:t>
            </a:r>
            <a:endParaRPr lang="pt-BR" sz="18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SQL- GROUP BY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2b</a:t>
            </a:r>
            <a:r>
              <a:rPr lang="pt-BR" sz="1800" dirty="0"/>
              <a:t>, 2c, 2e, 2f, 2g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SQL -  String comparison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SQL – Subqueries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8a-f</a:t>
            </a:r>
            <a:endParaRPr lang="pt-BR" sz="18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SQL – View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1800" dirty="0" smtClean="0"/>
              <a:t>8k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C050-1C3E-1746-A3E0-43919461DA5E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Join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714500"/>
            <a:ext cx="7772400" cy="21463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600" i="1" dirty="0"/>
              <a:t>Report the value of each stock holding in UK pounds. Sort the report by nation and firm.</a:t>
            </a:r>
            <a:endParaRPr lang="en-GB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natname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stkfirm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stkprice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stkqty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exchrate</a:t>
            </a:r>
            <a:r>
              <a:rPr lang="en-GB" sz="1600" dirty="0">
                <a:latin typeface="Courier New" pitchFamily="-10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</a:t>
            </a:r>
            <a:r>
              <a:rPr lang="en-GB" sz="1600" dirty="0" err="1">
                <a:latin typeface="Courier New" pitchFamily="-109" charset="0"/>
              </a:rPr>
              <a:t>stkprice</a:t>
            </a:r>
            <a:r>
              <a:rPr lang="en-GB" sz="1600" dirty="0">
                <a:latin typeface="Courier New" pitchFamily="-109" charset="0"/>
              </a:rPr>
              <a:t>*</a:t>
            </a:r>
            <a:r>
              <a:rPr lang="en-GB" sz="1600" dirty="0" err="1">
                <a:latin typeface="Courier New" pitchFamily="-109" charset="0"/>
              </a:rPr>
              <a:t>stkqty</a:t>
            </a:r>
            <a:r>
              <a:rPr lang="en-GB" sz="1600" dirty="0">
                <a:latin typeface="Courier New" pitchFamily="-109" charset="0"/>
              </a:rPr>
              <a:t>*</a:t>
            </a:r>
            <a:r>
              <a:rPr lang="en-GB" sz="1600" dirty="0" err="1">
                <a:latin typeface="Courier New" pitchFamily="-109" charset="0"/>
              </a:rPr>
              <a:t>exchrate</a:t>
            </a:r>
            <a:r>
              <a:rPr lang="en-GB" sz="1600" dirty="0">
                <a:latin typeface="Courier New" pitchFamily="-109" charset="0"/>
              </a:rPr>
              <a:t> AS </a:t>
            </a:r>
            <a:r>
              <a:rPr lang="en-GB" sz="1600" dirty="0" err="1">
                <a:latin typeface="Courier New" pitchFamily="-109" charset="0"/>
              </a:rPr>
              <a:t>stkvalue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FROM </a:t>
            </a:r>
            <a:r>
              <a:rPr lang="en-GB" sz="1600" dirty="0" err="1">
                <a:latin typeface="Courier New" pitchFamily="-109" charset="0"/>
              </a:rPr>
              <a:t>stock,nation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	WHERE </a:t>
            </a:r>
            <a:r>
              <a:rPr lang="en-GB" sz="1600" dirty="0" err="1">
                <a:latin typeface="Courier New" pitchFamily="-109" charset="0"/>
              </a:rPr>
              <a:t>stock.natcode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nation.natcode</a:t>
            </a:r>
            <a:endParaRPr lang="en-GB" sz="16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600" dirty="0">
                <a:latin typeface="Courier New" pitchFamily="-109" charset="0"/>
              </a:rPr>
              <a:t>				ORDER BY </a:t>
            </a:r>
            <a:r>
              <a:rPr lang="en-GB" sz="1600" dirty="0" err="1">
                <a:latin typeface="Courier New" pitchFamily="-109" charset="0"/>
              </a:rPr>
              <a:t>natname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stkfirm</a:t>
            </a:r>
            <a:r>
              <a:rPr lang="en-GB" sz="1600" dirty="0">
                <a:latin typeface="Courier New" pitchFamily="-10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600" dirty="0"/>
          </a:p>
        </p:txBody>
      </p:sp>
      <p:graphicFrame>
        <p:nvGraphicFramePr>
          <p:cNvPr id="29129" name="Group 457"/>
          <p:cNvGraphicFramePr>
            <a:graphicFrameLocks noGrp="1"/>
          </p:cNvGraphicFramePr>
          <p:nvPr/>
        </p:nvGraphicFramePr>
        <p:xfrm>
          <a:off x="1138238" y="3608388"/>
          <a:ext cx="6858000" cy="3067054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  <a:gridCol w="914400"/>
                <a:gridCol w="1143000"/>
                <a:gridCol w="1143000"/>
                <a:gridCol w="11430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exchrate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411175.71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258951.69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276303.25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0.02280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97506.71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700358.20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2953894.50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10829.91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248910.48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289547.50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241222.50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431305.00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698083.75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41678651.25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1655561.16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609855.81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29456209.73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DA7C-7974-EA4F-9438-911D6C44CC8A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GROUP BY - reporting by groups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141537"/>
            <a:ext cx="8237537" cy="1626129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Report by nation the total value of stockholdings.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SUM(stkprice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) AS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FROM stock, nation WHERE </a:t>
            </a:r>
            <a:r>
              <a:rPr lang="en-GB" sz="1800" dirty="0" err="1">
                <a:latin typeface="Courier New" pitchFamily="-109" charset="0"/>
              </a:rPr>
              <a:t>stock.natcode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nation.natcode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	GROUP BY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38981" name="Group 69"/>
          <p:cNvGraphicFramePr>
            <a:graphicFrameLocks noGrp="1"/>
          </p:cNvGraphicFramePr>
          <p:nvPr/>
        </p:nvGraphicFramePr>
        <p:xfrm>
          <a:off x="1879600" y="4003675"/>
          <a:ext cx="4487863" cy="1770063"/>
        </p:xfrm>
        <a:graphic>
          <a:graphicData uri="http://schemas.openxmlformats.org/drawingml/2006/table">
            <a:tbl>
              <a:tblPr/>
              <a:tblGrid>
                <a:gridCol w="2420938"/>
                <a:gridCol w="2066925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946430.65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97506.71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48908364.25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30066065.54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4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 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extremely important function</a:t>
            </a:r>
          </a:p>
          <a:p>
            <a:r>
              <a:rPr lang="en-CA" dirty="0" smtClean="0"/>
              <a:t>Identifies </a:t>
            </a:r>
            <a:r>
              <a:rPr lang="en-CA" i="1" dirty="0" smtClean="0"/>
              <a:t>unique combinations of non-aggregate columns</a:t>
            </a:r>
            <a:r>
              <a:rPr lang="en-CA" dirty="0" smtClean="0"/>
              <a:t> in the SELECT statement</a:t>
            </a:r>
          </a:p>
          <a:p>
            <a:pPr lvl="1"/>
            <a:r>
              <a:rPr lang="en-CA" dirty="0" smtClean="0"/>
              <a:t>Note the aggregate functions in the SELECT statement</a:t>
            </a:r>
          </a:p>
          <a:p>
            <a:pPr lvl="1"/>
            <a:r>
              <a:rPr lang="en-CA" dirty="0" smtClean="0"/>
              <a:t>All of the </a:t>
            </a:r>
            <a:r>
              <a:rPr lang="en-CA" smtClean="0"/>
              <a:t>non-aggregate columns </a:t>
            </a:r>
            <a:r>
              <a:rPr lang="en-CA" dirty="0" smtClean="0"/>
              <a:t>should be in the GROUP BY </a:t>
            </a:r>
            <a:r>
              <a:rPr lang="en-CA" smtClean="0"/>
              <a:t>statement.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7B40B-CCE5-8144-8E16-4E6849CACE49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HAVING - the WHERE clause of groups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2176463"/>
            <a:ext cx="8186737" cy="3962400"/>
          </a:xfrm>
          <a:noFill/>
          <a:ln/>
        </p:spPr>
        <p:txBody>
          <a:bodyPr lIns="90488" tIns="44450" rIns="90488" bIns="44450" anchor="t"/>
          <a:lstStyle/>
          <a:p>
            <a:pPr>
              <a:buFontTx/>
              <a:buNone/>
            </a:pPr>
            <a:r>
              <a:rPr lang="en-GB" sz="1800" i="1" dirty="0"/>
              <a:t>Report the total value of stocks for nations with two or more listed stocks.</a:t>
            </a:r>
          </a:p>
          <a:p>
            <a:pPr>
              <a:buFontTx/>
              <a:buNone/>
            </a:pPr>
            <a:endParaRPr lang="en-GB" sz="1800" i="1" dirty="0"/>
          </a:p>
          <a:p>
            <a:pPr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SELECT </a:t>
            </a:r>
            <a:r>
              <a:rPr lang="en-GB" sz="1800" dirty="0" err="1">
                <a:latin typeface="Courier New"/>
                <a:cs typeface="Courier New"/>
              </a:rPr>
              <a:t>natname</a:t>
            </a:r>
            <a:r>
              <a:rPr lang="en-GB" sz="1800" dirty="0">
                <a:latin typeface="Courier New"/>
                <a:cs typeface="Courier New"/>
              </a:rPr>
              <a:t>, </a:t>
            </a:r>
            <a:r>
              <a:rPr lang="en-GB" sz="1800" dirty="0" err="1">
                <a:latin typeface="Courier New"/>
                <a:cs typeface="Courier New"/>
              </a:rPr>
              <a:t>SUM(stkprice</a:t>
            </a:r>
            <a:r>
              <a:rPr lang="en-GB" sz="1800" dirty="0">
                <a:latin typeface="Courier New"/>
                <a:cs typeface="Courier New"/>
              </a:rPr>
              <a:t>*</a:t>
            </a:r>
            <a:r>
              <a:rPr lang="en-GB" sz="1800" dirty="0" err="1">
                <a:latin typeface="Courier New"/>
                <a:cs typeface="Courier New"/>
              </a:rPr>
              <a:t>stkqty</a:t>
            </a:r>
            <a:r>
              <a:rPr lang="en-GB" sz="1800" dirty="0">
                <a:latin typeface="Courier New"/>
                <a:cs typeface="Courier New"/>
              </a:rPr>
              <a:t>*</a:t>
            </a:r>
            <a:r>
              <a:rPr lang="en-GB" sz="1800" dirty="0" err="1">
                <a:latin typeface="Courier New"/>
                <a:cs typeface="Courier New"/>
              </a:rPr>
              <a:t>exchrate</a:t>
            </a:r>
            <a:r>
              <a:rPr lang="en-GB" sz="1800" dirty="0">
                <a:latin typeface="Courier New"/>
                <a:cs typeface="Courier New"/>
              </a:rPr>
              <a:t>) AS </a:t>
            </a:r>
            <a:r>
              <a:rPr lang="en-GB" sz="1800" dirty="0" err="1">
                <a:latin typeface="Courier New"/>
                <a:cs typeface="Courier New"/>
              </a:rPr>
              <a:t>stkvalue</a:t>
            </a:r>
            <a:endParaRPr lang="en-GB" sz="18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	FROM stock, nation WHERE </a:t>
            </a:r>
            <a:r>
              <a:rPr lang="en-GB" sz="1800" dirty="0" err="1">
                <a:latin typeface="Courier New"/>
                <a:cs typeface="Courier New"/>
              </a:rPr>
              <a:t>stock.natcode</a:t>
            </a:r>
            <a:r>
              <a:rPr lang="en-GB" sz="1800" dirty="0">
                <a:latin typeface="Courier New"/>
                <a:cs typeface="Courier New"/>
              </a:rPr>
              <a:t> = </a:t>
            </a:r>
            <a:r>
              <a:rPr lang="en-GB" sz="1800" dirty="0" err="1" smtClean="0">
                <a:latin typeface="Courier New"/>
                <a:cs typeface="Courier New"/>
              </a:rPr>
              <a:t>nation.natcode</a:t>
            </a:r>
            <a:r>
              <a:rPr lang="en-GB" sz="1800" dirty="0" smtClean="0">
                <a:latin typeface="Courier New"/>
                <a:cs typeface="Courier New"/>
              </a:rPr>
              <a:t/>
            </a:r>
            <a:br>
              <a:rPr lang="en-GB" sz="1800" dirty="0" smtClean="0">
                <a:latin typeface="Courier New"/>
                <a:cs typeface="Courier New"/>
              </a:rPr>
            </a:br>
            <a:r>
              <a:rPr lang="en-GB" sz="1800" dirty="0" smtClean="0">
                <a:latin typeface="Courier New"/>
                <a:cs typeface="Courier New"/>
              </a:rPr>
              <a:t>	GROUP </a:t>
            </a:r>
            <a:r>
              <a:rPr lang="en-GB" sz="1800" dirty="0">
                <a:latin typeface="Courier New"/>
                <a:cs typeface="Courier New"/>
              </a:rPr>
              <a:t>BY </a:t>
            </a:r>
            <a:r>
              <a:rPr lang="en-GB" sz="1800" dirty="0" err="1" smtClean="0">
                <a:latin typeface="Courier New"/>
                <a:cs typeface="Courier New"/>
              </a:rPr>
              <a:t>natname</a:t>
            </a:r>
            <a:r>
              <a:rPr lang="en-GB" sz="1800" dirty="0" smtClean="0">
                <a:latin typeface="Courier New"/>
                <a:cs typeface="Courier New"/>
              </a:rPr>
              <a:t/>
            </a:r>
            <a:br>
              <a:rPr lang="en-GB" sz="1800" dirty="0" smtClean="0">
                <a:latin typeface="Courier New"/>
                <a:cs typeface="Courier New"/>
              </a:rPr>
            </a:br>
            <a:r>
              <a:rPr lang="en-GB" sz="1800" dirty="0" smtClean="0">
                <a:latin typeface="Courier New"/>
                <a:cs typeface="Courier New"/>
              </a:rPr>
              <a:t>		HAVING </a:t>
            </a:r>
            <a:r>
              <a:rPr lang="en-GB" sz="1800" dirty="0">
                <a:latin typeface="Courier New"/>
                <a:cs typeface="Courier New"/>
              </a:rPr>
              <a:t>COUNT(*) &gt;= 2;</a:t>
            </a:r>
            <a:endParaRPr lang="en-GB" dirty="0">
              <a:latin typeface="Courier New"/>
              <a:cs typeface="Courier New"/>
            </a:endParaRPr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1031" name="Group 71"/>
          <p:cNvGraphicFramePr>
            <a:graphicFrameLocks noGrp="1"/>
          </p:cNvGraphicFramePr>
          <p:nvPr/>
        </p:nvGraphicFramePr>
        <p:xfrm>
          <a:off x="1862138" y="4478338"/>
          <a:ext cx="3743325" cy="1312863"/>
        </p:xfrm>
        <a:graphic>
          <a:graphicData uri="http://schemas.openxmlformats.org/drawingml/2006/table">
            <a:tbl>
              <a:tblPr/>
              <a:tblGrid>
                <a:gridCol w="2201862"/>
                <a:gridCol w="1541463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946430.65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48908364.25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30066065.54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Class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total dividend payment for each country that has three or more stocks in the </a:t>
            </a:r>
            <a:r>
              <a:rPr lang="en-US" dirty="0" smtClean="0"/>
              <a:t>portfolio</a:t>
            </a:r>
          </a:p>
          <a:p>
            <a:r>
              <a:rPr lang="en-US" dirty="0" smtClean="0"/>
              <a:t>Additional problems -- See MySQL </a:t>
            </a:r>
            <a:r>
              <a:rPr lang="en-US" smtClean="0"/>
              <a:t>script (Module 2)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1FDD-32F4-FC42-AB9D-A5E0564C5380}" type="slidenum">
              <a:rPr lang="en-US"/>
              <a:pPr/>
              <a:t>25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 query nested within another query</a:t>
            </a:r>
          </a:p>
          <a:p>
            <a:pPr>
              <a:buFontTx/>
              <a:buNone/>
            </a:pPr>
            <a:r>
              <a:rPr lang="en-GB" sz="1800" dirty="0"/>
              <a:t>	</a:t>
            </a:r>
            <a:r>
              <a:rPr lang="en-GB" sz="1800" i="1" dirty="0"/>
              <a:t>Report the names of all Australian stocks.</a:t>
            </a:r>
          </a:p>
          <a:p>
            <a:pPr>
              <a:buFontTx/>
              <a:buNone/>
            </a:pPr>
            <a:endParaRPr lang="en-GB" sz="1800" dirty="0"/>
          </a:p>
          <a:p>
            <a:pPr>
              <a:buFontTx/>
              <a:buNone/>
            </a:pPr>
            <a:r>
              <a:rPr lang="en-GB" sz="1800" dirty="0"/>
              <a:t>	</a:t>
            </a: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stkfirm</a:t>
            </a:r>
            <a:r>
              <a:rPr lang="en-GB" sz="1800" dirty="0">
                <a:latin typeface="Courier New" pitchFamily="-109" charset="0"/>
              </a:rPr>
              <a:t> FROM stock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natcode</a:t>
            </a:r>
            <a:r>
              <a:rPr lang="en-GB" sz="1800" dirty="0">
                <a:latin typeface="Courier New" pitchFamily="-109" charset="0"/>
              </a:rPr>
              <a:t> IN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	(SELECT </a:t>
            </a:r>
            <a:r>
              <a:rPr lang="en-GB" sz="1800" dirty="0" err="1">
                <a:latin typeface="Courier New" pitchFamily="-109" charset="0"/>
              </a:rPr>
              <a:t>natcode</a:t>
            </a:r>
            <a:r>
              <a:rPr lang="en-GB" sz="1800" dirty="0">
                <a:latin typeface="Courier New" pitchFamily="-109" charset="0"/>
              </a:rPr>
              <a:t> FROM </a:t>
            </a:r>
            <a:r>
              <a:rPr lang="en-GB" sz="1800" dirty="0" smtClean="0">
                <a:latin typeface="Courier New" pitchFamily="-109" charset="0"/>
              </a:rPr>
              <a:t>nation</a:t>
            </a:r>
            <a:br>
              <a:rPr lang="en-GB" sz="1800" dirty="0" smtClean="0">
                <a:latin typeface="Courier New" pitchFamily="-109" charset="0"/>
              </a:rPr>
            </a:br>
            <a:r>
              <a:rPr lang="en-GB" sz="1800" dirty="0" smtClean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 = 'Australia');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3046" name="Group 38"/>
          <p:cNvGraphicFramePr>
            <a:graphicFrameLocks noGrp="1"/>
          </p:cNvGraphicFramePr>
          <p:nvPr/>
        </p:nvGraphicFramePr>
        <p:xfrm>
          <a:off x="2039938" y="4587875"/>
          <a:ext cx="2413000" cy="1419226"/>
        </p:xfrm>
        <a:graphic>
          <a:graphicData uri="http://schemas.openxmlformats.org/drawingml/2006/table">
            <a:tbl>
              <a:tblPr/>
              <a:tblGrid>
                <a:gridCol w="2413000"/>
              </a:tblGrid>
              <a:tr h="11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6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876D-1E8B-A845-BBD8-C53370CE0179}" type="slidenum">
              <a:rPr lang="en-US"/>
              <a:pPr/>
              <a:t>26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Correlated subquery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Solves the inner query many times</a:t>
            </a:r>
          </a:p>
          <a:p>
            <a:pPr>
              <a:buFontTx/>
              <a:buNone/>
            </a:pPr>
            <a:r>
              <a:rPr lang="en-US" sz="2800" i="1" dirty="0"/>
              <a:t>	</a:t>
            </a:r>
            <a:r>
              <a:rPr lang="en-US" sz="2400" i="1" dirty="0"/>
              <a:t>Find those stocks where the quantity is greater than the average for that country.</a:t>
            </a:r>
          </a:p>
          <a:p>
            <a:pPr>
              <a:lnSpc>
                <a:spcPct val="10000"/>
              </a:lnSpc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SELECT </a:t>
            </a:r>
            <a:r>
              <a:rPr lang="en-US" sz="1800" dirty="0" err="1">
                <a:latin typeface="Courier New" pitchFamily="-109" charset="0"/>
              </a:rPr>
              <a:t>natname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stkfirm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FROM stock, nation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WHERE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endParaRPr lang="en-US" sz="18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AND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&gt;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(SELECT </a:t>
            </a:r>
            <a:r>
              <a:rPr lang="en-US" sz="1800" dirty="0" err="1">
                <a:latin typeface="Courier New" pitchFamily="-109" charset="0"/>
              </a:rPr>
              <a:t>AVG(stkqty</a:t>
            </a:r>
            <a:r>
              <a:rPr lang="en-US" sz="18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	WHERE 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GB" sz="2400" dirty="0"/>
          </a:p>
          <a:p>
            <a:pPr>
              <a:buFontTx/>
              <a:buNone/>
            </a:pPr>
            <a:endParaRPr lang="en-GB" dirty="0"/>
          </a:p>
        </p:txBody>
      </p:sp>
      <p:graphicFrame>
        <p:nvGraphicFramePr>
          <p:cNvPr id="45184" name="Group 128"/>
          <p:cNvGraphicFramePr>
            <a:graphicFrameLocks noGrp="1"/>
          </p:cNvGraphicFramePr>
          <p:nvPr/>
        </p:nvGraphicFramePr>
        <p:xfrm>
          <a:off x="1524000" y="5146675"/>
          <a:ext cx="4800600" cy="1554480"/>
        </p:xfrm>
        <a:graphic>
          <a:graphicData uri="http://schemas.openxmlformats.org/drawingml/2006/table">
            <a:tbl>
              <a:tblPr/>
              <a:tblGrid>
                <a:gridCol w="1673225"/>
                <a:gridCol w="2070100"/>
                <a:gridCol w="1057275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185" name="AutoShape 129"/>
          <p:cNvSpPr>
            <a:spLocks noChangeArrowheads="1"/>
          </p:cNvSpPr>
          <p:nvPr/>
        </p:nvSpPr>
        <p:spPr bwMode="auto">
          <a:xfrm>
            <a:off x="6781800" y="5303838"/>
            <a:ext cx="1905000" cy="92233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Correlated subqueries can be resource intensive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0"/>
            <a:ext cx="5554663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Correlated </a:t>
            </a:r>
            <a:r>
              <a:rPr lang="en-GB" dirty="0" err="1" smtClean="0"/>
              <a:t>subquery</a:t>
            </a:r>
            <a:endParaRPr lang="en-GB" dirty="0"/>
          </a:p>
        </p:txBody>
      </p:sp>
      <p:graphicFrame>
        <p:nvGraphicFramePr>
          <p:cNvPr id="16766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58583"/>
              </p:ext>
            </p:extLst>
          </p:nvPr>
        </p:nvGraphicFramePr>
        <p:xfrm>
          <a:off x="255361" y="1057283"/>
          <a:ext cx="3289300" cy="1175068"/>
        </p:xfrm>
        <a:graphic>
          <a:graphicData uri="http://schemas.openxmlformats.org/drawingml/2006/table">
            <a:tbl>
              <a:tblPr/>
              <a:tblGrid>
                <a:gridCol w="969963"/>
                <a:gridCol w="1303337"/>
                <a:gridCol w="1016000"/>
              </a:tblGrid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States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0.0228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T="18288" marB="18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67" name="Group 3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44517"/>
              </p:ext>
            </p:extLst>
          </p:nvPr>
        </p:nvGraphicFramePr>
        <p:xfrm>
          <a:off x="730331" y="2798566"/>
          <a:ext cx="7215107" cy="3903652"/>
        </p:xfrm>
        <a:graphic>
          <a:graphicData uri="http://schemas.openxmlformats.org/drawingml/2006/table">
            <a:tbl>
              <a:tblPr/>
              <a:tblGrid>
                <a:gridCol w="997914"/>
                <a:gridCol w="1581148"/>
                <a:gridCol w="1021779"/>
                <a:gridCol w="962114"/>
                <a:gridCol w="869631"/>
                <a:gridCol w="806983"/>
                <a:gridCol w="975538"/>
              </a:tblGrid>
              <a:tr h="237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124"/>
                    </a:solidFill>
                  </a:tcPr>
                </a:tc>
              </a:tr>
              <a:tr h="208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19401" y="963919"/>
            <a:ext cx="5340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natname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stkfirm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FROM stock, nation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WHERE </a:t>
            </a:r>
            <a:r>
              <a:rPr lang="en-US" sz="1600" dirty="0" err="1">
                <a:latin typeface="Courier New" pitchFamily="-109" charset="0"/>
              </a:rPr>
              <a:t>stock.natcode</a:t>
            </a:r>
            <a:r>
              <a:rPr lang="en-US" sz="1600" dirty="0">
                <a:latin typeface="Courier New" pitchFamily="-109" charset="0"/>
              </a:rPr>
              <a:t> 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AND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&gt;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(</a:t>
            </a:r>
            <a:r>
              <a:rPr lang="en-US" sz="1600" dirty="0">
                <a:latin typeface="Courier New" pitchFamily="-109" charset="0"/>
              </a:rPr>
              <a:t>SELECT AVG(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   WHERE </a:t>
            </a:r>
            <a:r>
              <a:rPr lang="en-US" sz="1600" dirty="0" err="1" smtClean="0">
                <a:latin typeface="Courier New" pitchFamily="-109" charset="0"/>
              </a:rPr>
              <a:t>stock.natcode</a:t>
            </a:r>
            <a:r>
              <a:rPr lang="en-US" sz="1600" dirty="0" smtClean="0">
                <a:latin typeface="Courier New" pitchFamily="-109" charset="0"/>
              </a:rPr>
              <a:t> = </a:t>
            </a:r>
            <a:r>
              <a:rPr lang="en-US" sz="1600" dirty="0" err="1" smtClean="0">
                <a:latin typeface="Courier New" pitchFamily="-109" charset="0"/>
              </a:rPr>
              <a:t>nation.natcode</a:t>
            </a:r>
            <a:r>
              <a:rPr lang="en-US" sz="1600" dirty="0">
                <a:latin typeface="Courier New" pitchFamily="-109" charset="0"/>
              </a:rPr>
              <a:t>)</a:t>
            </a:r>
            <a:r>
              <a:rPr lang="en-US" sz="1600" dirty="0" smtClean="0">
                <a:latin typeface="Courier New" pitchFamily="-109" charset="0"/>
              </a:rPr>
              <a:t>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9182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Class Exercise </a:t>
            </a:r>
            <a:r>
              <a:rPr lang="en-US" dirty="0" smtClean="0">
                <a:solidFill>
                  <a:srgbClr val="3333FF"/>
                </a:solidFill>
              </a:rPr>
              <a:t>5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452" y="1737578"/>
            <a:ext cx="7769225" cy="4113212"/>
          </a:xfrm>
        </p:spPr>
        <p:txBody>
          <a:bodyPr/>
          <a:lstStyle/>
          <a:p>
            <a:r>
              <a:rPr lang="en-US" sz="2400" dirty="0" smtClean="0"/>
              <a:t>Write Correlated Subqueries</a:t>
            </a:r>
            <a:endParaRPr lang="en-US" sz="2400" dirty="0" smtClean="0"/>
          </a:p>
          <a:p>
            <a:pPr lvl="1"/>
            <a:r>
              <a:rPr lang="en-US" sz="2000" dirty="0" smtClean="0"/>
              <a:t>Report </a:t>
            </a:r>
            <a:r>
              <a:rPr lang="en-US" sz="2000" dirty="0" smtClean="0"/>
              <a:t>the country, firm, and stock holding for </a:t>
            </a:r>
            <a:r>
              <a:rPr lang="en-US" sz="2000" dirty="0" smtClean="0"/>
              <a:t>the firm that has the maximum stock quantity </a:t>
            </a:r>
            <a:r>
              <a:rPr lang="en-US" sz="2000" dirty="0" smtClean="0"/>
              <a:t>in its country</a:t>
            </a:r>
            <a:r>
              <a:rPr lang="en-US" sz="2000" dirty="0" smtClean="0"/>
              <a:t> </a:t>
            </a:r>
            <a:r>
              <a:rPr lang="en-US" sz="2000" dirty="0" smtClean="0"/>
              <a:t>(database: text, tables: stock, nation)</a:t>
            </a:r>
          </a:p>
          <a:p>
            <a:pPr lvl="1"/>
            <a:r>
              <a:rPr lang="en-CA" sz="2000" dirty="0" smtClean="0"/>
              <a:t>Sort the stocks in ascending order of </a:t>
            </a:r>
            <a:r>
              <a:rPr lang="en-CA" sz="2000" dirty="0" err="1" smtClean="0"/>
              <a:t>stkpe</a:t>
            </a:r>
            <a:r>
              <a:rPr lang="en-CA" sz="2000" dirty="0" smtClean="0"/>
              <a:t>  and include a column indicates the number of other stocks havin</a:t>
            </a:r>
            <a:r>
              <a:rPr lang="en-CA" sz="2000" dirty="0" smtClean="0"/>
              <a:t>g a lower </a:t>
            </a:r>
            <a:r>
              <a:rPr lang="en-CA" sz="2000" dirty="0" err="1" smtClean="0"/>
              <a:t>stkpe</a:t>
            </a:r>
            <a:r>
              <a:rPr lang="en-CA" sz="2000" dirty="0"/>
              <a:t>.</a:t>
            </a:r>
            <a:r>
              <a:rPr lang="en-CA" sz="2000" dirty="0" smtClean="0"/>
              <a:t> </a:t>
            </a:r>
          </a:p>
          <a:p>
            <a:pPr lvl="1"/>
            <a:r>
              <a:rPr lang="en-CA" sz="2000" dirty="0" smtClean="0"/>
              <a:t>Using </a:t>
            </a:r>
            <a:r>
              <a:rPr lang="en-CA" sz="2000" dirty="0"/>
              <a:t>the </a:t>
            </a:r>
            <a:r>
              <a:rPr lang="en-CA" sz="2000" dirty="0" err="1"/>
              <a:t>order_t</a:t>
            </a:r>
            <a:r>
              <a:rPr lang="en-CA" sz="2000" dirty="0"/>
              <a:t> </a:t>
            </a:r>
            <a:r>
              <a:rPr lang="en-CA" sz="2000" dirty="0" smtClean="0"/>
              <a:t>table (database: </a:t>
            </a:r>
            <a:r>
              <a:rPr lang="en-CA" sz="2000" dirty="0" err="1" smtClean="0"/>
              <a:t>bigpvfc</a:t>
            </a:r>
            <a:r>
              <a:rPr lang="en-CA" sz="2000" dirty="0" smtClean="0"/>
              <a:t>), list the orders </a:t>
            </a:r>
            <a:r>
              <a:rPr lang="en-CA" sz="2000" dirty="0"/>
              <a:t>processed by the busiest salesperson.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C9D5-1C29-1F47-AE4D-3AED335F15FF}" type="slidenum">
              <a:rPr lang="en-US"/>
              <a:pPr/>
              <a:t>29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Views - virtual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550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An imaginary table constructed by the DBMS when required</a:t>
            </a:r>
          </a:p>
          <a:p>
            <a:pPr>
              <a:lnSpc>
                <a:spcPct val="90000"/>
              </a:lnSpc>
            </a:pPr>
            <a:r>
              <a:rPr lang="en-GB" dirty="0"/>
              <a:t>Only the definition of the view is stored, not the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CREATE VIEW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(nation, firm, price, qty,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 value)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AS SELECT </a:t>
            </a:r>
            <a:r>
              <a:rPr lang="en-GB" sz="1800" dirty="0" err="1">
                <a:latin typeface="Courier New" pitchFamily="-109" charset="0"/>
              </a:rPr>
              <a:t>natname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stkfirm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exchrate</a:t>
            </a:r>
            <a:r>
              <a:rPr lang="en-GB" sz="1800" dirty="0">
                <a:latin typeface="Courier New" pitchFamily="-109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	</a:t>
            </a:r>
            <a:r>
              <a:rPr lang="en-GB" sz="1800" dirty="0" err="1">
                <a:latin typeface="Courier New" pitchFamily="-109" charset="0"/>
              </a:rPr>
              <a:t>stkprice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stkqty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exchrate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FROM stock, nation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        WHERE </a:t>
            </a:r>
            <a:r>
              <a:rPr lang="en-GB" sz="1800" dirty="0" err="1">
                <a:latin typeface="Courier New" pitchFamily="-109" charset="0"/>
              </a:rPr>
              <a:t>stock.natcode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nation.natcode</a:t>
            </a:r>
            <a:r>
              <a:rPr lang="en-GB" sz="1800" dirty="0">
                <a:latin typeface="Courier New" pitchFamily="-10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7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791-0870-4544-9AD7-D44B973C3245}" type="slidenum">
              <a:rPr lang="en-US"/>
              <a:pPr/>
              <a:t>3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Extend data model using 1:M relationship</a:t>
            </a:r>
          </a:p>
          <a:p>
            <a:pPr lvl="1"/>
            <a:r>
              <a:rPr lang="en-US" sz="1400" dirty="0" smtClean="0"/>
              <a:t>How do you identify and explain the UPDATE anomalies in an actual dataset? </a:t>
            </a:r>
          </a:p>
          <a:p>
            <a:pPr lvl="1"/>
            <a:r>
              <a:rPr lang="en-US" sz="1400" dirty="0" smtClean="0"/>
              <a:t>How can a 1:M relationship with Referential Integrity solve </a:t>
            </a:r>
            <a:r>
              <a:rPr lang="en-US" sz="1400" dirty="0"/>
              <a:t>the anomalies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/>
              <a:t>How do you establish Referential Integrity using a Foreign Key in SQL?</a:t>
            </a:r>
          </a:p>
          <a:p>
            <a:pPr lvl="1"/>
            <a:r>
              <a:rPr lang="en-US" sz="1400" dirty="0" smtClean="0"/>
              <a:t>Illustrate using SQL how the Foreign Key constraint establish Referential Integrity in a database</a:t>
            </a:r>
          </a:p>
          <a:p>
            <a:r>
              <a:rPr lang="en-US" sz="1800" dirty="0" smtClean="0"/>
              <a:t>Create query to: </a:t>
            </a:r>
          </a:p>
          <a:p>
            <a:pPr lvl="1"/>
            <a:r>
              <a:rPr lang="en-US" sz="1400" dirty="0" smtClean="0"/>
              <a:t>extract data from a two-entity database - JOINS</a:t>
            </a:r>
          </a:p>
          <a:p>
            <a:pPr lvl="1"/>
            <a:r>
              <a:rPr lang="en-US" sz="1400" dirty="0" smtClean="0"/>
              <a:t>summarize data for classes/categories  - GROUP BY, HAVING </a:t>
            </a:r>
            <a:r>
              <a:rPr lang="en-US" sz="1400" dirty="0"/>
              <a:t>clause</a:t>
            </a:r>
          </a:p>
          <a:p>
            <a:pPr lvl="1"/>
            <a:r>
              <a:rPr lang="en-US" sz="1400" dirty="0" smtClean="0"/>
              <a:t>When is a correlated sub-query necessary? What are its advantages? How do you create a correlated subquery?</a:t>
            </a:r>
            <a:endParaRPr lang="en-US" sz="1400" dirty="0"/>
          </a:p>
          <a:p>
            <a:r>
              <a:rPr lang="en-US" sz="1800" dirty="0" smtClean="0"/>
              <a:t>What is a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23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12AC-B325-6248-86B8-D0E54EE85B7A}" type="slidenum">
              <a:rPr lang="en-US"/>
              <a:pPr/>
              <a:t>30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Views - querying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1600200"/>
            <a:ext cx="8120062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Query exactly as if a table</a:t>
            </a:r>
          </a:p>
          <a:p>
            <a:pPr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nation, </a:t>
            </a:r>
            <a:r>
              <a:rPr lang="en-GB" sz="1800" dirty="0" smtClean="0">
                <a:latin typeface="Courier New" pitchFamily="-109" charset="0"/>
              </a:rPr>
              <a:t>firm, value</a:t>
            </a:r>
            <a:br>
              <a:rPr lang="en-GB" sz="1800" dirty="0" smtClean="0">
                <a:latin typeface="Courier New" pitchFamily="-109" charset="0"/>
              </a:rPr>
            </a:br>
            <a:r>
              <a:rPr lang="en-GB" sz="1800" dirty="0" smtClean="0">
                <a:latin typeface="Courier New" pitchFamily="-109" charset="0"/>
              </a:rPr>
              <a:t>	FROM </a:t>
            </a:r>
            <a:r>
              <a:rPr lang="en-GB" sz="1800" dirty="0" err="1">
                <a:latin typeface="Courier New" pitchFamily="-109" charset="0"/>
              </a:rPr>
              <a:t>stkvalue</a:t>
            </a:r>
            <a:r>
              <a:rPr lang="en-GB" sz="1800" dirty="0">
                <a:latin typeface="Courier New" pitchFamily="-109" charset="0"/>
              </a:rPr>
              <a:t> WHERE value &gt; 100000;</a:t>
            </a:r>
          </a:p>
        </p:txBody>
      </p:sp>
      <p:graphicFrame>
        <p:nvGraphicFramePr>
          <p:cNvPr id="47743" name="Group 6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88092"/>
              </p:ext>
            </p:extLst>
          </p:nvPr>
        </p:nvGraphicFramePr>
        <p:xfrm>
          <a:off x="2544224" y="2785740"/>
          <a:ext cx="4064000" cy="4072260"/>
        </p:xfrm>
        <a:graphic>
          <a:graphicData uri="http://schemas.openxmlformats.org/drawingml/2006/table">
            <a:tbl>
              <a:tblPr/>
              <a:tblGrid>
                <a:gridCol w="1254125"/>
                <a:gridCol w="1692275"/>
                <a:gridCol w="11176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firm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289547.50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698083.75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700358.20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1655561.16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241222.50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2953894.50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431305.00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248910.48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41678651.25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29456209.73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609855.80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258951.69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276303.24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411175.71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0DE90-081D-E046-A2E0-68BDB20158A5}" type="slidenum">
              <a:rPr lang="en-US"/>
              <a:pPr/>
              <a:t>31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Why create a view?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300" y="208915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Simplify query writing</a:t>
            </a:r>
          </a:p>
          <a:p>
            <a:pPr lvl="1"/>
            <a:r>
              <a:rPr lang="en-GB" dirty="0"/>
              <a:t>Calculated columns</a:t>
            </a:r>
          </a:p>
          <a:p>
            <a:r>
              <a:rPr lang="en-GB" dirty="0"/>
              <a:t>Restrict access to parts of a </a:t>
            </a:r>
            <a:r>
              <a:rPr lang="en-GB" dirty="0" smtClean="0"/>
              <a:t>table for  specific user-types.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Class Exercise </a:t>
            </a:r>
            <a:r>
              <a:rPr lang="en-US" dirty="0" smtClean="0">
                <a:solidFill>
                  <a:srgbClr val="3333FF"/>
                </a:solidFill>
              </a:rPr>
              <a:t>6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view for dividend payment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Additional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 err="1" smtClean="0"/>
              <a:t>ClassicModels</a:t>
            </a:r>
            <a:r>
              <a:rPr lang="en-CA" sz="1800" dirty="0" smtClean="0"/>
              <a:t>: Create the classic models database by using the code from the textbook website (</a:t>
            </a:r>
            <a:r>
              <a:rPr lang="en-CA" sz="1800" dirty="0" smtClean="0">
                <a:hlinkClick r:id="rId2"/>
              </a:rPr>
              <a:t>click</a:t>
            </a:r>
            <a:r>
              <a:rPr lang="en-CA" sz="1800" dirty="0" smtClean="0"/>
              <a:t>).</a:t>
            </a:r>
          </a:p>
          <a:p>
            <a:pPr lvl="1"/>
            <a:r>
              <a:rPr lang="en-CA" sz="1800" dirty="0" smtClean="0"/>
              <a:t>Examine the data model in WB</a:t>
            </a:r>
          </a:p>
          <a:p>
            <a:pPr lvl="1"/>
            <a:r>
              <a:rPr lang="en-CA" sz="1800" dirty="0" smtClean="0"/>
              <a:t>Solve the queries for Single Entity and 1:M relationship</a:t>
            </a:r>
          </a:p>
          <a:p>
            <a:r>
              <a:rPr lang="en-CA" sz="1800" dirty="0"/>
              <a:t>Using tables in </a:t>
            </a:r>
            <a:r>
              <a:rPr lang="en-CA" sz="1800" dirty="0" err="1"/>
              <a:t>bigpvfc</a:t>
            </a:r>
            <a:r>
              <a:rPr lang="en-CA" sz="1800" dirty="0"/>
              <a:t> (</a:t>
            </a:r>
            <a:r>
              <a:rPr lang="en-CA" sz="1800" dirty="0" err="1"/>
              <a:t>Order_t</a:t>
            </a:r>
            <a:r>
              <a:rPr lang="en-CA" sz="1800" dirty="0"/>
              <a:t>, </a:t>
            </a:r>
            <a:r>
              <a:rPr lang="en-CA" sz="1800" dirty="0" err="1"/>
              <a:t>Orderline</a:t>
            </a:r>
            <a:r>
              <a:rPr lang="en-CA" sz="1800" dirty="0"/>
              <a:t>, </a:t>
            </a:r>
            <a:r>
              <a:rPr lang="en-CA" sz="1800" dirty="0" err="1"/>
              <a:t>customer_t</a:t>
            </a:r>
            <a:r>
              <a:rPr lang="en-CA" sz="1800" dirty="0"/>
              <a:t>, </a:t>
            </a:r>
            <a:r>
              <a:rPr lang="en-CA" sz="1800" dirty="0" err="1"/>
              <a:t>product_t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Create a list of customer IDs alongside the quantity of each products they have ordered (product name, description).</a:t>
            </a:r>
          </a:p>
          <a:p>
            <a:pPr lvl="1"/>
            <a:r>
              <a:rPr lang="en-CA" sz="1800" dirty="0"/>
              <a:t> Create a list of products (IDs) which are not selling much (total product quantity &lt; 10)</a:t>
            </a:r>
          </a:p>
          <a:p>
            <a:pPr lvl="1"/>
            <a:r>
              <a:rPr lang="en-CA" sz="1800" dirty="0"/>
              <a:t>Find the top 10 customers in terms of purchase dollars.</a:t>
            </a:r>
          </a:p>
          <a:p>
            <a:pPr lvl="1"/>
            <a:r>
              <a:rPr lang="en-CA" sz="1800" dirty="0"/>
              <a:t>For each order item in </a:t>
            </a:r>
            <a:r>
              <a:rPr lang="en-CA" sz="1800" dirty="0" err="1"/>
              <a:t>orderline</a:t>
            </a:r>
            <a:r>
              <a:rPr lang="en-CA" sz="1800" dirty="0"/>
              <a:t> find if the quantity ordered is more than the average quantity typically ordered for that order item.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791-0870-4544-9AD7-D44B973C3245}" type="slidenum">
              <a:rPr lang="en-US"/>
              <a:pPr/>
              <a:t>34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Extend data model using 1:M relationship</a:t>
            </a:r>
          </a:p>
          <a:p>
            <a:pPr lvl="1"/>
            <a:r>
              <a:rPr lang="en-US" sz="1400" dirty="0" smtClean="0"/>
              <a:t>How do you identify and explain the UPDATE anomalies in an actual dataset? Write SQL </a:t>
            </a:r>
            <a:r>
              <a:rPr lang="en-US" sz="1400" smtClean="0"/>
              <a:t>to illustrate. </a:t>
            </a:r>
            <a:endParaRPr lang="en-US" sz="1400" dirty="0" smtClean="0"/>
          </a:p>
          <a:p>
            <a:pPr lvl="1"/>
            <a:r>
              <a:rPr lang="en-US" sz="1400" dirty="0" smtClean="0"/>
              <a:t>How can a 1:M relationship with Referential Integrity solve </a:t>
            </a:r>
            <a:r>
              <a:rPr lang="en-US" sz="1400" dirty="0"/>
              <a:t>the anomalies</a:t>
            </a:r>
            <a:r>
              <a:rPr lang="en-US" sz="1400" dirty="0" smtClean="0"/>
              <a:t>?</a:t>
            </a:r>
          </a:p>
          <a:p>
            <a:pPr lvl="1"/>
            <a:r>
              <a:rPr lang="en-US" sz="1400" dirty="0"/>
              <a:t>How do you establish Referential Integrity using a Foreign Key in SQL?</a:t>
            </a:r>
          </a:p>
          <a:p>
            <a:pPr lvl="1"/>
            <a:r>
              <a:rPr lang="en-US" sz="1400" dirty="0" smtClean="0"/>
              <a:t>Illustrate using SQL how the Foreign Key constraint establish Referential Integrity in a database</a:t>
            </a:r>
          </a:p>
          <a:p>
            <a:r>
              <a:rPr lang="en-US" sz="1800" dirty="0" smtClean="0"/>
              <a:t>Create query to: </a:t>
            </a:r>
          </a:p>
          <a:p>
            <a:pPr lvl="1"/>
            <a:r>
              <a:rPr lang="en-US" sz="1400" dirty="0" smtClean="0"/>
              <a:t>extract data from a two-entity database - JOINS</a:t>
            </a:r>
          </a:p>
          <a:p>
            <a:pPr lvl="1"/>
            <a:r>
              <a:rPr lang="en-US" sz="1400" dirty="0" smtClean="0"/>
              <a:t>summarize data for classes/categories  - GROUP BY, HAVING </a:t>
            </a:r>
            <a:r>
              <a:rPr lang="en-US" sz="1400" dirty="0"/>
              <a:t>clause</a:t>
            </a:r>
          </a:p>
          <a:p>
            <a:pPr lvl="1"/>
            <a:r>
              <a:rPr lang="en-US" sz="1400" dirty="0" smtClean="0"/>
              <a:t>When is a correlated sub-query necessary? What are its advantages? How do you create a correlated subquery?</a:t>
            </a:r>
            <a:endParaRPr lang="en-US" sz="1400" dirty="0"/>
          </a:p>
          <a:p>
            <a:r>
              <a:rPr lang="en-US" sz="1800" dirty="0" smtClean="0"/>
              <a:t>What is a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96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Form Term Project groups (through Canvas)</a:t>
            </a:r>
          </a:p>
          <a:p>
            <a:pPr lvl="1"/>
            <a:r>
              <a:rPr lang="en-CA" sz="2400" dirty="0" smtClean="0"/>
              <a:t>Read term project assignment</a:t>
            </a:r>
          </a:p>
          <a:p>
            <a:r>
              <a:rPr lang="en-CA" sz="2800" dirty="0" smtClean="0"/>
              <a:t>Chapter 4 to be continued (No Quiz)</a:t>
            </a:r>
          </a:p>
          <a:p>
            <a:r>
              <a:rPr lang="en-CA" sz="2800" dirty="0" smtClean="0"/>
              <a:t>Homework assignment (deadline postponed)</a:t>
            </a:r>
            <a:endParaRPr lang="en-CA" sz="2800" dirty="0"/>
          </a:p>
          <a:p>
            <a:pPr lvl="0" eaLnBrk="1" hangingPunct="1">
              <a:lnSpc>
                <a:spcPct val="90000"/>
              </a:lnSpc>
            </a:pPr>
            <a:r>
              <a:rPr lang="en-US" sz="2800" dirty="0"/>
              <a:t>Practice </a:t>
            </a:r>
            <a:r>
              <a:rPr lang="en-US" sz="2800" dirty="0" smtClean="0"/>
              <a:t>problems</a:t>
            </a:r>
            <a:r>
              <a:rPr lang="en-US" sz="2800" dirty="0"/>
              <a:t> </a:t>
            </a:r>
            <a:r>
              <a:rPr lang="en-US" sz="2800" dirty="0" smtClean="0"/>
              <a:t>(see end of Week 1 slides for a list of sources)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D5314-CED5-0248-B5E5-32D3D88A1FC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7F13-3C3B-184E-82AD-33B93A9E6B12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The </a:t>
            </a:r>
            <a:r>
              <a:rPr lang="en-GB" dirty="0"/>
              <a:t>one-to-many relationship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105025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 smtClean="0"/>
              <a:t>Entities </a:t>
            </a:r>
            <a:r>
              <a:rPr lang="en-GB" dirty="0"/>
              <a:t>are related to other entities</a:t>
            </a:r>
          </a:p>
          <a:p>
            <a:r>
              <a:rPr lang="en-GB" dirty="0"/>
              <a:t>A 1:m </a:t>
            </a:r>
            <a:r>
              <a:rPr lang="en-GB" dirty="0" smtClean="0"/>
              <a:t>(One: Many) relationship</a:t>
            </a:r>
          </a:p>
          <a:p>
            <a:r>
              <a:rPr lang="en-GB" dirty="0"/>
              <a:t>Create a second entity</a:t>
            </a:r>
          </a:p>
        </p:txBody>
      </p:sp>
      <p:pic>
        <p:nvPicPr>
          <p:cNvPr id="6191" name="Picture 47" descr="FireLite:Books:Data Management:6e:Art PNG:04-nation-stock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987912" y="4443919"/>
            <a:ext cx="3646487" cy="15807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C75F-84E1-374F-B326-24A015D7183F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Types of Anomalies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219075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 smtClean="0"/>
              <a:t>Insert anomalies</a:t>
            </a:r>
          </a:p>
          <a:p>
            <a:pPr lvl="1"/>
            <a:r>
              <a:rPr lang="en-GB" sz="2400" dirty="0" smtClean="0"/>
              <a:t>Cannot insert data about exchange rate without a stock transaction first.</a:t>
            </a:r>
            <a:endParaRPr lang="en-GB" sz="2400" dirty="0"/>
          </a:p>
          <a:p>
            <a:r>
              <a:rPr lang="en-GB" sz="2800" dirty="0" smtClean="0"/>
              <a:t>Delete anomalies</a:t>
            </a:r>
          </a:p>
          <a:p>
            <a:pPr lvl="1"/>
            <a:r>
              <a:rPr lang="en-GB" sz="2400" dirty="0" smtClean="0"/>
              <a:t>Deleting data about a stock transaction will also delete the information about exchange rate.</a:t>
            </a:r>
            <a:endParaRPr lang="en-GB" sz="2400" dirty="0"/>
          </a:p>
          <a:p>
            <a:r>
              <a:rPr lang="en-GB" sz="2800" dirty="0" smtClean="0"/>
              <a:t>Update anomalies</a:t>
            </a:r>
          </a:p>
          <a:p>
            <a:pPr lvl="1"/>
            <a:r>
              <a:rPr lang="en-GB" sz="2400" dirty="0" smtClean="0"/>
              <a:t>Since exchange rates vary, one cannot capture new exchange rates without first executing a stock transaction.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9662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571D-B441-7E46-93E2-1DD4833532E1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81000"/>
            <a:ext cx="8039100" cy="8255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Consider the data below</a:t>
            </a:r>
            <a:endParaRPr lang="en-GB" dirty="0"/>
          </a:p>
        </p:txBody>
      </p:sp>
      <p:graphicFrame>
        <p:nvGraphicFramePr>
          <p:cNvPr id="13048" name="Group 7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215"/>
              </p:ext>
            </p:extLst>
          </p:nvPr>
        </p:nvGraphicFramePr>
        <p:xfrm>
          <a:off x="2779619" y="1869197"/>
          <a:ext cx="6183921" cy="4461753"/>
        </p:xfrm>
        <a:graphic>
          <a:graphicData uri="http://schemas.openxmlformats.org/drawingml/2006/table">
            <a:tbl>
              <a:tblPr/>
              <a:tblGrid>
                <a:gridCol w="727161"/>
                <a:gridCol w="1247261"/>
                <a:gridCol w="746650"/>
                <a:gridCol w="727176"/>
                <a:gridCol w="456745"/>
                <a:gridCol w="514008"/>
                <a:gridCol w="1003654"/>
                <a:gridCol w="761266"/>
              </a:tblGrid>
              <a:tr h="560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stkcode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stkfirm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stkprice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stkqty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stkdiv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stkpe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exchrate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Freedonia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 Copper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27.50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10529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1.84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Patagonian Tea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55.25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12635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Abyssinian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31.82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22010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1.32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Sri Lankan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50.37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32868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ILZ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Indian Lead &amp;Zinc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37.75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6390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Burmese Elephant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.07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154713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Bolivian Sheep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231678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Nigerian Geese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Canadian Sugar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52.78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4716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7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Royal Ostrich Farms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33.75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1234923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United Kingdom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Minnesota Gold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53.87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816122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Georgia Peach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2.35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387333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Narembeen Emu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12.34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45619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47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Queensland Diamond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6.73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89251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Indooroopilly Ruby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15.92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56147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 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Australia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7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Bombay Duck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25.55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167382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India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 0.0228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00E3"/>
                </a:solidFill>
                <a:latin typeface="+mn-lt"/>
              </a:rPr>
              <a:t>Lesson 1</a:t>
            </a:r>
            <a:endParaRPr lang="en-CA" dirty="0">
              <a:solidFill>
                <a:srgbClr val="0000E3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100" y="6330950"/>
            <a:ext cx="658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Georgia (Body)"/>
              </a:rPr>
              <a:t>Answer: This table will have update anomalies!</a:t>
            </a:r>
            <a:endParaRPr lang="en-CA" dirty="0">
              <a:latin typeface="Georgia (Body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646" y="1705708"/>
            <a:ext cx="1615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Why do we two additional entities/tables to capture this data instead of just one table as below? 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55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3333FF"/>
                </a:solidFill>
              </a:rPr>
              <a:t>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dirty="0" smtClean="0"/>
              <a:t>Referential Integrity on </a:t>
            </a:r>
            <a:r>
              <a:rPr lang="en-CA" sz="2800" dirty="0" smtClean="0"/>
              <a:t>1-entity database (i.e., Table)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Copy </a:t>
            </a:r>
            <a:r>
              <a:rPr lang="en-CA" sz="2800" dirty="0" smtClean="0"/>
              <a:t>some data to </a:t>
            </a:r>
            <a:r>
              <a:rPr lang="en-CA" sz="2800" b="1" u="sng" dirty="0" smtClean="0"/>
              <a:t>your disk space</a:t>
            </a:r>
            <a:r>
              <a:rPr lang="en-CA" sz="2800" dirty="0" smtClean="0"/>
              <a:t>.</a:t>
            </a:r>
          </a:p>
          <a:p>
            <a:pPr lvl="1"/>
            <a:r>
              <a:rPr lang="en-CA" sz="2400" dirty="0" smtClean="0"/>
              <a:t>Run SQL: </a:t>
            </a:r>
          </a:p>
          <a:p>
            <a:pPr marL="914400" lvl="2" indent="0">
              <a:buNone/>
            </a:pPr>
            <a:r>
              <a:rPr lang="en-CA" sz="2000" i="1" dirty="0" smtClean="0"/>
              <a:t>Create table </a:t>
            </a:r>
            <a:r>
              <a:rPr lang="en-CA" sz="2000" i="1" dirty="0" err="1" smtClean="0"/>
              <a:t>stockTrans</a:t>
            </a:r>
            <a:r>
              <a:rPr lang="en-CA" sz="2000" i="1" dirty="0" smtClean="0"/>
              <a:t> as (select * from </a:t>
            </a:r>
            <a:r>
              <a:rPr lang="en-CA" sz="2000" i="1" dirty="0" err="1" smtClean="0"/>
              <a:t>text.stockTrans</a:t>
            </a:r>
            <a:r>
              <a:rPr lang="en-CA" sz="2000" i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Write SQL statements to illustrate update, delete and insert anomalies using </a:t>
            </a:r>
            <a:r>
              <a:rPr lang="en-CA" sz="2800" dirty="0" err="1" smtClean="0"/>
              <a:t>stockTrans</a:t>
            </a:r>
            <a:r>
              <a:rPr lang="en-CA" sz="2800" dirty="0" smtClean="0"/>
              <a:t>. (See SQL script on Canvas)</a:t>
            </a: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FD2A-13B7-8647-A1EA-8D395DBE42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12E4-BAB8-344F-96AA-252FD114B088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Hierarchical relationships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020888"/>
            <a:ext cx="7769225" cy="4113212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Occur frequently</a:t>
            </a:r>
          </a:p>
          <a:p>
            <a:r>
              <a:rPr lang="en-GB"/>
              <a:t>Multiple 1:m relationships</a:t>
            </a:r>
          </a:p>
        </p:txBody>
      </p:sp>
      <p:pic>
        <p:nvPicPr>
          <p:cNvPr id="8266" name="Picture 74" descr="FireLite:Books:Data Management:6e:Art PNG:04-hierarchy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530350" y="3816350"/>
            <a:ext cx="6459538" cy="10906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D8E-E5CD-D244-A168-8B176D4F7D84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Mapping to a relational database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Each entity becomes a table</a:t>
            </a:r>
          </a:p>
          <a:p>
            <a:pPr>
              <a:lnSpc>
                <a:spcPct val="90000"/>
              </a:lnSpc>
            </a:pPr>
            <a:r>
              <a:rPr lang="en-GB" dirty="0"/>
              <a:t>The entity name becomes the table name</a:t>
            </a:r>
          </a:p>
          <a:p>
            <a:pPr>
              <a:lnSpc>
                <a:spcPct val="90000"/>
              </a:lnSpc>
            </a:pPr>
            <a:r>
              <a:rPr lang="en-GB" dirty="0"/>
              <a:t>Each attribute becomes a column</a:t>
            </a:r>
          </a:p>
          <a:p>
            <a:pPr>
              <a:lnSpc>
                <a:spcPct val="90000"/>
              </a:lnSpc>
            </a:pPr>
            <a:r>
              <a:rPr lang="en-GB" dirty="0"/>
              <a:t>Add a column to the table at the </a:t>
            </a:r>
            <a:r>
              <a:rPr lang="en-GB" i="1" dirty="0" smtClean="0"/>
              <a:t>“many end”</a:t>
            </a:r>
            <a:r>
              <a:rPr lang="en-GB" dirty="0" smtClean="0"/>
              <a:t> </a:t>
            </a:r>
            <a:r>
              <a:rPr lang="en-GB" dirty="0"/>
              <a:t>of a 1:m relationship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Put the identifier of the </a:t>
            </a:r>
            <a:r>
              <a:rPr lang="en-GB" i="1" dirty="0" smtClean="0"/>
              <a:t>“one end”</a:t>
            </a:r>
            <a:r>
              <a:rPr lang="en-GB" dirty="0" smtClean="0"/>
              <a:t> </a:t>
            </a:r>
            <a:r>
              <a:rPr lang="en-GB" dirty="0"/>
              <a:t>in the added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  <a:ea typeface="Osaka" pitchFamily="-109" charset="-128"/>
            <a:cs typeface="Osaka" pitchFamily="-109" charset="-128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2314</Words>
  <Application>Microsoft Office PowerPoint</Application>
  <PresentationFormat>Letter Paper (8.5x11 in)</PresentationFormat>
  <Paragraphs>1006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Courier New</vt:lpstr>
      <vt:lpstr>Georgia</vt:lpstr>
      <vt:lpstr>Georgia (Body)</vt:lpstr>
      <vt:lpstr>ＭＳ Ｐゴシック</vt:lpstr>
      <vt:lpstr>Osaka</vt:lpstr>
      <vt:lpstr>Times New Roman</vt:lpstr>
      <vt:lpstr>Trebuchet MS</vt:lpstr>
      <vt:lpstr>Wingdings</vt:lpstr>
      <vt:lpstr>dm</vt:lpstr>
      <vt:lpstr>The One-to-Many Relationship</vt:lpstr>
      <vt:lpstr>Index of Lessons and Chapter Problems</vt:lpstr>
      <vt:lpstr>Chapter Summary</vt:lpstr>
      <vt:lpstr>The one-to-many relationship</vt:lpstr>
      <vt:lpstr>Types of Anomalies</vt:lpstr>
      <vt:lpstr>Consider the data below</vt:lpstr>
      <vt:lpstr>Class Exercise 1</vt:lpstr>
      <vt:lpstr>Hierarchical relationships</vt:lpstr>
      <vt:lpstr>Mapping to a relational database</vt:lpstr>
      <vt:lpstr>NATION and STOCK</vt:lpstr>
      <vt:lpstr>Foreign keys</vt:lpstr>
      <vt:lpstr>Referential integrity constraint</vt:lpstr>
      <vt:lpstr>Creating the tables</vt:lpstr>
      <vt:lpstr>Representing a 1:m relationship in MySQL Workbench</vt:lpstr>
      <vt:lpstr>Representing a 1:m relationship in MS Access</vt:lpstr>
      <vt:lpstr>Class Exercise</vt:lpstr>
      <vt:lpstr>Class Exercise (cont’d)</vt:lpstr>
      <vt:lpstr>Class Exercise (cont’d)</vt:lpstr>
      <vt:lpstr>Join</vt:lpstr>
      <vt:lpstr>Join</vt:lpstr>
      <vt:lpstr>GROUP BY - reporting by groups</vt:lpstr>
      <vt:lpstr>Group By</vt:lpstr>
      <vt:lpstr>HAVING - the WHERE clause of groups</vt:lpstr>
      <vt:lpstr>Class Exercise 4</vt:lpstr>
      <vt:lpstr>Subqueries</vt:lpstr>
      <vt:lpstr>Correlated subquery</vt:lpstr>
      <vt:lpstr>Correlated subquery</vt:lpstr>
      <vt:lpstr>Class Exercise 5</vt:lpstr>
      <vt:lpstr>Views - virtual tables</vt:lpstr>
      <vt:lpstr>Views - querying</vt:lpstr>
      <vt:lpstr>Why create a view?</vt:lpstr>
      <vt:lpstr>Class Exercise 6</vt:lpstr>
      <vt:lpstr>Additional Problems</vt:lpstr>
      <vt:lpstr>Chapter Summary</vt:lpstr>
      <vt:lpstr>Next Week</vt:lpstr>
    </vt:vector>
  </TitlesOfParts>
  <Company>University of Georgia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One-to-Many Relationship</dc:title>
  <dc:creator>nilesh saraf</dc:creator>
  <cp:lastModifiedBy>Nilesh Saraf</cp:lastModifiedBy>
  <cp:revision>193</cp:revision>
  <dcterms:created xsi:type="dcterms:W3CDTF">2010-09-07T12:17:38Z</dcterms:created>
  <dcterms:modified xsi:type="dcterms:W3CDTF">2015-09-22T20:30:46Z</dcterms:modified>
</cp:coreProperties>
</file>