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44"/>
  </p:notesMasterIdLst>
  <p:handoutMasterIdLst>
    <p:handoutMasterId r:id="rId45"/>
  </p:handoutMasterIdLst>
  <p:sldIdLst>
    <p:sldId id="256" r:id="rId2"/>
    <p:sldId id="303" r:id="rId3"/>
    <p:sldId id="257" r:id="rId4"/>
    <p:sldId id="258" r:id="rId5"/>
    <p:sldId id="283" r:id="rId6"/>
    <p:sldId id="259" r:id="rId7"/>
    <p:sldId id="260" r:id="rId8"/>
    <p:sldId id="261" r:id="rId9"/>
    <p:sldId id="262" r:id="rId10"/>
    <p:sldId id="263" r:id="rId11"/>
    <p:sldId id="280" r:id="rId12"/>
    <p:sldId id="264" r:id="rId13"/>
    <p:sldId id="267" r:id="rId14"/>
    <p:sldId id="265" r:id="rId15"/>
    <p:sldId id="268" r:id="rId16"/>
    <p:sldId id="287" r:id="rId17"/>
    <p:sldId id="300" r:id="rId18"/>
    <p:sldId id="269" r:id="rId19"/>
    <p:sldId id="284" r:id="rId20"/>
    <p:sldId id="270" r:id="rId21"/>
    <p:sldId id="271" r:id="rId22"/>
    <p:sldId id="281" r:id="rId23"/>
    <p:sldId id="272" r:id="rId24"/>
    <p:sldId id="273" r:id="rId25"/>
    <p:sldId id="274" r:id="rId26"/>
    <p:sldId id="301" r:id="rId27"/>
    <p:sldId id="289" r:id="rId28"/>
    <p:sldId id="275" r:id="rId29"/>
    <p:sldId id="285" r:id="rId30"/>
    <p:sldId id="276" r:id="rId31"/>
    <p:sldId id="277" r:id="rId32"/>
    <p:sldId id="278" r:id="rId33"/>
    <p:sldId id="279" r:id="rId34"/>
    <p:sldId id="292" r:id="rId35"/>
    <p:sldId id="302" r:id="rId36"/>
    <p:sldId id="291" r:id="rId37"/>
    <p:sldId id="293" r:id="rId38"/>
    <p:sldId id="295" r:id="rId39"/>
    <p:sldId id="296" r:id="rId40"/>
    <p:sldId id="297" r:id="rId41"/>
    <p:sldId id="304" r:id="rId42"/>
    <p:sldId id="298" r:id="rId43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586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1" autoAdjust="0"/>
    <p:restoredTop sz="88394" autoAdjust="0"/>
  </p:normalViewPr>
  <p:slideViewPr>
    <p:cSldViewPr snapToGrid="0">
      <p:cViewPr varScale="1">
        <p:scale>
          <a:sx n="63" d="100"/>
          <a:sy n="63" d="100"/>
        </p:scale>
        <p:origin x="1092" y="64"/>
      </p:cViewPr>
      <p:guideLst>
        <p:guide orient="horz" pos="2586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032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5554738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990600"/>
            <a:ext cx="6400800" cy="2514600"/>
          </a:xfrm>
          <a:ln w="76200" cmpd="tri"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  <a:ln w="6350"/>
        </p:spPr>
        <p:txBody>
          <a:bodyPr/>
          <a:lstStyle>
            <a:lvl1pPr marL="0" indent="0" algn="ctr">
              <a:buFontTx/>
              <a:buNone/>
              <a:defRPr>
                <a:latin typeface="Trebuchet MS" pitchFamily="-109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400800"/>
            <a:ext cx="1905000" cy="457200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05200" y="6400800"/>
            <a:ext cx="2895600" cy="457200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400800"/>
            <a:ext cx="1905000" cy="457200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fld id="{94D80849-160A-E34F-A967-571489F9A1A9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2775" name="Group 7"/>
          <p:cNvGrpSpPr>
            <a:grpSpLocks/>
          </p:cNvGrpSpPr>
          <p:nvPr/>
        </p:nvGrpSpPr>
        <p:grpSpPr bwMode="auto">
          <a:xfrm>
            <a:off x="0" y="0"/>
            <a:ext cx="6362700" cy="6858000"/>
            <a:chOff x="0" y="0"/>
            <a:chExt cx="4008" cy="4320"/>
          </a:xfrm>
        </p:grpSpPr>
        <p:pic>
          <p:nvPicPr>
            <p:cNvPr id="32776" name="Picture 8" descr="Expbanna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invGray">
            <a:xfrm>
              <a:off x="0" y="0"/>
              <a:ext cx="432" cy="4320"/>
            </a:xfrm>
            <a:prstGeom prst="rect">
              <a:avLst/>
            </a:prstGeom>
            <a:noFill/>
          </p:spPr>
        </p:pic>
        <p:pic>
          <p:nvPicPr>
            <p:cNvPr id="32777" name="Picture 9" descr="EXPHORSA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08" y="3600"/>
              <a:ext cx="1800" cy="60"/>
            </a:xfrm>
            <a:prstGeom prst="rect">
              <a:avLst/>
            </a:prstGeom>
            <a:noFill/>
          </p:spPr>
        </p:pic>
      </p:grpSp>
      <p:pic>
        <p:nvPicPr>
          <p:cNvPr id="32778" name="Picture 10" descr="EXPHORS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3657600"/>
            <a:ext cx="5715000" cy="95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1FCCA8-B790-6345-9C17-38E11A6F30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381000"/>
            <a:ext cx="1943100" cy="5499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2038" y="381000"/>
            <a:ext cx="5681662" cy="5499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0D035BE-40F5-9141-88FD-A33DF504F8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CDFBBF-99F5-6C40-A540-C2B7F7EB5C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4C72A84-D224-2544-AE1F-F383F5CF68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2038" y="1766888"/>
            <a:ext cx="3808412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0" y="1766888"/>
            <a:ext cx="3808413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8FB5A19-9403-684B-A15E-B950EDC8CA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BBBA119-233F-4143-8A97-AC4771C09C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7D02D8A-473E-B34A-8070-F46A142091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9D38751-3643-AF47-B042-161DC3E511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00994D1-B401-2F4F-9E7A-2923C6E60D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9A3959E-C509-4745-BEE8-4EA9F82D55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Expbanna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invGray">
          <a:xfrm>
            <a:off x="0" y="0"/>
            <a:ext cx="685800" cy="6858000"/>
          </a:xfrm>
          <a:prstGeom prst="rect">
            <a:avLst/>
          </a:prstGeom>
          <a:noFill/>
        </p:spPr>
      </p:pic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pitchFamily="-109" charset="0"/>
              </a:defRPr>
            </a:lvl1pPr>
          </a:lstStyle>
          <a:p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2"/>
                </a:solidFill>
                <a:latin typeface="Arial" pitchFamily="-109" charset="0"/>
              </a:defRPr>
            </a:lvl1pPr>
          </a:lstStyle>
          <a:p>
            <a:endParaRPr lang="en-US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00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  <a:latin typeface="Arial" pitchFamily="-109" charset="0"/>
              </a:defRPr>
            </a:lvl1pPr>
          </a:lstStyle>
          <a:p>
            <a:fld id="{B9B60ADF-4B19-6D4E-A569-77472C5A6D3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31751" name="Picture 7" descr="EXPHORSA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066800" y="1574800"/>
            <a:ext cx="7772400" cy="130175"/>
          </a:xfrm>
          <a:prstGeom prst="rect">
            <a:avLst/>
          </a:prstGeom>
          <a:noFill/>
        </p:spPr>
      </p:pic>
      <p:sp>
        <p:nvSpPr>
          <p:cNvPr id="3175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1766888"/>
            <a:ext cx="7769225" cy="41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-109" charset="2"/>
        <a:buBlip>
          <a:blip r:embed="rId17"/>
        </a:buBlip>
        <a:defRPr sz="2800">
          <a:solidFill>
            <a:schemeClr val="tx1"/>
          </a:solidFill>
          <a:latin typeface="+mn-lt"/>
          <a:ea typeface="ＭＳ Ｐゴシック" pitchFamily="-109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9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SO_3166-1_alpha-2" TargetMode="External"/><Relationship Id="rId2" Type="http://schemas.openxmlformats.org/officeDocument/2006/relationships/hyperlink" Target="http://www.london2012.com/football/schedule-and-results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barn.com/collections/posters/tongues/tongues.jpg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One-to-One and Recursive Relationships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C10D-7A2E-EE45-BBE7-B37BCB716DED}" type="slidenum">
              <a:rPr lang="en-US"/>
              <a:pPr/>
              <a:t>10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Creating the tables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4775" y="2047875"/>
            <a:ext cx="7769225" cy="4113213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>
                <a:latin typeface="Courier New" pitchFamily="-109" charset="0"/>
              </a:rPr>
              <a:t>CREATE TABLE dept (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>
                <a:latin typeface="Courier New" pitchFamily="-109" charset="0"/>
              </a:rPr>
              <a:t>	deptname 		VARCHAR(15),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>
                <a:latin typeface="Courier New" pitchFamily="-109" charset="0"/>
              </a:rPr>
              <a:t>	deptfloor 	SMALLINT	NOT NULL,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>
                <a:latin typeface="Courier New" pitchFamily="-109" charset="0"/>
              </a:rPr>
              <a:t>	deptphone 	SMALLINT	NOT NULL,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>
                <a:latin typeface="Courier New" pitchFamily="-109" charset="0"/>
              </a:rPr>
              <a:t>	empno				SMALLINT	NOT NULL,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>
                <a:latin typeface="Courier New" pitchFamily="-109" charset="0"/>
              </a:rPr>
              <a:t>		PRIMARY KEY(deptname));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endParaRPr lang="en-GB" sz="140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>
                <a:latin typeface="Courier New" pitchFamily="-109" charset="0"/>
              </a:rPr>
              <a:t>CREATE TABLE emp (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>
                <a:latin typeface="Courier New" pitchFamily="-109" charset="0"/>
              </a:rPr>
              <a:t>	empno 			SMALLINT,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>
                <a:latin typeface="Courier New" pitchFamily="-109" charset="0"/>
              </a:rPr>
              <a:t>	empfname		VARCHAR(10),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>
                <a:latin typeface="Courier New" pitchFamily="-109" charset="0"/>
              </a:rPr>
              <a:t>	empsalary 	DECIMAL(7,0),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>
                <a:latin typeface="Courier New" pitchFamily="-109" charset="0"/>
              </a:rPr>
              <a:t>	deptname 		VARCHAR(15),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>
                <a:latin typeface="Courier New" pitchFamily="-109" charset="0"/>
              </a:rPr>
              <a:t>	bossno 			SMALLINT,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>
                <a:latin typeface="Courier New" pitchFamily="-109" charset="0"/>
              </a:rPr>
              <a:t>		PRIMARY KEY(empno),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GB" sz="1400">
                <a:latin typeface="Courier New" pitchFamily="-109" charset="0"/>
              </a:rPr>
              <a:t>		</a:t>
            </a:r>
            <a:r>
              <a:rPr lang="en-US" sz="1400">
                <a:latin typeface="Courier New" pitchFamily="-109" charset="0"/>
              </a:rPr>
              <a:t>CONSTRAINT fk_belong_dept FOREIGN KEY(deptname) 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US" sz="1400">
                <a:latin typeface="Courier New" pitchFamily="-109" charset="0"/>
              </a:rPr>
              <a:t>			REFERENCES dept(deptname),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US" sz="1400">
                <a:latin typeface="Courier New" pitchFamily="-109" charset="0"/>
              </a:rPr>
              <a:t>		CONSTRAINT fk_has_boss foreign key (bossno) 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r>
              <a:rPr lang="en-US" sz="1400">
                <a:latin typeface="Courier New" pitchFamily="-109" charset="0"/>
              </a:rPr>
              <a:t>			REFERENCES emp(empno));</a:t>
            </a:r>
            <a:endParaRPr lang="en-GB" sz="140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  <a:tab pos="1608138" algn="l"/>
              </a:tabLst>
            </a:pPr>
            <a:endParaRPr lang="en-GB" sz="140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BBEF-0A10-324E-ACF3-FF731D87A11B}" type="slidenum">
              <a:rPr lang="en-US"/>
              <a:pPr/>
              <a:t>11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Inserting rows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600">
                <a:latin typeface="Courier New" pitchFamily="-109" charset="0"/>
              </a:rPr>
              <a:t>INSERT INTO emp (empno, empfname, empsalary, deptname) </a:t>
            </a:r>
          </a:p>
          <a:p>
            <a:pPr>
              <a:buFontTx/>
              <a:buNone/>
            </a:pPr>
            <a:r>
              <a:rPr lang="en-US" sz="1600">
                <a:latin typeface="Courier New" pitchFamily="-109" charset="0"/>
              </a:rPr>
              <a:t>	VALUES (1,'Alice',75000,'Management');</a:t>
            </a:r>
          </a:p>
          <a:p>
            <a:pPr>
              <a:buFontTx/>
              <a:buNone/>
            </a:pPr>
            <a:r>
              <a:rPr lang="en-US" sz="1600">
                <a:latin typeface="Courier New" pitchFamily="-109" charset="0"/>
              </a:rPr>
              <a:t>INSERT INTO emp VALUES (2,'Ned',45000,'Marketing',1);</a:t>
            </a:r>
          </a:p>
          <a:p>
            <a:pPr>
              <a:buFontTx/>
              <a:buNone/>
            </a:pPr>
            <a:r>
              <a:rPr lang="en-US" sz="1600">
                <a:latin typeface="Courier New" pitchFamily="-109" charset="0"/>
              </a:rPr>
              <a:t>INSERT INTO emp VALUES (3,'Andrew',25000,'Marketing',2);</a:t>
            </a:r>
          </a:p>
          <a:p>
            <a:pPr>
              <a:buFontTx/>
              <a:buNone/>
            </a:pPr>
            <a:r>
              <a:rPr lang="en-US" sz="1600">
                <a:latin typeface="Courier New" pitchFamily="-109" charset="0"/>
              </a:rPr>
              <a:t>INSERT INTO emp VALUES (4,'Clare',22000,'Marketing',2);</a:t>
            </a:r>
          </a:p>
          <a:p>
            <a:pPr>
              <a:buFontTx/>
              <a:buNone/>
            </a:pPr>
            <a:r>
              <a:rPr lang="en-US" sz="1600">
                <a:latin typeface="Courier New" pitchFamily="-109" charset="0"/>
              </a:rPr>
              <a:t>INSERT INTO emp VALUES (5,'Todd',38000,'Accounting',1);</a:t>
            </a:r>
          </a:p>
          <a:p>
            <a:pPr>
              <a:buFontTx/>
              <a:buNone/>
            </a:pPr>
            <a:r>
              <a:rPr lang="en-US" sz="1600">
                <a:latin typeface="Courier New" pitchFamily="-109" charset="0"/>
              </a:rPr>
              <a:t>INSERT INTO emp VALUES (6,'Nancy',22000,'Accounting',5);</a:t>
            </a:r>
          </a:p>
          <a:p>
            <a:pPr>
              <a:buFontTx/>
              <a:buNone/>
            </a:pPr>
            <a:r>
              <a:rPr lang="en-US" sz="1600">
                <a:latin typeface="Courier New" pitchFamily="-109" charset="0"/>
              </a:rPr>
              <a:t>INSERT INTO emp VALUES (7,'Brier',43000,'Purchasing',1);</a:t>
            </a:r>
          </a:p>
          <a:p>
            <a:pPr>
              <a:buFontTx/>
              <a:buNone/>
            </a:pPr>
            <a:r>
              <a:rPr lang="en-US" sz="1600">
                <a:latin typeface="Courier New" pitchFamily="-109" charset="0"/>
              </a:rPr>
              <a:t>INSERT INTO emp VALUES (8,'Sarah',56000,'Purchasing',7);</a:t>
            </a:r>
          </a:p>
          <a:p>
            <a:pPr>
              <a:buFontTx/>
              <a:buNone/>
            </a:pPr>
            <a:r>
              <a:rPr lang="en-US" sz="1600">
                <a:latin typeface="Courier New" pitchFamily="-109" charset="0"/>
              </a:rPr>
              <a:t>INSERT INTO emp VALUES (9,'Sophie',35000,'Personnel',1);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6667500" y="5460734"/>
            <a:ext cx="2006600" cy="943511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eorgia" pitchFamily="-109" charset="0"/>
              </a:rPr>
              <a:t>Order the </a:t>
            </a:r>
            <a:r>
              <a:rPr lang="en-US" sz="1600" i="1" dirty="0" err="1" smtClean="0">
                <a:solidFill>
                  <a:srgbClr val="000000"/>
                </a:solidFill>
                <a:latin typeface="Georgia" pitchFamily="-109" charset="0"/>
              </a:rPr>
              <a:t>INSERTs</a:t>
            </a:r>
            <a:r>
              <a:rPr lang="en-US" sz="1600" i="1" dirty="0" smtClean="0">
                <a:solidFill>
                  <a:srgbClr val="000000"/>
                </a:solidFill>
                <a:latin typeface="Georgia" pitchFamily="-109" charset="0"/>
              </a:rPr>
              <a:t> to avoid referential integrity problems</a:t>
            </a:r>
            <a:endParaRPr lang="en-US" sz="1400" b="1" dirty="0">
              <a:solidFill>
                <a:srgbClr val="000000"/>
              </a:solidFill>
              <a:latin typeface="Georgia" pitchFamily="-10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AAC5-E03B-A748-B883-5C4904110545}" type="slidenum">
              <a:rPr lang="en-US"/>
              <a:pPr/>
              <a:t>12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Querying a 1:1 relationship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2047875"/>
            <a:ext cx="7769225" cy="4113213"/>
          </a:xfrm>
          <a:noFill/>
          <a:ln/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GB" sz="1800" i="1"/>
              <a:t>List the salary of each department’s boss.</a:t>
            </a:r>
            <a:endParaRPr lang="en-GB" sz="1600" i="1"/>
          </a:p>
          <a:p>
            <a:pPr>
              <a:buFontTx/>
              <a:buNone/>
            </a:pPr>
            <a:endParaRPr lang="en-GB" sz="1600"/>
          </a:p>
          <a:p>
            <a:pPr>
              <a:buFontTx/>
              <a:buNone/>
            </a:pPr>
            <a:r>
              <a:rPr lang="en-GB" sz="1600">
                <a:latin typeface="Courier New" pitchFamily="-109" charset="0"/>
                <a:ea typeface="Garamond" pitchFamily="-109" charset="0"/>
                <a:cs typeface="Garamond" pitchFamily="-109" charset="0"/>
              </a:rPr>
              <a:t>SELECT empfname, deptname, empsalary FROM emp</a:t>
            </a:r>
          </a:p>
          <a:p>
            <a:pPr>
              <a:buFontTx/>
              <a:buNone/>
            </a:pPr>
            <a:r>
              <a:rPr lang="en-GB" sz="1600">
                <a:latin typeface="Courier New" pitchFamily="-109" charset="0"/>
                <a:ea typeface="Garamond" pitchFamily="-109" charset="0"/>
                <a:cs typeface="Garamond" pitchFamily="-109" charset="0"/>
              </a:rPr>
              <a:t>	WHERE empno IN (SELECT empno FROM dept);</a:t>
            </a:r>
          </a:p>
        </p:txBody>
      </p:sp>
      <p:graphicFrame>
        <p:nvGraphicFramePr>
          <p:cNvPr id="12439" name="Group 151"/>
          <p:cNvGraphicFramePr>
            <a:graphicFrameLocks noGrp="1"/>
          </p:cNvGraphicFramePr>
          <p:nvPr/>
        </p:nvGraphicFramePr>
        <p:xfrm>
          <a:off x="1714500" y="3657600"/>
          <a:ext cx="3898900" cy="1982788"/>
        </p:xfrm>
        <a:graphic>
          <a:graphicData uri="http://schemas.openxmlformats.org/drawingml/2006/table">
            <a:tbl>
              <a:tblPr/>
              <a:tblGrid>
                <a:gridCol w="1066800"/>
                <a:gridCol w="1689100"/>
                <a:gridCol w="11430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empfname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deptname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empsalary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Alice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Management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75000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Ned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Marketing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45000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Todd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Accounting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38000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Brier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Purchasing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43000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Sophie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Personnel &amp; PR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35000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Joining a table with itself</a:t>
            </a:r>
          </a:p>
        </p:txBody>
      </p:sp>
      <p:graphicFrame>
        <p:nvGraphicFramePr>
          <p:cNvPr id="15718" name="Group 358"/>
          <p:cNvGraphicFramePr>
            <a:graphicFrameLocks noGrp="1"/>
          </p:cNvGraphicFramePr>
          <p:nvPr/>
        </p:nvGraphicFramePr>
        <p:xfrm>
          <a:off x="1398588" y="2011363"/>
          <a:ext cx="4621212" cy="2235200"/>
        </p:xfrm>
        <a:graphic>
          <a:graphicData uri="http://schemas.openxmlformats.org/drawingml/2006/table">
            <a:tbl>
              <a:tblPr/>
              <a:tblGrid>
                <a:gridCol w="684212"/>
                <a:gridCol w="927100"/>
                <a:gridCol w="182563"/>
                <a:gridCol w="808037"/>
                <a:gridCol w="1270000"/>
                <a:gridCol w="211138"/>
                <a:gridCol w="538162"/>
              </a:tblGrid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wrk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empfname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empsalary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deptname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bossno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Ned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Andrew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Clare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22000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Todd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38000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6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Nancy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22000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Brier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43000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Sarah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56000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9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Sophie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Personnel &amp; PR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720" name="Group 360"/>
          <p:cNvGraphicFramePr>
            <a:graphicFrameLocks noGrp="1"/>
          </p:cNvGraphicFramePr>
          <p:nvPr/>
        </p:nvGraphicFramePr>
        <p:xfrm>
          <a:off x="1449388" y="4449763"/>
          <a:ext cx="4621212" cy="2235200"/>
        </p:xfrm>
        <a:graphic>
          <a:graphicData uri="http://schemas.openxmlformats.org/drawingml/2006/table">
            <a:tbl>
              <a:tblPr/>
              <a:tblGrid>
                <a:gridCol w="684212"/>
                <a:gridCol w="927100"/>
                <a:gridCol w="182563"/>
                <a:gridCol w="808037"/>
                <a:gridCol w="1270000"/>
                <a:gridCol w="211138"/>
                <a:gridCol w="538162"/>
              </a:tblGrid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boss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empno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empfname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empsalary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deptname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bossno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Ned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Andrew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Clare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22000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Todd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38000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6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Nancy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22000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Brier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43000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Sarah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56000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9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Sophie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Personnel &amp; PR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288406" y="1343968"/>
            <a:ext cx="4306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  <a:tabLst>
                <a:tab pos="693738" algn="l"/>
                <a:tab pos="914400" algn="l"/>
                <a:tab pos="1150938" algn="l"/>
              </a:tabLst>
            </a:pPr>
            <a:r>
              <a:rPr lang="en-GB" i="1" dirty="0" smtClean="0"/>
              <a:t>Find the salary  of Nancy’s boss.</a:t>
            </a:r>
            <a:endParaRPr lang="en-GB" sz="2000" i="1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0905-A6F2-EE42-86CA-E26778C5D222}" type="slidenum">
              <a:rPr lang="en-US"/>
              <a:pPr/>
              <a:t>14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Querying a recursive relationship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1754188"/>
            <a:ext cx="8010525" cy="4113212"/>
          </a:xfrm>
          <a:noFill/>
          <a:ln/>
        </p:spPr>
        <p:txBody>
          <a:bodyPr lIns="90488" tIns="44450" rIns="90488" bIns="44450"/>
          <a:lstStyle/>
          <a:p>
            <a:pPr>
              <a:buFontTx/>
              <a:buNone/>
              <a:tabLst>
                <a:tab pos="693738" algn="l"/>
                <a:tab pos="914400" algn="l"/>
                <a:tab pos="1150938" algn="l"/>
              </a:tabLst>
            </a:pPr>
            <a:r>
              <a:rPr lang="en-GB" sz="1800" i="1" dirty="0"/>
              <a:t>Find the salary  of Nancy’s boss.</a:t>
            </a:r>
            <a:endParaRPr lang="en-GB" sz="1600" i="1" dirty="0"/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</a:tabLst>
            </a:pPr>
            <a:endParaRPr lang="en-GB" sz="1600" dirty="0"/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</a:tabLst>
            </a:pPr>
            <a:r>
              <a:rPr lang="en-GB" sz="1400" dirty="0">
                <a:latin typeface="Courier New" pitchFamily="-109" charset="0"/>
              </a:rPr>
              <a:t>SELECT </a:t>
            </a:r>
            <a:r>
              <a:rPr lang="en-GB" sz="1400" dirty="0" err="1">
                <a:latin typeface="Courier New" pitchFamily="-109" charset="0"/>
              </a:rPr>
              <a:t>wrk.empfname</a:t>
            </a:r>
            <a:r>
              <a:rPr lang="en-GB" sz="1400" dirty="0">
                <a:latin typeface="Courier New" pitchFamily="-109" charset="0"/>
              </a:rPr>
              <a:t>, </a:t>
            </a:r>
            <a:r>
              <a:rPr lang="en-GB" sz="1400" dirty="0" err="1">
                <a:latin typeface="Courier New" pitchFamily="-109" charset="0"/>
              </a:rPr>
              <a:t>wrk.empsalary</a:t>
            </a:r>
            <a:r>
              <a:rPr lang="en-GB" sz="1400" dirty="0">
                <a:latin typeface="Courier New" pitchFamily="-109" charset="0"/>
              </a:rPr>
              <a:t>, </a:t>
            </a:r>
            <a:r>
              <a:rPr lang="en-GB" sz="1400" dirty="0" err="1">
                <a:latin typeface="Courier New" pitchFamily="-109" charset="0"/>
              </a:rPr>
              <a:t>boss.empfname</a:t>
            </a:r>
            <a:r>
              <a:rPr lang="en-GB" sz="1400" dirty="0">
                <a:latin typeface="Courier New" pitchFamily="-109" charset="0"/>
              </a:rPr>
              <a:t>, </a:t>
            </a:r>
            <a:r>
              <a:rPr lang="en-GB" sz="1400" dirty="0" err="1">
                <a:latin typeface="Courier New" pitchFamily="-109" charset="0"/>
              </a:rPr>
              <a:t>boss.empsalary</a:t>
            </a:r>
            <a:endParaRPr lang="en-GB" sz="1400" dirty="0">
              <a:latin typeface="Courier New" pitchFamily="-109" charset="0"/>
            </a:endParaRPr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</a:tabLst>
            </a:pPr>
            <a:r>
              <a:rPr lang="en-GB" sz="1400" dirty="0">
                <a:latin typeface="Courier New" pitchFamily="-109" charset="0"/>
              </a:rPr>
              <a:t>	FROM </a:t>
            </a:r>
            <a:r>
              <a:rPr lang="en-GB" sz="1400" dirty="0" err="1">
                <a:latin typeface="Courier New" pitchFamily="-109" charset="0"/>
              </a:rPr>
              <a:t>emp</a:t>
            </a:r>
            <a:r>
              <a:rPr lang="en-GB" sz="1400" dirty="0">
                <a:latin typeface="Courier New" pitchFamily="-109" charset="0"/>
              </a:rPr>
              <a:t> </a:t>
            </a:r>
            <a:r>
              <a:rPr lang="en-GB" sz="1400" dirty="0" err="1">
                <a:latin typeface="Courier New" pitchFamily="-109" charset="0"/>
              </a:rPr>
              <a:t>wrk</a:t>
            </a:r>
            <a:r>
              <a:rPr lang="en-GB" sz="1400" dirty="0">
                <a:latin typeface="Courier New" pitchFamily="-109" charset="0"/>
              </a:rPr>
              <a:t>, </a:t>
            </a:r>
            <a:r>
              <a:rPr lang="en-GB" sz="1400" dirty="0" err="1">
                <a:latin typeface="Courier New" pitchFamily="-109" charset="0"/>
              </a:rPr>
              <a:t>emp</a:t>
            </a:r>
            <a:r>
              <a:rPr lang="en-GB" sz="1400" dirty="0">
                <a:latin typeface="Courier New" pitchFamily="-109" charset="0"/>
              </a:rPr>
              <a:t> boss</a:t>
            </a:r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</a:tabLst>
            </a:pPr>
            <a:r>
              <a:rPr lang="en-GB" sz="1400" dirty="0">
                <a:latin typeface="Courier New" pitchFamily="-109" charset="0"/>
              </a:rPr>
              <a:t>		WHERE </a:t>
            </a:r>
            <a:r>
              <a:rPr lang="en-GB" sz="1400" dirty="0" err="1">
                <a:latin typeface="Courier New" pitchFamily="-109" charset="0"/>
              </a:rPr>
              <a:t>wrk.empfname</a:t>
            </a:r>
            <a:r>
              <a:rPr lang="en-GB" sz="1400" dirty="0">
                <a:latin typeface="Courier New" pitchFamily="-109" charset="0"/>
              </a:rPr>
              <a:t> = 'Nancy'</a:t>
            </a:r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</a:tabLst>
            </a:pPr>
            <a:r>
              <a:rPr lang="en-GB" sz="1400" dirty="0">
                <a:latin typeface="Courier New" pitchFamily="-109" charset="0"/>
              </a:rPr>
              <a:t>		AND </a:t>
            </a:r>
            <a:r>
              <a:rPr lang="en-GB" sz="1400" dirty="0" err="1">
                <a:latin typeface="Courier New" pitchFamily="-109" charset="0"/>
              </a:rPr>
              <a:t>wrk.bossno</a:t>
            </a:r>
            <a:r>
              <a:rPr lang="en-GB" sz="1400" dirty="0">
                <a:latin typeface="Courier New" pitchFamily="-109" charset="0"/>
              </a:rPr>
              <a:t> = </a:t>
            </a:r>
            <a:r>
              <a:rPr lang="en-GB" sz="1400" dirty="0" err="1">
                <a:latin typeface="Courier New" pitchFamily="-109" charset="0"/>
              </a:rPr>
              <a:t>boss.empno</a:t>
            </a:r>
            <a:r>
              <a:rPr lang="en-GB" sz="1400" dirty="0">
                <a:latin typeface="Courier New" pitchFamily="-109" charset="0"/>
              </a:rPr>
              <a:t>;</a:t>
            </a:r>
            <a:endParaRPr lang="en-GB" sz="1400" dirty="0"/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</a:tabLst>
            </a:pPr>
            <a:endParaRPr lang="en-GB" sz="1400" dirty="0"/>
          </a:p>
        </p:txBody>
      </p:sp>
      <p:graphicFrame>
        <p:nvGraphicFramePr>
          <p:cNvPr id="13449" name="Group 137"/>
          <p:cNvGraphicFramePr>
            <a:graphicFrameLocks noGrp="1"/>
          </p:cNvGraphicFramePr>
          <p:nvPr/>
        </p:nvGraphicFramePr>
        <p:xfrm>
          <a:off x="990600" y="5981700"/>
          <a:ext cx="6604000" cy="674688"/>
        </p:xfrm>
        <a:graphic>
          <a:graphicData uri="http://schemas.openxmlformats.org/drawingml/2006/table">
            <a:tbl>
              <a:tblPr/>
              <a:tblGrid>
                <a:gridCol w="1524000"/>
                <a:gridCol w="1689100"/>
                <a:gridCol w="1587500"/>
                <a:gridCol w="180340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wrk.empfname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wrk.empsalary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boss.empfname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boss.empsalary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Nancy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22000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Todd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3800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526"/>
          <p:cNvGraphicFramePr>
            <a:graphicFrameLocks noGrp="1"/>
          </p:cNvGraphicFramePr>
          <p:nvPr/>
        </p:nvGraphicFramePr>
        <p:xfrm>
          <a:off x="990600" y="3619500"/>
          <a:ext cx="7404100" cy="2032000"/>
        </p:xfrm>
        <a:graphic>
          <a:graphicData uri="http://schemas.openxmlformats.org/drawingml/2006/table">
            <a:tbl>
              <a:tblPr/>
              <a:tblGrid>
                <a:gridCol w="482600"/>
                <a:gridCol w="838200"/>
                <a:gridCol w="749300"/>
                <a:gridCol w="90488"/>
                <a:gridCol w="900112"/>
                <a:gridCol w="571500"/>
                <a:gridCol w="520700"/>
                <a:gridCol w="787400"/>
                <a:gridCol w="800100"/>
                <a:gridCol w="169863"/>
                <a:gridCol w="836612"/>
                <a:gridCol w="657225"/>
              </a:tblGrid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wrk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boss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empno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empfname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empsalary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deptname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bossno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empno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empfname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empsalary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deptname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bossno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Ned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Andrew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Ned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Clare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22,000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Ned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Todd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38,000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6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Nancy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22,000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Todd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38,000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Brier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43,000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8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Sarah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56,000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Brier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43,000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9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Sophie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Personnel &amp; PR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B31B-7C64-4647-9F60-BDCE44C67069}" type="slidenum">
              <a:rPr lang="en-US"/>
              <a:pPr/>
              <a:t>15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Querying a recursive relationship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1820863"/>
            <a:ext cx="7772400" cy="15748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600" i="1"/>
              <a:t>Find the names of employees who earn more than their boss.</a:t>
            </a:r>
            <a:endParaRPr lang="en-GB" sz="1400" i="1"/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</a:tabLst>
            </a:pPr>
            <a:endParaRPr lang="en-GB" sz="1400"/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400">
                <a:latin typeface="Courier New" pitchFamily="-109" charset="0"/>
              </a:rPr>
              <a:t>SELECT wrk.empfname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400">
                <a:latin typeface="Courier New" pitchFamily="-109" charset="0"/>
              </a:rPr>
              <a:t>	FROM emp wrk, emp boss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400">
                <a:latin typeface="Courier New" pitchFamily="-109" charset="0"/>
              </a:rPr>
              <a:t>		WHERE wrk.bossno = boss.empno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400">
                <a:latin typeface="Courier New" pitchFamily="-109" charset="0"/>
              </a:rPr>
              <a:t>			AND wrk.empsalary &gt; boss.empsalary;</a:t>
            </a:r>
            <a:endParaRPr lang="en-GB" sz="1400"/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</a:tabLst>
            </a:pPr>
            <a:endParaRPr lang="en-GB" sz="1400"/>
          </a:p>
        </p:txBody>
      </p:sp>
      <p:graphicFrame>
        <p:nvGraphicFramePr>
          <p:cNvPr id="16910" name="Group 526"/>
          <p:cNvGraphicFramePr>
            <a:graphicFrameLocks noGrp="1"/>
          </p:cNvGraphicFramePr>
          <p:nvPr/>
        </p:nvGraphicFramePr>
        <p:xfrm>
          <a:off x="1079500" y="3759200"/>
          <a:ext cx="7404100" cy="2032000"/>
        </p:xfrm>
        <a:graphic>
          <a:graphicData uri="http://schemas.openxmlformats.org/drawingml/2006/table">
            <a:tbl>
              <a:tblPr/>
              <a:tblGrid>
                <a:gridCol w="482600"/>
                <a:gridCol w="838200"/>
                <a:gridCol w="749300"/>
                <a:gridCol w="90488"/>
                <a:gridCol w="900112"/>
                <a:gridCol w="571500"/>
                <a:gridCol w="520700"/>
                <a:gridCol w="787400"/>
                <a:gridCol w="800100"/>
                <a:gridCol w="169863"/>
                <a:gridCol w="836612"/>
                <a:gridCol w="657225"/>
              </a:tblGrid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wrk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boss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empno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empfname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empsalary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deptname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bossno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empno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empfname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empsalary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deptname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bossno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Ned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Andrew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Ned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Clare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22,000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Ned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Todd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38,000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6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Nancy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22,000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Todd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38,000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Brier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43,000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8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Sarah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56,000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Brier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43,000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9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Sophie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Personnel &amp; PR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75,000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932" name="Group 548"/>
          <p:cNvGraphicFramePr>
            <a:graphicFrameLocks noGrp="1"/>
          </p:cNvGraphicFramePr>
          <p:nvPr/>
        </p:nvGraphicFramePr>
        <p:xfrm>
          <a:off x="1092200" y="6099175"/>
          <a:ext cx="1228725" cy="609600"/>
        </p:xfrm>
        <a:graphic>
          <a:graphicData uri="http://schemas.openxmlformats.org/drawingml/2006/table">
            <a:tbl>
              <a:tblPr/>
              <a:tblGrid>
                <a:gridCol w="1228725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empfname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Sarah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Dept-Emp</a:t>
            </a:r>
            <a:r>
              <a:rPr lang="en-US" dirty="0" smtClean="0"/>
              <a:t> tables created in the previous slides, find the names of employees in the same department as their boss.</a:t>
            </a:r>
          </a:p>
          <a:p>
            <a:r>
              <a:rPr lang="en-CA" dirty="0"/>
              <a:t>Study the Employee database on my MySQL server and map the recursive relationships implemented in it. </a:t>
            </a:r>
            <a:r>
              <a:rPr lang="en-CA" dirty="0" smtClean="0"/>
              <a:t>(this DB is different from the one above). </a:t>
            </a:r>
            <a:endParaRPr lang="en-C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BBF-99F5-6C40-A540-C2B7F7EB5C5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65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Exercise 1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038" y="1779588"/>
            <a:ext cx="7769225" cy="4113212"/>
          </a:xfrm>
        </p:spPr>
        <p:txBody>
          <a:bodyPr/>
          <a:lstStyle/>
          <a:p>
            <a:r>
              <a:rPr lang="en-US" sz="2800" dirty="0" smtClean="0"/>
              <a:t>Several Olympic events are team </a:t>
            </a:r>
            <a:r>
              <a:rPr lang="en-US" sz="2800" dirty="0"/>
              <a:t>sports (e.g., </a:t>
            </a:r>
            <a:r>
              <a:rPr lang="en-US" sz="2800" dirty="0" smtClean="0"/>
              <a:t> basketball, relays) and some involve a pair of athletes (</a:t>
            </a:r>
            <a:r>
              <a:rPr lang="en-US" sz="2800" dirty="0"/>
              <a:t>e.g., </a:t>
            </a:r>
            <a:r>
              <a:rPr lang="en-US" sz="2800" dirty="0" smtClean="0"/>
              <a:t> kayaking, rowing, beach volleyball)</a:t>
            </a:r>
          </a:p>
          <a:p>
            <a:pPr lvl="1"/>
            <a:r>
              <a:rPr lang="en-US" sz="2400" dirty="0" smtClean="0"/>
              <a:t>A team can have a captain</a:t>
            </a:r>
          </a:p>
          <a:p>
            <a:pPr lvl="1"/>
            <a:r>
              <a:rPr lang="en-US" sz="2400" dirty="0" smtClean="0"/>
              <a:t>A country has a flag bearer</a:t>
            </a:r>
          </a:p>
          <a:p>
            <a:pPr lvl="1"/>
            <a:r>
              <a:rPr lang="en-US" sz="2400" dirty="0" smtClean="0"/>
              <a:t>There can be some husband and wife pairs at a </a:t>
            </a:r>
            <a:r>
              <a:rPr lang="en-US" sz="2400" dirty="0"/>
              <a:t>games (e.g., </a:t>
            </a:r>
            <a:r>
              <a:rPr lang="en-US" sz="2400" dirty="0" smtClean="0"/>
              <a:t> Jared </a:t>
            </a:r>
            <a:r>
              <a:rPr lang="en-US" sz="2400" dirty="0" err="1" smtClean="0"/>
              <a:t>Tallent</a:t>
            </a:r>
            <a:r>
              <a:rPr lang="en-US" sz="2400" dirty="0" smtClean="0"/>
              <a:t> and Claire Woods from Australia)</a:t>
            </a:r>
          </a:p>
          <a:p>
            <a:r>
              <a:rPr lang="en-US" sz="2800" dirty="0" smtClean="0"/>
              <a:t>Draw a data model to record these details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BBF-99F5-6C40-A540-C2B7F7EB5C5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23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B4E9-82EF-A64D-84BF-B084FA98761C}" type="slidenum">
              <a:rPr lang="en-US"/>
              <a:pPr/>
              <a:t>18</a:t>
            </a:fld>
            <a:endParaRPr 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Modeling a 1:1 </a:t>
            </a:r>
            <a:br>
              <a:rPr lang="en-GB" dirty="0"/>
            </a:br>
            <a:r>
              <a:rPr lang="en-GB" dirty="0"/>
              <a:t>recursive relationship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95375" y="2047875"/>
            <a:ext cx="7769225" cy="4113213"/>
          </a:xfrm>
        </p:spPr>
        <p:txBody>
          <a:bodyPr/>
          <a:lstStyle/>
          <a:p>
            <a:r>
              <a:rPr lang="en-GB"/>
              <a:t>The English monarchy</a:t>
            </a:r>
          </a:p>
        </p:txBody>
      </p:sp>
      <p:pic>
        <p:nvPicPr>
          <p:cNvPr id="17419" name="Picture 11" descr="FireLite:Books:Data Management:6e:Art PNG:06-recursive-1-and-1.pn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3451225" y="3124200"/>
            <a:ext cx="3155950" cy="301625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B4E9-82EF-A64D-84BF-B084FA98761C}" type="slidenum">
              <a:rPr lang="en-US"/>
              <a:pPr/>
              <a:t>19</a:t>
            </a:fld>
            <a:endParaRPr 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MySQL Workbench</a:t>
            </a:r>
          </a:p>
        </p:txBody>
      </p:sp>
      <p:pic>
        <p:nvPicPr>
          <p:cNvPr id="2" name="Picture 1" descr="06-recursive-1-and-1-w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0" y="2247900"/>
            <a:ext cx="31750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3969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FBC0-ED9A-4240-9D88-787E7F036ADB}" type="slidenum">
              <a:rPr lang="en-US"/>
              <a:pPr/>
              <a:t>2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1766888"/>
            <a:ext cx="7769225" cy="4512888"/>
          </a:xfrm>
        </p:spPr>
        <p:txBody>
          <a:bodyPr/>
          <a:lstStyle/>
          <a:p>
            <a:r>
              <a:rPr lang="en-US" sz="2800" dirty="0"/>
              <a:t>Introduced</a:t>
            </a:r>
          </a:p>
          <a:p>
            <a:pPr lvl="1"/>
            <a:r>
              <a:rPr lang="en-US" sz="2400" dirty="0"/>
              <a:t>Recursive </a:t>
            </a:r>
            <a:r>
              <a:rPr lang="en-US" sz="2400" dirty="0" smtClean="0"/>
              <a:t>relationships (three types)</a:t>
            </a:r>
            <a:endParaRPr lang="en-US" sz="2400" dirty="0"/>
          </a:p>
          <a:p>
            <a:pPr lvl="1"/>
            <a:r>
              <a:rPr lang="en-US" sz="2400" dirty="0"/>
              <a:t>Self-referential </a:t>
            </a:r>
            <a:r>
              <a:rPr lang="en-US" sz="2400" dirty="0" smtClean="0"/>
              <a:t>constraint (Create FKs)</a:t>
            </a:r>
            <a:endParaRPr lang="en-US" sz="2400" dirty="0"/>
          </a:p>
          <a:p>
            <a:pPr lvl="1"/>
            <a:r>
              <a:rPr lang="en-US" sz="2400" dirty="0" smtClean="0"/>
              <a:t>Self-join (SELECT queries)</a:t>
            </a:r>
          </a:p>
          <a:p>
            <a:r>
              <a:rPr lang="en-US" sz="2800" dirty="0" smtClean="0"/>
              <a:t>Different types of recursive relationships</a:t>
            </a:r>
          </a:p>
          <a:p>
            <a:pPr lvl="1"/>
            <a:r>
              <a:rPr lang="en-US" sz="2400" dirty="0" smtClean="0"/>
              <a:t>Friend to group (</a:t>
            </a:r>
            <a:r>
              <a:rPr lang="en-US" sz="2400" dirty="0" err="1" smtClean="0"/>
              <a:t>dept-emp</a:t>
            </a:r>
            <a:r>
              <a:rPr lang="en-US" sz="2400" dirty="0" smtClean="0"/>
              <a:t>, customer to movie, customer-product) (1:M, 1:1)</a:t>
            </a:r>
          </a:p>
          <a:p>
            <a:pPr lvl="1"/>
            <a:r>
              <a:rPr lang="en-US" sz="2400" dirty="0" smtClean="0"/>
              <a:t>Single successor (1:1)</a:t>
            </a:r>
          </a:p>
          <a:p>
            <a:pPr lvl="1"/>
            <a:r>
              <a:rPr lang="en-US" sz="2400" dirty="0" smtClean="0"/>
              <a:t>Subgroups and hierarchy (M:M)</a:t>
            </a:r>
          </a:p>
          <a:p>
            <a:pPr lvl="1"/>
            <a:r>
              <a:rPr lang="en-US" sz="2400" dirty="0" smtClean="0">
                <a:solidFill>
                  <a:srgbClr val="00B0F0"/>
                </a:solidFill>
              </a:rPr>
              <a:t>Social network ties (M:M)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07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93F73-A42C-9045-918E-6D8F4EA53BFC}" type="slidenum">
              <a:rPr lang="en-US"/>
              <a:pPr/>
              <a:t>20</a:t>
            </a:fld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Mapping a 1:1 </a:t>
            </a:r>
            <a:br>
              <a:rPr lang="en-GB"/>
            </a:br>
            <a:r>
              <a:rPr lang="en-GB"/>
              <a:t>recursive relationship</a:t>
            </a:r>
          </a:p>
        </p:txBody>
      </p:sp>
      <p:graphicFrame>
        <p:nvGraphicFramePr>
          <p:cNvPr id="18784" name="Group 352"/>
          <p:cNvGraphicFramePr>
            <a:graphicFrameLocks noGrp="1"/>
          </p:cNvGraphicFramePr>
          <p:nvPr/>
        </p:nvGraphicFramePr>
        <p:xfrm>
          <a:off x="850900" y="2362200"/>
          <a:ext cx="7900988" cy="2682240"/>
        </p:xfrm>
        <a:graphic>
          <a:graphicData uri="http://schemas.openxmlformats.org/drawingml/2006/table">
            <a:tbl>
              <a:tblPr/>
              <a:tblGrid>
                <a:gridCol w="1220788"/>
                <a:gridCol w="1149350"/>
                <a:gridCol w="1147762"/>
                <a:gridCol w="1435100"/>
                <a:gridCol w="1508125"/>
                <a:gridCol w="1439863"/>
              </a:tblGrid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monarch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montype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monname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monnum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rgnbeg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premonname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premonnum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Queen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Victoria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I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1837/6/20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William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IV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King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Edward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VII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1901/1/22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Victoria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I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King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George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1910/5/6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Edward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VII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King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Edward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VIII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1936/1/20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George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King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George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VI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1936/12/11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Edward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VIII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Queen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Elizabeth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II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1952/2/6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George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VI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EB53-3EAE-074A-B1FA-319EC9ACBF01}" type="slidenum">
              <a:rPr lang="en-US"/>
              <a:pPr/>
              <a:t>21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Creating the table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6175" y="2047875"/>
            <a:ext cx="7769225" cy="4113213"/>
          </a:xfrm>
          <a:noFill/>
          <a:ln/>
        </p:spPr>
        <p:txBody>
          <a:bodyPr lIns="90488" tIns="44450" rIns="90488" bIns="44450"/>
          <a:lstStyle/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GB" sz="1800">
                <a:latin typeface="Courier New" pitchFamily="-109" charset="0"/>
                <a:ea typeface="Osaka" pitchFamily="-109" charset="-128"/>
                <a:cs typeface="Osaka" pitchFamily="-109" charset="-128"/>
              </a:rPr>
              <a:t>CREATE TABLE monarch (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GB" sz="1800">
                <a:latin typeface="Courier New" pitchFamily="-109" charset="0"/>
                <a:ea typeface="Osaka" pitchFamily="-109" charset="-128"/>
                <a:cs typeface="Osaka" pitchFamily="-109" charset="-128"/>
              </a:rPr>
              <a:t>	montype	VARCHAR(5), 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GB" sz="1800">
                <a:latin typeface="Courier New" pitchFamily="-109" charset="0"/>
                <a:ea typeface="Osaka" pitchFamily="-109" charset="-128"/>
                <a:cs typeface="Osaka" pitchFamily="-109" charset="-128"/>
              </a:rPr>
              <a:t>	monname	VARCHAR(15)	NOT NULL,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GB" sz="1800">
                <a:latin typeface="Courier New" pitchFamily="-109" charset="0"/>
                <a:ea typeface="Osaka" pitchFamily="-109" charset="-128"/>
                <a:cs typeface="Osaka" pitchFamily="-109" charset="-128"/>
              </a:rPr>
              <a:t>	monnum	VARCHAR(5)	NOT NULL,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GB" sz="1800">
                <a:latin typeface="Courier New" pitchFamily="-109" charset="0"/>
                <a:ea typeface="Osaka" pitchFamily="-109" charset="-128"/>
                <a:cs typeface="Osaka" pitchFamily="-109" charset="-128"/>
              </a:rPr>
              <a:t>	rgnbeg	DATE,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GB" sz="1800">
                <a:latin typeface="Courier New" pitchFamily="-109" charset="0"/>
                <a:ea typeface="Osaka" pitchFamily="-109" charset="-128"/>
                <a:cs typeface="Osaka" pitchFamily="-109" charset="-128"/>
              </a:rPr>
              <a:t>	premonname	VARCHAR(15),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GB" sz="1800">
                <a:latin typeface="Courier New" pitchFamily="-109" charset="0"/>
                <a:ea typeface="Osaka" pitchFamily="-109" charset="-128"/>
                <a:cs typeface="Osaka" pitchFamily="-109" charset="-128"/>
              </a:rPr>
              <a:t>	premonnum	VARCHAR(5),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GB" sz="1800">
                <a:latin typeface="Courier New" pitchFamily="-109" charset="0"/>
                <a:ea typeface="Osaka" pitchFamily="-109" charset="-128"/>
                <a:cs typeface="Osaka" pitchFamily="-109" charset="-128"/>
              </a:rPr>
              <a:t>		PRIMARY KEY(monname,monnum),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GB" sz="1800">
                <a:latin typeface="Courier New" pitchFamily="-109" charset="0"/>
                <a:ea typeface="Osaka" pitchFamily="-109" charset="-128"/>
                <a:cs typeface="Osaka" pitchFamily="-109" charset="-128"/>
              </a:rPr>
              <a:t>		</a:t>
            </a:r>
            <a:r>
              <a:rPr lang="en-US" sz="1800">
                <a:latin typeface="Courier New" pitchFamily="-109" charset="0"/>
              </a:rPr>
              <a:t>CONSTRAINT fk_monarch 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US" sz="1800">
                <a:latin typeface="Courier New" pitchFamily="-109" charset="0"/>
              </a:rPr>
              <a:t>		FOREIGN KEY (premonname, premonnum)</a:t>
            </a: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r>
              <a:rPr lang="en-US" sz="1800">
                <a:latin typeface="Courier New" pitchFamily="-109" charset="0"/>
              </a:rPr>
              <a:t>		REFERENCES monarch(monname, monnum)</a:t>
            </a:r>
            <a:r>
              <a:rPr lang="en-GB" sz="1800">
                <a:latin typeface="Courier New" pitchFamily="-109" charset="0"/>
                <a:ea typeface="Osaka" pitchFamily="-109" charset="-128"/>
                <a:cs typeface="Osaka" pitchFamily="-109" charset="-128"/>
              </a:rPr>
              <a:t>);</a:t>
            </a:r>
            <a:endParaRPr lang="en-GB" sz="1600">
              <a:latin typeface="Courier New" pitchFamily="-109" charset="0"/>
              <a:ea typeface="Osaka" pitchFamily="-109" charset="-128"/>
              <a:cs typeface="Osaka" pitchFamily="-109" charset="-128"/>
            </a:endParaRPr>
          </a:p>
          <a:p>
            <a:pPr>
              <a:buFontTx/>
              <a:buNone/>
              <a:tabLst>
                <a:tab pos="693738" algn="l"/>
                <a:tab pos="2065338" algn="l"/>
              </a:tabLst>
            </a:pPr>
            <a:endParaRPr lang="en-GB" sz="160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E7EA-897C-C749-A38D-09383213D6A4}" type="slidenum">
              <a:rPr lang="en-US"/>
              <a:pPr/>
              <a:t>22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Inserting rows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400">
                <a:latin typeface="Courier New" pitchFamily="-109" charset="0"/>
              </a:rPr>
              <a:t>INSERT INTO monarch (montype,monname, monnum,rgnbeg)</a:t>
            </a:r>
          </a:p>
          <a:p>
            <a:pPr>
              <a:buFontTx/>
              <a:buNone/>
            </a:pPr>
            <a:r>
              <a:rPr lang="en-US" sz="1400">
                <a:latin typeface="Courier New" pitchFamily="-109" charset="0"/>
              </a:rPr>
              <a:t>	VALUES ('King','William','IV','1830-06-26');</a:t>
            </a:r>
          </a:p>
          <a:p>
            <a:pPr>
              <a:buFontTx/>
              <a:buNone/>
            </a:pPr>
            <a:r>
              <a:rPr lang="en-US" sz="1400">
                <a:latin typeface="Courier New" pitchFamily="-109" charset="0"/>
              </a:rPr>
              <a:t>INSERT INTO monarch </a:t>
            </a:r>
          </a:p>
          <a:p>
            <a:pPr>
              <a:buFontTx/>
              <a:buNone/>
            </a:pPr>
            <a:r>
              <a:rPr lang="en-US" sz="1400">
                <a:latin typeface="Courier New" pitchFamily="-109" charset="0"/>
              </a:rPr>
              <a:t>	 VALUES ('Queen','Victoria','I','1837-06-20','William','IV');</a:t>
            </a:r>
          </a:p>
          <a:p>
            <a:pPr>
              <a:buFontTx/>
              <a:buNone/>
            </a:pPr>
            <a:r>
              <a:rPr lang="en-US" sz="1400">
                <a:latin typeface="Courier New" pitchFamily="-109" charset="0"/>
              </a:rPr>
              <a:t>INSERT INTO monarch </a:t>
            </a:r>
          </a:p>
          <a:p>
            <a:pPr>
              <a:buFontTx/>
              <a:buNone/>
            </a:pPr>
            <a:r>
              <a:rPr lang="en-US" sz="1400">
                <a:latin typeface="Courier New" pitchFamily="-109" charset="0"/>
              </a:rPr>
              <a:t>	 VALUES ('King','Edward','VII','1901-01-22','Victoria','I');</a:t>
            </a:r>
          </a:p>
          <a:p>
            <a:pPr>
              <a:buFontTx/>
              <a:buNone/>
            </a:pPr>
            <a:r>
              <a:rPr lang="en-US" sz="1400">
                <a:latin typeface="Courier New" pitchFamily="-109" charset="0"/>
              </a:rPr>
              <a:t>INSERT INTO monarch </a:t>
            </a:r>
          </a:p>
          <a:p>
            <a:pPr>
              <a:buFontTx/>
              <a:buNone/>
            </a:pPr>
            <a:r>
              <a:rPr lang="en-US" sz="1400">
                <a:latin typeface="Courier New" pitchFamily="-109" charset="0"/>
              </a:rPr>
              <a:t>	 VALUES ('King','George','V','1910-05-06','Edward','VII');</a:t>
            </a:r>
          </a:p>
          <a:p>
            <a:pPr>
              <a:buFontTx/>
              <a:buNone/>
            </a:pPr>
            <a:r>
              <a:rPr lang="en-US" sz="1400">
                <a:latin typeface="Courier New" pitchFamily="-109" charset="0"/>
              </a:rPr>
              <a:t>INSERT INTO monarch </a:t>
            </a:r>
          </a:p>
          <a:p>
            <a:pPr>
              <a:buFontTx/>
              <a:buNone/>
            </a:pPr>
            <a:r>
              <a:rPr lang="en-US" sz="1400">
                <a:latin typeface="Courier New" pitchFamily="-109" charset="0"/>
              </a:rPr>
              <a:t>	 VALUES ('King','Edward','VIII','1936-01-20','George','V');</a:t>
            </a:r>
          </a:p>
          <a:p>
            <a:pPr>
              <a:buFontTx/>
              <a:buNone/>
            </a:pPr>
            <a:r>
              <a:rPr lang="en-US" sz="1400">
                <a:latin typeface="Courier New" pitchFamily="-109" charset="0"/>
              </a:rPr>
              <a:t>INSERT INTO monarch </a:t>
            </a:r>
          </a:p>
          <a:p>
            <a:pPr>
              <a:buFontTx/>
              <a:buNone/>
            </a:pPr>
            <a:r>
              <a:rPr lang="en-US" sz="1400">
                <a:latin typeface="Courier New" pitchFamily="-109" charset="0"/>
              </a:rPr>
              <a:t>	 VALUES ('King','George','VI','1936-12-11','Edward','VIII');</a:t>
            </a:r>
          </a:p>
          <a:p>
            <a:pPr>
              <a:buFontTx/>
              <a:buNone/>
            </a:pPr>
            <a:r>
              <a:rPr lang="en-US" sz="1400">
                <a:latin typeface="Courier New" pitchFamily="-109" charset="0"/>
              </a:rPr>
              <a:t>INSERT INTO monarch </a:t>
            </a:r>
          </a:p>
          <a:p>
            <a:pPr>
              <a:buFontTx/>
              <a:buNone/>
            </a:pPr>
            <a:r>
              <a:rPr lang="en-US" sz="1400">
                <a:latin typeface="Courier New" pitchFamily="-109" charset="0"/>
              </a:rPr>
              <a:t>	 VALUES 'Queen','Elizabeth','II','1952-02-06','George','VI');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F4BA-8445-6042-A615-C1BD277E0AC3}" type="slidenum">
              <a:rPr lang="en-US"/>
              <a:pPr/>
              <a:t>23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Querying a 1:1 </a:t>
            </a:r>
            <a:br>
              <a:rPr lang="en-GB"/>
            </a:br>
            <a:r>
              <a:rPr lang="en-GB"/>
              <a:t>recursive relationship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2838" y="2047875"/>
            <a:ext cx="7769225" cy="4113213"/>
          </a:xfrm>
          <a:noFill/>
          <a:ln/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GB" sz="1800" i="1"/>
              <a:t>Who preceded Elizabeth II?</a:t>
            </a:r>
            <a:endParaRPr lang="en-GB" sz="1600"/>
          </a:p>
          <a:p>
            <a:pPr>
              <a:buFontTx/>
              <a:buNone/>
            </a:pPr>
            <a:endParaRPr lang="en-GB" sz="1600"/>
          </a:p>
          <a:p>
            <a:pPr>
              <a:buFontTx/>
              <a:buNone/>
            </a:pPr>
            <a:r>
              <a:rPr lang="en-GB" sz="1600">
                <a:latin typeface="Courier New" pitchFamily="-109" charset="0"/>
                <a:ea typeface="Osaka" pitchFamily="-109" charset="-128"/>
                <a:cs typeface="Osaka" pitchFamily="-109" charset="-128"/>
              </a:rPr>
              <a:t>SELECT premonname, premonnum FROM monarch</a:t>
            </a:r>
          </a:p>
          <a:p>
            <a:pPr>
              <a:buFontTx/>
              <a:buNone/>
            </a:pPr>
            <a:r>
              <a:rPr lang="en-GB" sz="1600">
                <a:latin typeface="Courier New" pitchFamily="-109" charset="0"/>
                <a:ea typeface="Osaka" pitchFamily="-109" charset="-128"/>
                <a:cs typeface="Osaka" pitchFamily="-109" charset="-128"/>
              </a:rPr>
              <a:t>	WHERE monname = 'Elizabeth' and monnum = 'II</a:t>
            </a:r>
            <a:r>
              <a:rPr lang="en-GB" sz="2000">
                <a:latin typeface="Courier New" pitchFamily="-109" charset="0"/>
              </a:rPr>
              <a:t>'</a:t>
            </a:r>
            <a:r>
              <a:rPr lang="en-GB" sz="1600">
                <a:latin typeface="Courier New" pitchFamily="-109" charset="0"/>
                <a:ea typeface="Osaka" pitchFamily="-109" charset="-128"/>
                <a:cs typeface="Osaka" pitchFamily="-109" charset="-128"/>
              </a:rPr>
              <a:t>;</a:t>
            </a:r>
          </a:p>
          <a:p>
            <a:pPr>
              <a:buFontTx/>
              <a:buNone/>
            </a:pPr>
            <a:endParaRPr lang="en-GB" sz="1600"/>
          </a:p>
        </p:txBody>
      </p:sp>
      <p:graphicFrame>
        <p:nvGraphicFramePr>
          <p:cNvPr id="20540" name="Group 60"/>
          <p:cNvGraphicFramePr>
            <a:graphicFrameLocks noGrp="1"/>
          </p:cNvGraphicFramePr>
          <p:nvPr/>
        </p:nvGraphicFramePr>
        <p:xfrm>
          <a:off x="1930400" y="3721100"/>
          <a:ext cx="2667000" cy="660400"/>
        </p:xfrm>
        <a:graphic>
          <a:graphicData uri="http://schemas.openxmlformats.org/drawingml/2006/table">
            <a:tbl>
              <a:tblPr/>
              <a:tblGrid>
                <a:gridCol w="1397000"/>
                <a:gridCol w="12700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premonname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premonnum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George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VI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EFAD-C90A-A44E-91DB-E03362E9B873}" type="slidenum">
              <a:rPr lang="en-US"/>
              <a:pPr/>
              <a:t>24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Querying a 1:1 </a:t>
            </a:r>
            <a:br>
              <a:rPr lang="en-GB"/>
            </a:br>
            <a:r>
              <a:rPr lang="en-GB"/>
              <a:t>recursive relationship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buFontTx/>
              <a:buNone/>
              <a:tabLst>
                <a:tab pos="914400" algn="l"/>
                <a:tab pos="1150938" algn="l"/>
                <a:tab pos="1371600" algn="l"/>
              </a:tabLst>
            </a:pPr>
            <a:r>
              <a:rPr lang="en-GB" sz="1800" i="1"/>
              <a:t>Was Elizabeth II's predecessor a king or queen?</a:t>
            </a:r>
          </a:p>
          <a:p>
            <a:pPr>
              <a:buFontTx/>
              <a:buNone/>
              <a:tabLst>
                <a:tab pos="914400" algn="l"/>
                <a:tab pos="1150938" algn="l"/>
                <a:tab pos="1371600" algn="l"/>
              </a:tabLst>
            </a:pPr>
            <a:endParaRPr lang="en-GB" sz="1800"/>
          </a:p>
          <a:p>
            <a:pPr>
              <a:buFontTx/>
              <a:buNone/>
              <a:tabLst>
                <a:tab pos="914400" algn="l"/>
                <a:tab pos="1150938" algn="l"/>
                <a:tab pos="1371600" algn="l"/>
              </a:tabLst>
            </a:pPr>
            <a:r>
              <a:rPr lang="en-GB" sz="1800">
                <a:latin typeface="Courier New" pitchFamily="-109" charset="0"/>
              </a:rPr>
              <a:t>SELECT pre.montype FROM monarch cur, monarch pre</a:t>
            </a:r>
          </a:p>
          <a:p>
            <a:pPr>
              <a:buFontTx/>
              <a:buNone/>
              <a:tabLst>
                <a:tab pos="914400" algn="l"/>
                <a:tab pos="1150938" algn="l"/>
                <a:tab pos="1371600" algn="l"/>
              </a:tabLst>
            </a:pPr>
            <a:r>
              <a:rPr lang="en-GB" sz="1800">
                <a:latin typeface="Courier New" pitchFamily="-109" charset="0"/>
              </a:rPr>
              <a:t>	WHERE cur.premonname = pre.monname</a:t>
            </a:r>
          </a:p>
          <a:p>
            <a:pPr>
              <a:buFontTx/>
              <a:buNone/>
              <a:tabLst>
                <a:tab pos="914400" algn="l"/>
                <a:tab pos="1150938" algn="l"/>
                <a:tab pos="1371600" algn="l"/>
              </a:tabLst>
            </a:pPr>
            <a:r>
              <a:rPr lang="en-GB" sz="1800">
                <a:latin typeface="Courier New" pitchFamily="-109" charset="0"/>
              </a:rPr>
              <a:t>	AND cur.premonnum = pre.monnum</a:t>
            </a:r>
          </a:p>
          <a:p>
            <a:pPr>
              <a:buFontTx/>
              <a:buNone/>
              <a:tabLst>
                <a:tab pos="914400" algn="l"/>
                <a:tab pos="1150938" algn="l"/>
                <a:tab pos="1371600" algn="l"/>
              </a:tabLst>
            </a:pPr>
            <a:r>
              <a:rPr lang="en-GB" sz="1800">
                <a:latin typeface="Courier New" pitchFamily="-109" charset="0"/>
              </a:rPr>
              <a:t>	AND cur.monname = 'Elizabeth'</a:t>
            </a:r>
          </a:p>
          <a:p>
            <a:pPr>
              <a:buFontTx/>
              <a:buNone/>
              <a:tabLst>
                <a:tab pos="914400" algn="l"/>
                <a:tab pos="1150938" algn="l"/>
                <a:tab pos="1371600" algn="l"/>
              </a:tabLst>
            </a:pPr>
            <a:r>
              <a:rPr lang="en-GB" sz="1800">
                <a:latin typeface="Courier New" pitchFamily="-109" charset="0"/>
              </a:rPr>
              <a:t>	AND cur.monnum = 'II</a:t>
            </a:r>
            <a:r>
              <a:rPr lang="en-GB" sz="2000">
                <a:latin typeface="Courier New" pitchFamily="-109" charset="0"/>
              </a:rPr>
              <a:t>'</a:t>
            </a:r>
            <a:r>
              <a:rPr lang="en-GB" sz="1800">
                <a:latin typeface="Courier New" pitchFamily="-109" charset="0"/>
              </a:rPr>
              <a:t>;</a:t>
            </a:r>
            <a:endParaRPr lang="en-GB" sz="1800"/>
          </a:p>
          <a:p>
            <a:pPr>
              <a:buFontTx/>
              <a:buNone/>
              <a:tabLst>
                <a:tab pos="914400" algn="l"/>
                <a:tab pos="1150938" algn="l"/>
                <a:tab pos="1371600" algn="l"/>
              </a:tabLst>
            </a:pPr>
            <a:endParaRPr lang="en-GB" sz="1800"/>
          </a:p>
        </p:txBody>
      </p:sp>
      <p:graphicFrame>
        <p:nvGraphicFramePr>
          <p:cNvPr id="21533" name="Group 29"/>
          <p:cNvGraphicFramePr>
            <a:graphicFrameLocks noGrp="1"/>
          </p:cNvGraphicFramePr>
          <p:nvPr/>
        </p:nvGraphicFramePr>
        <p:xfrm>
          <a:off x="1892300" y="4419600"/>
          <a:ext cx="1016000" cy="611188"/>
        </p:xfrm>
        <a:graphic>
          <a:graphicData uri="http://schemas.openxmlformats.org/drawingml/2006/table">
            <a:tbl>
              <a:tblPr/>
              <a:tblGrid>
                <a:gridCol w="1016000"/>
              </a:tblGrid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montype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King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1041-B043-314A-B5F8-BAEFF1A96BAB}" type="slidenum">
              <a:rPr lang="en-US"/>
              <a:pPr/>
              <a:t>25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Querying a 1:1 </a:t>
            </a:r>
            <a:br>
              <a:rPr lang="en-GB"/>
            </a:br>
            <a:r>
              <a:rPr lang="en-GB"/>
              <a:t>recursive relationship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buFontTx/>
              <a:buNone/>
              <a:tabLst>
                <a:tab pos="693738" algn="l"/>
              </a:tabLst>
            </a:pPr>
            <a:r>
              <a:rPr lang="en-GB" sz="1800" i="1"/>
              <a:t>List the kings and queens of England in ascending chronological order.</a:t>
            </a:r>
            <a:endParaRPr lang="en-GB" sz="1800"/>
          </a:p>
          <a:p>
            <a:pPr>
              <a:buFontTx/>
              <a:buNone/>
              <a:tabLst>
                <a:tab pos="693738" algn="l"/>
              </a:tabLst>
            </a:pPr>
            <a:endParaRPr lang="en-GB" sz="1800"/>
          </a:p>
          <a:p>
            <a:pPr>
              <a:buFontTx/>
              <a:buNone/>
              <a:tabLst>
                <a:tab pos="693738" algn="l"/>
              </a:tabLst>
            </a:pPr>
            <a:r>
              <a:rPr lang="en-GB" sz="1800">
                <a:latin typeface="Courier New" pitchFamily="-109" charset="0"/>
              </a:rPr>
              <a:t>SELECT montype, monname, monnum, rgnbeg</a:t>
            </a:r>
          </a:p>
          <a:p>
            <a:pPr>
              <a:buFontTx/>
              <a:buNone/>
              <a:tabLst>
                <a:tab pos="693738" algn="l"/>
              </a:tabLst>
            </a:pPr>
            <a:r>
              <a:rPr lang="en-GB" sz="1800">
                <a:latin typeface="Courier New" pitchFamily="-109" charset="0"/>
              </a:rPr>
              <a:t>	FROM monarch ORDER BY rgnbeg;</a:t>
            </a:r>
          </a:p>
          <a:p>
            <a:pPr>
              <a:buFontTx/>
              <a:buNone/>
              <a:tabLst>
                <a:tab pos="693738" algn="l"/>
              </a:tabLst>
            </a:pPr>
            <a:endParaRPr lang="en-GB" sz="1800"/>
          </a:p>
        </p:txBody>
      </p:sp>
      <p:graphicFrame>
        <p:nvGraphicFramePr>
          <p:cNvPr id="22695" name="Group 167"/>
          <p:cNvGraphicFramePr>
            <a:graphicFrameLocks noGrp="1"/>
          </p:cNvGraphicFramePr>
          <p:nvPr/>
        </p:nvGraphicFramePr>
        <p:xfrm>
          <a:off x="1714500" y="3302000"/>
          <a:ext cx="5803900" cy="2413003"/>
        </p:xfrm>
        <a:graphic>
          <a:graphicData uri="http://schemas.openxmlformats.org/drawingml/2006/table">
            <a:tbl>
              <a:tblPr/>
              <a:tblGrid>
                <a:gridCol w="1450975"/>
                <a:gridCol w="1450975"/>
                <a:gridCol w="1450975"/>
                <a:gridCol w="1450975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montype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monname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monnum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rgnbeg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Queen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Victoria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I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1837-06-20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King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Edward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VII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1901-01-22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King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George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V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1910-05-06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King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Edward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VIII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1936-01-20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King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George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VI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1936-12-11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Queen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Elizabeth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II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</a:rPr>
                        <a:t>1952-02-06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Q3 from textbook exercises.</a:t>
            </a:r>
          </a:p>
          <a:p>
            <a:r>
              <a:rPr lang="en-US" dirty="0" smtClean="0"/>
              <a:t>Design a database to record details of all Olympic cities</a:t>
            </a:r>
          </a:p>
          <a:p>
            <a:pPr lvl="1"/>
            <a:r>
              <a:rPr lang="en-US" dirty="0" smtClean="0"/>
              <a:t>Recognize that a city can host an Olympics more than once, though a particular Olympics is only in one city at a time</a:t>
            </a:r>
          </a:p>
          <a:p>
            <a:pPr lvl="1"/>
            <a:r>
              <a:rPr lang="en-US" dirty="0" smtClean="0"/>
              <a:t>Recognize that each Olympics has only predecessor and successor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BBF-99F5-6C40-A540-C2B7F7EB5C5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43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 </a:t>
            </a:r>
            <a:r>
              <a:rPr lang="en-US" dirty="0" smtClean="0"/>
              <a:t>2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details of the last three summer Olympics’ cities</a:t>
            </a:r>
          </a:p>
          <a:p>
            <a:r>
              <a:rPr lang="en-US" dirty="0" smtClean="0"/>
              <a:t>Use SQL to determine which city was the host before London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BBF-99F5-6C40-A540-C2B7F7EB5C5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5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C612-D2C8-F947-827C-7E5FDF8C0BBA}" type="slidenum">
              <a:rPr lang="en-US"/>
              <a:pPr/>
              <a:t>28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457200"/>
            <a:ext cx="8045450" cy="889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Modeling an </a:t>
            </a:r>
            <a:r>
              <a:rPr lang="en-GB" dirty="0" err="1"/>
              <a:t>m:m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recursive relationship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sz="2800" dirty="0"/>
              <a:t>Bill of </a:t>
            </a:r>
            <a:r>
              <a:rPr lang="en-GB" sz="2800" dirty="0" smtClean="0"/>
              <a:t>materials (BOM) </a:t>
            </a:r>
            <a:r>
              <a:rPr lang="en-GB" sz="2800" dirty="0"/>
              <a:t>problem</a:t>
            </a:r>
          </a:p>
          <a:p>
            <a:r>
              <a:rPr lang="en-GB" sz="2800" dirty="0"/>
              <a:t>A product can appear as part of many other products and can be made up of many </a:t>
            </a:r>
            <a:r>
              <a:rPr lang="en-GB" sz="2800" dirty="0" smtClean="0"/>
              <a:t>products</a:t>
            </a:r>
          </a:p>
          <a:p>
            <a:r>
              <a:rPr lang="en-GB" sz="2800" dirty="0" smtClean="0"/>
              <a:t>Examples: </a:t>
            </a:r>
            <a:r>
              <a:rPr lang="en-GB" sz="2800" dirty="0" smtClean="0"/>
              <a:t>Manufacturing, </a:t>
            </a:r>
            <a:r>
              <a:rPr lang="en-GB" sz="2800" dirty="0" smtClean="0"/>
              <a:t>Service-costing </a:t>
            </a:r>
            <a:endParaRPr lang="en-GB" sz="2800" dirty="0"/>
          </a:p>
        </p:txBody>
      </p:sp>
      <p:pic>
        <p:nvPicPr>
          <p:cNvPr id="23597" name="Picture 45" descr="FireLite:Books:Data Management:6e:Art PNG:06-recursive-m-and-m.pn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5476688" y="4138781"/>
            <a:ext cx="3511550" cy="263683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C612-D2C8-F947-827C-7E5FDF8C0BBA}" type="slidenum">
              <a:rPr lang="en-US"/>
              <a:pPr/>
              <a:t>29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457200"/>
            <a:ext cx="8045450" cy="889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Modeling an </a:t>
            </a:r>
            <a:r>
              <a:rPr lang="en-GB" dirty="0" err="1"/>
              <a:t>m:m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recursive relationship</a:t>
            </a:r>
          </a:p>
        </p:txBody>
      </p:sp>
      <p:pic>
        <p:nvPicPr>
          <p:cNvPr id="3" name="Picture 2" descr="06-recursive-m-and-m-w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2476500"/>
            <a:ext cx="40640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0506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1585-1494-114F-B56A-CA1BD487C9DC}" type="slidenum">
              <a:rPr lang="en-US"/>
              <a:pPr/>
              <a:t>3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An organization chart</a:t>
            </a:r>
          </a:p>
        </p:txBody>
      </p:sp>
      <p:pic>
        <p:nvPicPr>
          <p:cNvPr id="5125" name="Picture 5" descr="FireLite:Books:Data Management:6e:Art PNG:06-org chart.pn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1662113" y="2420938"/>
            <a:ext cx="6732587" cy="2825750"/>
          </a:xfrm>
          <a:prstGeom prst="rect">
            <a:avLst/>
          </a:prstGeom>
          <a:noFill/>
        </p:spPr>
      </p:pic>
      <p:sp>
        <p:nvSpPr>
          <p:cNvPr id="5128" name="AutoShape 8"/>
          <p:cNvSpPr>
            <a:spLocks noChangeArrowheads="1"/>
          </p:cNvSpPr>
          <p:nvPr/>
        </p:nvSpPr>
        <p:spPr bwMode="auto">
          <a:xfrm>
            <a:off x="7124700" y="5155774"/>
            <a:ext cx="1701800" cy="1502628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eorgia" pitchFamily="-109" charset="0"/>
              </a:rPr>
              <a:t>Every </a:t>
            </a:r>
            <a:r>
              <a:rPr lang="en-US" sz="1600" i="1" dirty="0">
                <a:solidFill>
                  <a:srgbClr val="000000"/>
                </a:solidFill>
                <a:latin typeface="Georgia" pitchFamily="-109" charset="0"/>
              </a:rPr>
              <a:t>structure for presenting data has an underlying data model</a:t>
            </a:r>
            <a:endParaRPr lang="en-US" sz="1400" b="1" dirty="0">
              <a:solidFill>
                <a:srgbClr val="000000"/>
              </a:solidFill>
              <a:latin typeface="Georgia" pitchFamily="-109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B696-1957-1F4F-A629-56AAF68D29E5}" type="slidenum">
              <a:rPr lang="en-US"/>
              <a:pPr/>
              <a:t>30</a:t>
            </a:fld>
            <a:endParaRPr 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Mapping an m:m </a:t>
            </a:r>
            <a:br>
              <a:rPr lang="en-GB"/>
            </a:br>
            <a:r>
              <a:rPr lang="en-GB"/>
              <a:t>recursive relationship</a:t>
            </a:r>
          </a:p>
        </p:txBody>
      </p:sp>
      <p:graphicFrame>
        <p:nvGraphicFramePr>
          <p:cNvPr id="24974" name="Group 3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104216"/>
              </p:ext>
            </p:extLst>
          </p:nvPr>
        </p:nvGraphicFramePr>
        <p:xfrm>
          <a:off x="876300" y="2133600"/>
          <a:ext cx="5029200" cy="2682240"/>
        </p:xfrm>
        <a:graphic>
          <a:graphicData uri="http://schemas.openxmlformats.org/drawingml/2006/table">
            <a:tbl>
              <a:tblPr/>
              <a:tblGrid>
                <a:gridCol w="635000"/>
                <a:gridCol w="2895600"/>
                <a:gridCol w="749300"/>
                <a:gridCol w="7493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product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prodid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proddesc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prodcost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prodprice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Animal photography kit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725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Camera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150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Camera case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103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70-210 zoom lens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125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104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28-85 zoom lens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115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185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Photographer’s vest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106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Lens cleaning cloth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1.25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107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Tripod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108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16 GB  SDHC memory card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977" name="Group 401"/>
          <p:cNvGraphicFramePr>
            <a:graphicFrameLocks noGrp="1"/>
          </p:cNvGraphicFramePr>
          <p:nvPr/>
        </p:nvGraphicFramePr>
        <p:xfrm>
          <a:off x="6426200" y="2133600"/>
          <a:ext cx="2381250" cy="2438400"/>
        </p:xfrm>
        <a:graphic>
          <a:graphicData uri="http://schemas.openxmlformats.org/drawingml/2006/table">
            <a:tbl>
              <a:tblPr/>
              <a:tblGrid>
                <a:gridCol w="812800"/>
                <a:gridCol w="681038"/>
                <a:gridCol w="887412"/>
              </a:tblGrid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assembly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quantity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prodid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subprodid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103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104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106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107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108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F6915-F714-9449-849D-ED8F8C573FEA}" type="slidenum">
              <a:rPr lang="en-US"/>
              <a:pPr/>
              <a:t>31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Creating the tables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4775" y="2047875"/>
            <a:ext cx="7769225" cy="4113213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>
                <a:latin typeface="Courier New" pitchFamily="-109" charset="0"/>
              </a:rPr>
              <a:t>CREATE TABLE product (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>
                <a:latin typeface="Courier New" pitchFamily="-109" charset="0"/>
              </a:rPr>
              <a:t>	prodid			INTEGER,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>
                <a:latin typeface="Courier New" pitchFamily="-109" charset="0"/>
              </a:rPr>
              <a:t>	proddesc		VARCHAR(30),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>
                <a:latin typeface="Courier New" pitchFamily="-109" charset="0"/>
              </a:rPr>
              <a:t>	prodcost		DECIMAL(9,2),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>
                <a:latin typeface="Courier New" pitchFamily="-109" charset="0"/>
              </a:rPr>
              <a:t>	prodprice	DECIMAL(9,2),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>
                <a:latin typeface="Courier New" pitchFamily="-109" charset="0"/>
              </a:rPr>
              <a:t>		PRIMARY KEY(prodid));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endParaRPr lang="en-GB" sz="160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>
                <a:latin typeface="Courier New" pitchFamily="-109" charset="0"/>
              </a:rPr>
              <a:t>CREATE TABLE assembly (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>
                <a:latin typeface="Courier New" pitchFamily="-109" charset="0"/>
              </a:rPr>
              <a:t>	quantity		INTEGER	NOT NULL,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>
                <a:latin typeface="Courier New" pitchFamily="-109" charset="0"/>
              </a:rPr>
              <a:t>	prodid			INTEGER,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>
                <a:latin typeface="Courier New" pitchFamily="-109" charset="0"/>
              </a:rPr>
              <a:t>	subprodid	INTEGER,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>
                <a:latin typeface="Courier New" pitchFamily="-109" charset="0"/>
              </a:rPr>
              <a:t>		PRIMARY KEY(prodid, subprodid),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GB" sz="1600">
                <a:latin typeface="Courier New" pitchFamily="-109" charset="0"/>
              </a:rPr>
              <a:t>		</a:t>
            </a:r>
            <a:r>
              <a:rPr lang="en-US" sz="1600">
                <a:latin typeface="Courier New" pitchFamily="-109" charset="0"/>
              </a:rPr>
              <a:t>CONSTRAINT fk_assembly_product FOREIGN KEY(prodid)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US" sz="1600">
                <a:latin typeface="Courier New" pitchFamily="-109" charset="0"/>
              </a:rPr>
              <a:t>			 REFERENCES product(prodid),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US" sz="1600">
                <a:latin typeface="Courier New" pitchFamily="-109" charset="0"/>
              </a:rPr>
              <a:t>		CONSTRAINT fk_assembly_subproduct FOREIGN KEY(subprodid)</a:t>
            </a: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r>
              <a:rPr lang="en-US" sz="1600">
                <a:latin typeface="Courier New" pitchFamily="-109" charset="0"/>
              </a:rPr>
              <a:t>			 REFERENCES product (prodid));</a:t>
            </a:r>
            <a:endParaRPr lang="en-GB" sz="160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  <a:tab pos="1828800" algn="l"/>
              </a:tabLst>
            </a:pPr>
            <a:endParaRPr lang="en-GB" sz="160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C3231-E3EA-9142-9B54-EB26CFFEE9C4}" type="slidenum">
              <a:rPr lang="en-US"/>
              <a:pPr/>
              <a:t>32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Querying an m:m </a:t>
            </a:r>
            <a:br>
              <a:rPr lang="en-GB"/>
            </a:br>
            <a:r>
              <a:rPr lang="en-GB"/>
              <a:t>recursive relationship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1766888"/>
            <a:ext cx="7769225" cy="1951037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1800" i="1" dirty="0"/>
              <a:t>List the product identifier of each component of the animal photography kit.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SELECT </a:t>
            </a:r>
            <a:r>
              <a:rPr lang="en-GB" sz="1800" dirty="0" err="1">
                <a:latin typeface="Courier New" pitchFamily="-109" charset="0"/>
              </a:rPr>
              <a:t>subprodid</a:t>
            </a:r>
            <a:r>
              <a:rPr lang="en-GB" sz="1800" dirty="0">
                <a:latin typeface="Courier New" pitchFamily="-109" charset="0"/>
              </a:rPr>
              <a:t> FROM product, assembly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	WHERE </a:t>
            </a:r>
            <a:r>
              <a:rPr lang="en-GB" sz="1800" dirty="0" err="1">
                <a:latin typeface="Courier New" pitchFamily="-109" charset="0"/>
              </a:rPr>
              <a:t>proddesc</a:t>
            </a:r>
            <a:r>
              <a:rPr lang="en-GB" sz="1800" dirty="0">
                <a:latin typeface="Courier New" pitchFamily="-109" charset="0"/>
              </a:rPr>
              <a:t> = 'Animal photography kit'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 	AND </a:t>
            </a:r>
            <a:r>
              <a:rPr lang="en-GB" sz="1800" dirty="0" err="1">
                <a:latin typeface="Courier New" pitchFamily="-109" charset="0"/>
              </a:rPr>
              <a:t>product.prodid</a:t>
            </a:r>
            <a:r>
              <a:rPr lang="en-GB" sz="1800" dirty="0">
                <a:latin typeface="Courier New" pitchFamily="-109" charset="0"/>
              </a:rPr>
              <a:t> = </a:t>
            </a:r>
            <a:r>
              <a:rPr lang="en-GB" sz="1800" dirty="0" err="1">
                <a:latin typeface="Courier New" pitchFamily="-109" charset="0"/>
              </a:rPr>
              <a:t>assembly.prodid</a:t>
            </a:r>
            <a:r>
              <a:rPr lang="en-GB" sz="1800" dirty="0">
                <a:latin typeface="Courier New" pitchFamily="-10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1800" dirty="0"/>
          </a:p>
        </p:txBody>
      </p:sp>
      <p:graphicFrame>
        <p:nvGraphicFramePr>
          <p:cNvPr id="26693" name="Group 69"/>
          <p:cNvGraphicFramePr>
            <a:graphicFrameLocks noGrp="1"/>
          </p:cNvGraphicFramePr>
          <p:nvPr/>
        </p:nvGraphicFramePr>
        <p:xfrm>
          <a:off x="1943100" y="3695700"/>
          <a:ext cx="1117600" cy="3067050"/>
        </p:xfrm>
        <a:graphic>
          <a:graphicData uri="http://schemas.openxmlformats.org/drawingml/2006/table">
            <a:tbl>
              <a:tblPr/>
              <a:tblGrid>
                <a:gridCol w="1117600"/>
              </a:tblGrid>
              <a:tr h="3175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subprodid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ECE2-B105-C44E-8BA5-BD2DC489C8AD}" type="slidenum">
              <a:rPr lang="en-US"/>
              <a:pPr/>
              <a:t>33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Querying an m:m </a:t>
            </a:r>
            <a:br>
              <a:rPr lang="en-GB"/>
            </a:br>
            <a:r>
              <a:rPr lang="en-GB"/>
              <a:t>recursive relationship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3150" y="1874838"/>
            <a:ext cx="8502650" cy="2217737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1800" i="1" dirty="0"/>
              <a:t>	List the product description and cost of each component of the animal photography kit.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SELECT </a:t>
            </a:r>
            <a:r>
              <a:rPr lang="en-GB" sz="16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proddesc</a:t>
            </a: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, </a:t>
            </a:r>
            <a:r>
              <a:rPr lang="en-GB" sz="16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prodcost</a:t>
            </a: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 FROM product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   WHERE </a:t>
            </a:r>
            <a:r>
              <a:rPr lang="en-GB" sz="16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prodid</a:t>
            </a: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 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     (SELECT </a:t>
            </a:r>
            <a:r>
              <a:rPr lang="en-GB" sz="16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subprodid</a:t>
            </a: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 FROM product, assembly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	   WHERE </a:t>
            </a:r>
            <a:r>
              <a:rPr lang="en-GB" sz="16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proddesc</a:t>
            </a: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 = 'Animal photography kit'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	   AND </a:t>
            </a:r>
            <a:r>
              <a:rPr lang="en-GB" sz="16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product.prodid</a:t>
            </a: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 = </a:t>
            </a:r>
            <a:r>
              <a:rPr lang="en-GB" sz="1600" dirty="0" err="1">
                <a:latin typeface="Courier New" pitchFamily="-109" charset="0"/>
                <a:ea typeface="Osaka" pitchFamily="-109" charset="-128"/>
                <a:cs typeface="Osaka" pitchFamily="-109" charset="-128"/>
              </a:rPr>
              <a:t>assembly.prodid</a:t>
            </a: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 dirty="0">
                <a:latin typeface="Courier New" pitchFamily="-109" charset="0"/>
                <a:ea typeface="Osaka" pitchFamily="-109" charset="-128"/>
                <a:cs typeface="Osaka" pitchFamily="-109" charset="-128"/>
              </a:rPr>
              <a:t>	</a:t>
            </a:r>
            <a:endParaRPr lang="en-GB" sz="1800" dirty="0">
              <a:latin typeface="Courier New" pitchFamily="-109" charset="0"/>
              <a:ea typeface="Osaka" pitchFamily="-109" charset="-128"/>
              <a:cs typeface="Osaka" pitchFamily="-109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GB" sz="1800" dirty="0"/>
          </a:p>
        </p:txBody>
      </p:sp>
      <p:graphicFrame>
        <p:nvGraphicFramePr>
          <p:cNvPr id="27748" name="Group 100"/>
          <p:cNvGraphicFramePr>
            <a:graphicFrameLocks noGrp="1"/>
          </p:cNvGraphicFramePr>
          <p:nvPr/>
        </p:nvGraphicFramePr>
        <p:xfrm>
          <a:off x="1778000" y="4208463"/>
          <a:ext cx="3873500" cy="2494915"/>
        </p:xfrm>
        <a:graphic>
          <a:graphicData uri="http://schemas.openxmlformats.org/drawingml/2006/table">
            <a:tbl>
              <a:tblPr/>
              <a:tblGrid>
                <a:gridCol w="2755900"/>
                <a:gridCol w="11176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proddesc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prodcost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Camera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150.00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Camera 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70-210 zoom lens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125.00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28-85 zoom lens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115.00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Photographer’s vest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25.00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Lens cleaning cloth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Tripod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35.00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16 GB  SDHC memory card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30.00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the following situations</a:t>
            </a:r>
          </a:p>
          <a:p>
            <a:pPr lvl="1"/>
            <a:r>
              <a:rPr lang="en-US" smtClean="0"/>
              <a:t>Course </a:t>
            </a:r>
            <a:r>
              <a:rPr lang="en-US" dirty="0"/>
              <a:t>prerequisites</a:t>
            </a:r>
          </a:p>
          <a:p>
            <a:pPr lvl="1"/>
            <a:r>
              <a:rPr lang="en-US" dirty="0"/>
              <a:t>A matrix organization where a person can </a:t>
            </a:r>
            <a:r>
              <a:rPr lang="en-US" dirty="0" smtClean="0"/>
              <a:t>report to multiple people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BBF-99F5-6C40-A540-C2B7F7EB5C5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74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Exercise 3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 a </a:t>
            </a:r>
            <a:r>
              <a:rPr lang="en-US" sz="2800" dirty="0"/>
              <a:t>round-robin </a:t>
            </a:r>
            <a:r>
              <a:rPr lang="en-US" sz="2800" dirty="0" smtClean="0"/>
              <a:t>tournament, each </a:t>
            </a:r>
            <a:r>
              <a:rPr lang="en-US" sz="2800" dirty="0"/>
              <a:t>contestant meets all other contestants in </a:t>
            </a:r>
            <a:r>
              <a:rPr lang="en-US" sz="2800" dirty="0" smtClean="0"/>
              <a:t>turn</a:t>
            </a:r>
          </a:p>
          <a:p>
            <a:r>
              <a:rPr lang="en-US" sz="2800" dirty="0" smtClean="0"/>
              <a:t>In the Olympics, it is common for an event with a large pool of contestants to be broken into groups, with a round-robin tournament in each group to determine who advances from the group to the next level</a:t>
            </a:r>
          </a:p>
          <a:p>
            <a:r>
              <a:rPr lang="en-US" sz="2800" dirty="0" smtClean="0"/>
              <a:t>Design a data model to record details of a round-robin competition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BBF-99F5-6C40-A540-C2B7F7EB5C5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96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 3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data in the round-robin database for the 2012 Football (Soccer) competition for Group A, with four teams</a:t>
            </a:r>
          </a:p>
          <a:p>
            <a:r>
              <a:rPr lang="en-US" dirty="0"/>
              <a:t>See </a:t>
            </a:r>
            <a:r>
              <a:rPr lang="en-US" sz="1800" dirty="0">
                <a:hlinkClick r:id="rId2"/>
              </a:rPr>
              <a:t>http://www.london2012.com/football/schedule-and-results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r>
              <a:rPr lang="en-US" dirty="0" smtClean="0"/>
              <a:t>How many ties were there in Group A?</a:t>
            </a:r>
          </a:p>
          <a:p>
            <a:pPr lvl="1"/>
            <a:r>
              <a:rPr lang="en-US" dirty="0" smtClean="0"/>
              <a:t>Use the ISO two-character country code to identify countries </a:t>
            </a:r>
          </a:p>
          <a:p>
            <a:pPr lvl="2"/>
            <a:r>
              <a:rPr lang="en-US" sz="1600" dirty="0">
                <a:hlinkClick r:id="rId3"/>
              </a:rPr>
              <a:t>http://</a:t>
            </a:r>
            <a:r>
              <a:rPr lang="en-US" sz="1600" dirty="0" err="1">
                <a:hlinkClick r:id="rId3"/>
              </a:rPr>
              <a:t>en.wikipedia.org</a:t>
            </a:r>
            <a:r>
              <a:rPr lang="en-US" sz="1600" dirty="0">
                <a:hlinkClick r:id="rId3"/>
              </a:rPr>
              <a:t>/wiki/ISO_3166-1_alpha-2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BBF-99F5-6C40-A540-C2B7F7EB5C5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5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 3 (cont’d)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smtClean="0">
                <a:hlinkClick r:id="rId2"/>
              </a:rPr>
              <a:t>a diagram</a:t>
            </a:r>
            <a:r>
              <a:rPr lang="en-US" dirty="0" smtClean="0"/>
              <a:t> showing the evolution of programming languages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BBF-99F5-6C40-A540-C2B7F7EB5C5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4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Social Network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177" y="1843041"/>
            <a:ext cx="7769225" cy="4113212"/>
          </a:xfrm>
        </p:spPr>
        <p:txBody>
          <a:bodyPr/>
          <a:lstStyle/>
          <a:p>
            <a:r>
              <a:rPr lang="en-CA" dirty="0" smtClean="0"/>
              <a:t>Basic structure: </a:t>
            </a:r>
          </a:p>
          <a:p>
            <a:pPr lvl="1"/>
            <a:r>
              <a:rPr lang="en-CA" dirty="0" smtClean="0"/>
              <a:t>A user friends many ‘users’</a:t>
            </a:r>
          </a:p>
          <a:p>
            <a:pPr lvl="1"/>
            <a:r>
              <a:rPr lang="en-CA" dirty="0" smtClean="0"/>
              <a:t>The same user can be friended by many 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BBF-99F5-6C40-A540-C2B7F7EB5C5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5943600" y="3952642"/>
            <a:ext cx="1822077" cy="2003611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9" charset="0"/>
                <a:ea typeface="Osaka" pitchFamily="-109" charset="-128"/>
                <a:cs typeface="Osaka" pitchFamily="-109" charset="-128"/>
              </a:rPr>
              <a:t>Userid</a:t>
            </a:r>
            <a:endParaRPr kumimoji="0" lang="en-C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-109" charset="0"/>
              <a:ea typeface="Osaka" pitchFamily="-109" charset="-128"/>
              <a:cs typeface="Osaka" pitchFamily="-109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Username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9" charset="0"/>
                <a:ea typeface="Osaka" pitchFamily="-109" charset="-128"/>
                <a:cs typeface="Osaka" pitchFamily="-109" charset="-128"/>
              </a:rPr>
              <a:t>Gender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age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23" name="Freeform 22"/>
          <p:cNvSpPr/>
          <p:nvPr/>
        </p:nvSpPr>
        <p:spPr bwMode="auto">
          <a:xfrm>
            <a:off x="6777318" y="3408036"/>
            <a:ext cx="1885569" cy="1617126"/>
          </a:xfrm>
          <a:custGeom>
            <a:avLst/>
            <a:gdLst>
              <a:gd name="connsiteX0" fmla="*/ 0 w 1885569"/>
              <a:gd name="connsiteY0" fmla="*/ 531158 h 1617126"/>
              <a:gd name="connsiteX1" fmla="*/ 6723 w 1885569"/>
              <a:gd name="connsiteY1" fmla="*/ 369794 h 1617126"/>
              <a:gd name="connsiteX2" fmla="*/ 20170 w 1885569"/>
              <a:gd name="connsiteY2" fmla="*/ 349623 h 1617126"/>
              <a:gd name="connsiteX3" fmla="*/ 26894 w 1885569"/>
              <a:gd name="connsiteY3" fmla="*/ 329453 h 1617126"/>
              <a:gd name="connsiteX4" fmla="*/ 47065 w 1885569"/>
              <a:gd name="connsiteY4" fmla="*/ 309282 h 1617126"/>
              <a:gd name="connsiteX5" fmla="*/ 60512 w 1885569"/>
              <a:gd name="connsiteY5" fmla="*/ 289111 h 1617126"/>
              <a:gd name="connsiteX6" fmla="*/ 121023 w 1885569"/>
              <a:gd name="connsiteY6" fmla="*/ 235323 h 1617126"/>
              <a:gd name="connsiteX7" fmla="*/ 141194 w 1885569"/>
              <a:gd name="connsiteY7" fmla="*/ 215153 h 1617126"/>
              <a:gd name="connsiteX8" fmla="*/ 181535 w 1885569"/>
              <a:gd name="connsiteY8" fmla="*/ 201706 h 1617126"/>
              <a:gd name="connsiteX9" fmla="*/ 275665 w 1885569"/>
              <a:gd name="connsiteY9" fmla="*/ 147917 h 1617126"/>
              <a:gd name="connsiteX10" fmla="*/ 322729 w 1885569"/>
              <a:gd name="connsiteY10" fmla="*/ 127747 h 1617126"/>
              <a:gd name="connsiteX11" fmla="*/ 342900 w 1885569"/>
              <a:gd name="connsiteY11" fmla="*/ 121023 h 1617126"/>
              <a:gd name="connsiteX12" fmla="*/ 376518 w 1885569"/>
              <a:gd name="connsiteY12" fmla="*/ 100853 h 1617126"/>
              <a:gd name="connsiteX13" fmla="*/ 396688 w 1885569"/>
              <a:gd name="connsiteY13" fmla="*/ 94129 h 1617126"/>
              <a:gd name="connsiteX14" fmla="*/ 430306 w 1885569"/>
              <a:gd name="connsiteY14" fmla="*/ 80682 h 1617126"/>
              <a:gd name="connsiteX15" fmla="*/ 450476 w 1885569"/>
              <a:gd name="connsiteY15" fmla="*/ 73958 h 1617126"/>
              <a:gd name="connsiteX16" fmla="*/ 477370 w 1885569"/>
              <a:gd name="connsiteY16" fmla="*/ 60511 h 1617126"/>
              <a:gd name="connsiteX17" fmla="*/ 537882 w 1885569"/>
              <a:gd name="connsiteY17" fmla="*/ 40341 h 1617126"/>
              <a:gd name="connsiteX18" fmla="*/ 618565 w 1885569"/>
              <a:gd name="connsiteY18" fmla="*/ 33617 h 1617126"/>
              <a:gd name="connsiteX19" fmla="*/ 658906 w 1885569"/>
              <a:gd name="connsiteY19" fmla="*/ 26894 h 1617126"/>
              <a:gd name="connsiteX20" fmla="*/ 692523 w 1885569"/>
              <a:gd name="connsiteY20" fmla="*/ 20170 h 1617126"/>
              <a:gd name="connsiteX21" fmla="*/ 867335 w 1885569"/>
              <a:gd name="connsiteY21" fmla="*/ 0 h 1617126"/>
              <a:gd name="connsiteX22" fmla="*/ 1129553 w 1885569"/>
              <a:gd name="connsiteY22" fmla="*/ 6723 h 1617126"/>
              <a:gd name="connsiteX23" fmla="*/ 1169894 w 1885569"/>
              <a:gd name="connsiteY23" fmla="*/ 26894 h 1617126"/>
              <a:gd name="connsiteX24" fmla="*/ 1223682 w 1885569"/>
              <a:gd name="connsiteY24" fmla="*/ 40341 h 1617126"/>
              <a:gd name="connsiteX25" fmla="*/ 1290918 w 1885569"/>
              <a:gd name="connsiteY25" fmla="*/ 53788 h 1617126"/>
              <a:gd name="connsiteX26" fmla="*/ 1391770 w 1885569"/>
              <a:gd name="connsiteY26" fmla="*/ 60511 h 1617126"/>
              <a:gd name="connsiteX27" fmla="*/ 1452282 w 1885569"/>
              <a:gd name="connsiteY27" fmla="*/ 67235 h 1617126"/>
              <a:gd name="connsiteX28" fmla="*/ 1472453 w 1885569"/>
              <a:gd name="connsiteY28" fmla="*/ 80682 h 1617126"/>
              <a:gd name="connsiteX29" fmla="*/ 1553135 w 1885569"/>
              <a:gd name="connsiteY29" fmla="*/ 100853 h 1617126"/>
              <a:gd name="connsiteX30" fmla="*/ 1586753 w 1885569"/>
              <a:gd name="connsiteY30" fmla="*/ 121023 h 1617126"/>
              <a:gd name="connsiteX31" fmla="*/ 1620370 w 1885569"/>
              <a:gd name="connsiteY31" fmla="*/ 127747 h 1617126"/>
              <a:gd name="connsiteX32" fmla="*/ 1653988 w 1885569"/>
              <a:gd name="connsiteY32" fmla="*/ 141194 h 1617126"/>
              <a:gd name="connsiteX33" fmla="*/ 1674159 w 1885569"/>
              <a:gd name="connsiteY33" fmla="*/ 147917 h 1617126"/>
              <a:gd name="connsiteX34" fmla="*/ 1734670 w 1885569"/>
              <a:gd name="connsiteY34" fmla="*/ 188258 h 1617126"/>
              <a:gd name="connsiteX35" fmla="*/ 1748118 w 1885569"/>
              <a:gd name="connsiteY35" fmla="*/ 208429 h 1617126"/>
              <a:gd name="connsiteX36" fmla="*/ 1768288 w 1885569"/>
              <a:gd name="connsiteY36" fmla="*/ 235323 h 1617126"/>
              <a:gd name="connsiteX37" fmla="*/ 1781735 w 1885569"/>
              <a:gd name="connsiteY37" fmla="*/ 282388 h 1617126"/>
              <a:gd name="connsiteX38" fmla="*/ 1795182 w 1885569"/>
              <a:gd name="connsiteY38" fmla="*/ 329453 h 1617126"/>
              <a:gd name="connsiteX39" fmla="*/ 1801906 w 1885569"/>
              <a:gd name="connsiteY39" fmla="*/ 369794 h 1617126"/>
              <a:gd name="connsiteX40" fmla="*/ 1808629 w 1885569"/>
              <a:gd name="connsiteY40" fmla="*/ 389964 h 1617126"/>
              <a:gd name="connsiteX41" fmla="*/ 1815353 w 1885569"/>
              <a:gd name="connsiteY41" fmla="*/ 423582 h 1617126"/>
              <a:gd name="connsiteX42" fmla="*/ 1822076 w 1885569"/>
              <a:gd name="connsiteY42" fmla="*/ 443753 h 1617126"/>
              <a:gd name="connsiteX43" fmla="*/ 1828800 w 1885569"/>
              <a:gd name="connsiteY43" fmla="*/ 470647 h 1617126"/>
              <a:gd name="connsiteX44" fmla="*/ 1835523 w 1885569"/>
              <a:gd name="connsiteY44" fmla="*/ 531158 h 1617126"/>
              <a:gd name="connsiteX45" fmla="*/ 1848970 w 1885569"/>
              <a:gd name="connsiteY45" fmla="*/ 591670 h 1617126"/>
              <a:gd name="connsiteX46" fmla="*/ 1862418 w 1885569"/>
              <a:gd name="connsiteY46" fmla="*/ 746311 h 1617126"/>
              <a:gd name="connsiteX47" fmla="*/ 1875865 w 1885569"/>
              <a:gd name="connsiteY47" fmla="*/ 813547 h 1617126"/>
              <a:gd name="connsiteX48" fmla="*/ 1875865 w 1885569"/>
              <a:gd name="connsiteY48" fmla="*/ 1102658 h 1617126"/>
              <a:gd name="connsiteX49" fmla="*/ 1869141 w 1885569"/>
              <a:gd name="connsiteY49" fmla="*/ 1196788 h 1617126"/>
              <a:gd name="connsiteX50" fmla="*/ 1842247 w 1885569"/>
              <a:gd name="connsiteY50" fmla="*/ 1257300 h 1617126"/>
              <a:gd name="connsiteX51" fmla="*/ 1828800 w 1885569"/>
              <a:gd name="connsiteY51" fmla="*/ 1304364 h 1617126"/>
              <a:gd name="connsiteX52" fmla="*/ 1822076 w 1885569"/>
              <a:gd name="connsiteY52" fmla="*/ 1324535 h 1617126"/>
              <a:gd name="connsiteX53" fmla="*/ 1808629 w 1885569"/>
              <a:gd name="connsiteY53" fmla="*/ 1385047 h 1617126"/>
              <a:gd name="connsiteX54" fmla="*/ 1795182 w 1885569"/>
              <a:gd name="connsiteY54" fmla="*/ 1425388 h 1617126"/>
              <a:gd name="connsiteX55" fmla="*/ 1748118 w 1885569"/>
              <a:gd name="connsiteY55" fmla="*/ 1459006 h 1617126"/>
              <a:gd name="connsiteX56" fmla="*/ 1727947 w 1885569"/>
              <a:gd name="connsiteY56" fmla="*/ 1465729 h 1617126"/>
              <a:gd name="connsiteX57" fmla="*/ 1707776 w 1885569"/>
              <a:gd name="connsiteY57" fmla="*/ 1479176 h 1617126"/>
              <a:gd name="connsiteX58" fmla="*/ 1680882 w 1885569"/>
              <a:gd name="connsiteY58" fmla="*/ 1499347 h 1617126"/>
              <a:gd name="connsiteX59" fmla="*/ 1647265 w 1885569"/>
              <a:gd name="connsiteY59" fmla="*/ 1506070 h 1617126"/>
              <a:gd name="connsiteX60" fmla="*/ 1606923 w 1885569"/>
              <a:gd name="connsiteY60" fmla="*/ 1519517 h 1617126"/>
              <a:gd name="connsiteX61" fmla="*/ 1532965 w 1885569"/>
              <a:gd name="connsiteY61" fmla="*/ 1539688 h 1617126"/>
              <a:gd name="connsiteX62" fmla="*/ 1532965 w 1885569"/>
              <a:gd name="connsiteY62" fmla="*/ 1539688 h 1617126"/>
              <a:gd name="connsiteX63" fmla="*/ 1506070 w 1885569"/>
              <a:gd name="connsiteY63" fmla="*/ 1546411 h 1617126"/>
              <a:gd name="connsiteX64" fmla="*/ 1465729 w 1885569"/>
              <a:gd name="connsiteY64" fmla="*/ 1559858 h 1617126"/>
              <a:gd name="connsiteX65" fmla="*/ 1418665 w 1885569"/>
              <a:gd name="connsiteY65" fmla="*/ 1573306 h 1617126"/>
              <a:gd name="connsiteX66" fmla="*/ 1391770 w 1885569"/>
              <a:gd name="connsiteY66" fmla="*/ 1580029 h 1617126"/>
              <a:gd name="connsiteX67" fmla="*/ 1371600 w 1885569"/>
              <a:gd name="connsiteY67" fmla="*/ 1586753 h 1617126"/>
              <a:gd name="connsiteX68" fmla="*/ 1344706 w 1885569"/>
              <a:gd name="connsiteY68" fmla="*/ 1600200 h 1617126"/>
              <a:gd name="connsiteX69" fmla="*/ 1297641 w 1885569"/>
              <a:gd name="connsiteY69" fmla="*/ 1606923 h 1617126"/>
              <a:gd name="connsiteX70" fmla="*/ 1190065 w 1885569"/>
              <a:gd name="connsiteY70" fmla="*/ 1606923 h 1617126"/>
              <a:gd name="connsiteX71" fmla="*/ 1149723 w 1885569"/>
              <a:gd name="connsiteY71" fmla="*/ 1593476 h 1617126"/>
              <a:gd name="connsiteX72" fmla="*/ 1129553 w 1885569"/>
              <a:gd name="connsiteY72" fmla="*/ 1586753 h 1617126"/>
              <a:gd name="connsiteX73" fmla="*/ 988359 w 1885569"/>
              <a:gd name="connsiteY73" fmla="*/ 1580029 h 161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885569" h="1617126">
                <a:moveTo>
                  <a:pt x="0" y="531158"/>
                </a:moveTo>
                <a:cubicBezTo>
                  <a:pt x="2241" y="477370"/>
                  <a:pt x="778" y="423299"/>
                  <a:pt x="6723" y="369794"/>
                </a:cubicBezTo>
                <a:cubicBezTo>
                  <a:pt x="7615" y="361763"/>
                  <a:pt x="16556" y="356851"/>
                  <a:pt x="20170" y="349623"/>
                </a:cubicBezTo>
                <a:cubicBezTo>
                  <a:pt x="23340" y="343284"/>
                  <a:pt x="22963" y="335350"/>
                  <a:pt x="26894" y="329453"/>
                </a:cubicBezTo>
                <a:cubicBezTo>
                  <a:pt x="32169" y="321541"/>
                  <a:pt x="40978" y="316587"/>
                  <a:pt x="47065" y="309282"/>
                </a:cubicBezTo>
                <a:cubicBezTo>
                  <a:pt x="52238" y="303074"/>
                  <a:pt x="55815" y="295687"/>
                  <a:pt x="60512" y="289111"/>
                </a:cubicBezTo>
                <a:cubicBezTo>
                  <a:pt x="114088" y="214103"/>
                  <a:pt x="37164" y="319178"/>
                  <a:pt x="121023" y="235323"/>
                </a:cubicBezTo>
                <a:cubicBezTo>
                  <a:pt x="127747" y="228600"/>
                  <a:pt x="132882" y="219771"/>
                  <a:pt x="141194" y="215153"/>
                </a:cubicBezTo>
                <a:cubicBezTo>
                  <a:pt x="153585" y="208269"/>
                  <a:pt x="181535" y="201706"/>
                  <a:pt x="181535" y="201706"/>
                </a:cubicBezTo>
                <a:cubicBezTo>
                  <a:pt x="211047" y="182030"/>
                  <a:pt x="241540" y="159291"/>
                  <a:pt x="275665" y="147917"/>
                </a:cubicBezTo>
                <a:cubicBezTo>
                  <a:pt x="322962" y="132152"/>
                  <a:pt x="264580" y="152669"/>
                  <a:pt x="322729" y="127747"/>
                </a:cubicBezTo>
                <a:cubicBezTo>
                  <a:pt x="329243" y="124955"/>
                  <a:pt x="336561" y="124193"/>
                  <a:pt x="342900" y="121023"/>
                </a:cubicBezTo>
                <a:cubicBezTo>
                  <a:pt x="354589" y="115179"/>
                  <a:pt x="364829" y="106697"/>
                  <a:pt x="376518" y="100853"/>
                </a:cubicBezTo>
                <a:cubicBezTo>
                  <a:pt x="382857" y="97684"/>
                  <a:pt x="390052" y="96617"/>
                  <a:pt x="396688" y="94129"/>
                </a:cubicBezTo>
                <a:cubicBezTo>
                  <a:pt x="407989" y="89891"/>
                  <a:pt x="419005" y="84920"/>
                  <a:pt x="430306" y="80682"/>
                </a:cubicBezTo>
                <a:cubicBezTo>
                  <a:pt x="436942" y="78194"/>
                  <a:pt x="443962" y="76750"/>
                  <a:pt x="450476" y="73958"/>
                </a:cubicBezTo>
                <a:cubicBezTo>
                  <a:pt x="459688" y="70010"/>
                  <a:pt x="468211" y="64582"/>
                  <a:pt x="477370" y="60511"/>
                </a:cubicBezTo>
                <a:cubicBezTo>
                  <a:pt x="493969" y="53134"/>
                  <a:pt x="518878" y="42716"/>
                  <a:pt x="537882" y="40341"/>
                </a:cubicBezTo>
                <a:cubicBezTo>
                  <a:pt x="564661" y="36994"/>
                  <a:pt x="591742" y="36597"/>
                  <a:pt x="618565" y="33617"/>
                </a:cubicBezTo>
                <a:cubicBezTo>
                  <a:pt x="632114" y="32112"/>
                  <a:pt x="645493" y="29333"/>
                  <a:pt x="658906" y="26894"/>
                </a:cubicBezTo>
                <a:cubicBezTo>
                  <a:pt x="670149" y="24850"/>
                  <a:pt x="681177" y="21532"/>
                  <a:pt x="692523" y="20170"/>
                </a:cubicBezTo>
                <a:cubicBezTo>
                  <a:pt x="904034" y="-5212"/>
                  <a:pt x="763350" y="17329"/>
                  <a:pt x="867335" y="0"/>
                </a:cubicBezTo>
                <a:cubicBezTo>
                  <a:pt x="954741" y="2241"/>
                  <a:pt x="1042462" y="-1018"/>
                  <a:pt x="1129553" y="6723"/>
                </a:cubicBezTo>
                <a:cubicBezTo>
                  <a:pt x="1144528" y="8054"/>
                  <a:pt x="1155736" y="21837"/>
                  <a:pt x="1169894" y="26894"/>
                </a:cubicBezTo>
                <a:cubicBezTo>
                  <a:pt x="1187298" y="33110"/>
                  <a:pt x="1205641" y="36332"/>
                  <a:pt x="1223682" y="40341"/>
                </a:cubicBezTo>
                <a:cubicBezTo>
                  <a:pt x="1245994" y="45299"/>
                  <a:pt x="1268225" y="51065"/>
                  <a:pt x="1290918" y="53788"/>
                </a:cubicBezTo>
                <a:cubicBezTo>
                  <a:pt x="1324370" y="57802"/>
                  <a:pt x="1358194" y="57713"/>
                  <a:pt x="1391770" y="60511"/>
                </a:cubicBezTo>
                <a:cubicBezTo>
                  <a:pt x="1411995" y="62196"/>
                  <a:pt x="1432111" y="64994"/>
                  <a:pt x="1452282" y="67235"/>
                </a:cubicBezTo>
                <a:cubicBezTo>
                  <a:pt x="1459006" y="71717"/>
                  <a:pt x="1464787" y="78127"/>
                  <a:pt x="1472453" y="80682"/>
                </a:cubicBezTo>
                <a:cubicBezTo>
                  <a:pt x="1509491" y="93028"/>
                  <a:pt x="1517833" y="79672"/>
                  <a:pt x="1553135" y="100853"/>
                </a:cubicBezTo>
                <a:cubicBezTo>
                  <a:pt x="1564341" y="107576"/>
                  <a:pt x="1574619" y="116170"/>
                  <a:pt x="1586753" y="121023"/>
                </a:cubicBezTo>
                <a:cubicBezTo>
                  <a:pt x="1597363" y="125267"/>
                  <a:pt x="1609424" y="124463"/>
                  <a:pt x="1620370" y="127747"/>
                </a:cubicBezTo>
                <a:cubicBezTo>
                  <a:pt x="1631930" y="131215"/>
                  <a:pt x="1642687" y="136956"/>
                  <a:pt x="1653988" y="141194"/>
                </a:cubicBezTo>
                <a:cubicBezTo>
                  <a:pt x="1660624" y="143682"/>
                  <a:pt x="1667820" y="144747"/>
                  <a:pt x="1674159" y="147917"/>
                </a:cubicBezTo>
                <a:cubicBezTo>
                  <a:pt x="1686959" y="154317"/>
                  <a:pt x="1723411" y="177000"/>
                  <a:pt x="1734670" y="188258"/>
                </a:cubicBezTo>
                <a:cubicBezTo>
                  <a:pt x="1740384" y="193972"/>
                  <a:pt x="1743421" y="201853"/>
                  <a:pt x="1748118" y="208429"/>
                </a:cubicBezTo>
                <a:cubicBezTo>
                  <a:pt x="1754631" y="217547"/>
                  <a:pt x="1761565" y="226358"/>
                  <a:pt x="1768288" y="235323"/>
                </a:cubicBezTo>
                <a:cubicBezTo>
                  <a:pt x="1784412" y="283692"/>
                  <a:pt x="1764848" y="223283"/>
                  <a:pt x="1781735" y="282388"/>
                </a:cubicBezTo>
                <a:cubicBezTo>
                  <a:pt x="1790284" y="312310"/>
                  <a:pt x="1788171" y="294398"/>
                  <a:pt x="1795182" y="329453"/>
                </a:cubicBezTo>
                <a:cubicBezTo>
                  <a:pt x="1797856" y="342821"/>
                  <a:pt x="1798949" y="356486"/>
                  <a:pt x="1801906" y="369794"/>
                </a:cubicBezTo>
                <a:cubicBezTo>
                  <a:pt x="1803443" y="376712"/>
                  <a:pt x="1806910" y="383089"/>
                  <a:pt x="1808629" y="389964"/>
                </a:cubicBezTo>
                <a:cubicBezTo>
                  <a:pt x="1811401" y="401051"/>
                  <a:pt x="1812581" y="412495"/>
                  <a:pt x="1815353" y="423582"/>
                </a:cubicBezTo>
                <a:cubicBezTo>
                  <a:pt x="1817072" y="430458"/>
                  <a:pt x="1820129" y="436938"/>
                  <a:pt x="1822076" y="443753"/>
                </a:cubicBezTo>
                <a:cubicBezTo>
                  <a:pt x="1824615" y="452638"/>
                  <a:pt x="1826559" y="461682"/>
                  <a:pt x="1828800" y="470647"/>
                </a:cubicBezTo>
                <a:cubicBezTo>
                  <a:pt x="1831041" y="490817"/>
                  <a:pt x="1832653" y="511068"/>
                  <a:pt x="1835523" y="531158"/>
                </a:cubicBezTo>
                <a:cubicBezTo>
                  <a:pt x="1838367" y="551066"/>
                  <a:pt x="1844078" y="572102"/>
                  <a:pt x="1848970" y="591670"/>
                </a:cubicBezTo>
                <a:cubicBezTo>
                  <a:pt x="1854507" y="669184"/>
                  <a:pt x="1853919" y="678316"/>
                  <a:pt x="1862418" y="746311"/>
                </a:cubicBezTo>
                <a:cubicBezTo>
                  <a:pt x="1868599" y="795760"/>
                  <a:pt x="1864820" y="780413"/>
                  <a:pt x="1875865" y="813547"/>
                </a:cubicBezTo>
                <a:cubicBezTo>
                  <a:pt x="1891782" y="940893"/>
                  <a:pt x="1885443" y="867989"/>
                  <a:pt x="1875865" y="1102658"/>
                </a:cubicBezTo>
                <a:cubicBezTo>
                  <a:pt x="1874582" y="1134088"/>
                  <a:pt x="1873807" y="1165679"/>
                  <a:pt x="1869141" y="1196788"/>
                </a:cubicBezTo>
                <a:cubicBezTo>
                  <a:pt x="1861708" y="1246344"/>
                  <a:pt x="1858671" y="1224452"/>
                  <a:pt x="1842247" y="1257300"/>
                </a:cubicBezTo>
                <a:cubicBezTo>
                  <a:pt x="1836870" y="1268053"/>
                  <a:pt x="1831675" y="1294303"/>
                  <a:pt x="1828800" y="1304364"/>
                </a:cubicBezTo>
                <a:cubicBezTo>
                  <a:pt x="1826853" y="1311179"/>
                  <a:pt x="1823795" y="1317659"/>
                  <a:pt x="1822076" y="1324535"/>
                </a:cubicBezTo>
                <a:cubicBezTo>
                  <a:pt x="1817065" y="1344581"/>
                  <a:pt x="1813953" y="1365082"/>
                  <a:pt x="1808629" y="1385047"/>
                </a:cubicBezTo>
                <a:cubicBezTo>
                  <a:pt x="1804977" y="1398743"/>
                  <a:pt x="1806522" y="1416884"/>
                  <a:pt x="1795182" y="1425388"/>
                </a:cubicBezTo>
                <a:cubicBezTo>
                  <a:pt x="1789102" y="1429948"/>
                  <a:pt x="1757940" y="1454095"/>
                  <a:pt x="1748118" y="1459006"/>
                </a:cubicBezTo>
                <a:cubicBezTo>
                  <a:pt x="1741779" y="1462176"/>
                  <a:pt x="1734671" y="1463488"/>
                  <a:pt x="1727947" y="1465729"/>
                </a:cubicBezTo>
                <a:cubicBezTo>
                  <a:pt x="1721223" y="1470211"/>
                  <a:pt x="1714352" y="1474479"/>
                  <a:pt x="1707776" y="1479176"/>
                </a:cubicBezTo>
                <a:cubicBezTo>
                  <a:pt x="1698657" y="1485689"/>
                  <a:pt x="1691122" y="1494796"/>
                  <a:pt x="1680882" y="1499347"/>
                </a:cubicBezTo>
                <a:cubicBezTo>
                  <a:pt x="1670439" y="1503988"/>
                  <a:pt x="1658290" y="1503063"/>
                  <a:pt x="1647265" y="1506070"/>
                </a:cubicBezTo>
                <a:cubicBezTo>
                  <a:pt x="1633590" y="1509800"/>
                  <a:pt x="1620822" y="1516737"/>
                  <a:pt x="1606923" y="1519517"/>
                </a:cubicBezTo>
                <a:cubicBezTo>
                  <a:pt x="1559407" y="1529021"/>
                  <a:pt x="1584147" y="1522627"/>
                  <a:pt x="1532965" y="1539688"/>
                </a:cubicBezTo>
                <a:lnTo>
                  <a:pt x="1532965" y="1539688"/>
                </a:lnTo>
                <a:cubicBezTo>
                  <a:pt x="1524000" y="1541929"/>
                  <a:pt x="1514921" y="1543756"/>
                  <a:pt x="1506070" y="1546411"/>
                </a:cubicBezTo>
                <a:cubicBezTo>
                  <a:pt x="1492493" y="1550484"/>
                  <a:pt x="1479480" y="1556420"/>
                  <a:pt x="1465729" y="1559858"/>
                </a:cubicBezTo>
                <a:cubicBezTo>
                  <a:pt x="1381585" y="1580895"/>
                  <a:pt x="1486236" y="1554000"/>
                  <a:pt x="1418665" y="1573306"/>
                </a:cubicBezTo>
                <a:cubicBezTo>
                  <a:pt x="1409780" y="1575845"/>
                  <a:pt x="1400655" y="1577490"/>
                  <a:pt x="1391770" y="1580029"/>
                </a:cubicBezTo>
                <a:cubicBezTo>
                  <a:pt x="1384956" y="1581976"/>
                  <a:pt x="1378114" y="1583961"/>
                  <a:pt x="1371600" y="1586753"/>
                </a:cubicBezTo>
                <a:cubicBezTo>
                  <a:pt x="1362388" y="1590701"/>
                  <a:pt x="1354376" y="1597563"/>
                  <a:pt x="1344706" y="1600200"/>
                </a:cubicBezTo>
                <a:cubicBezTo>
                  <a:pt x="1329417" y="1604370"/>
                  <a:pt x="1313329" y="1604682"/>
                  <a:pt x="1297641" y="1606923"/>
                </a:cubicBezTo>
                <a:cubicBezTo>
                  <a:pt x="1253525" y="1621629"/>
                  <a:pt x="1268965" y="1619381"/>
                  <a:pt x="1190065" y="1606923"/>
                </a:cubicBezTo>
                <a:cubicBezTo>
                  <a:pt x="1176064" y="1604712"/>
                  <a:pt x="1163170" y="1597958"/>
                  <a:pt x="1149723" y="1593476"/>
                </a:cubicBezTo>
                <a:cubicBezTo>
                  <a:pt x="1143000" y="1591235"/>
                  <a:pt x="1136630" y="1587126"/>
                  <a:pt x="1129553" y="1586753"/>
                </a:cubicBezTo>
                <a:cubicBezTo>
                  <a:pt x="997330" y="1579793"/>
                  <a:pt x="1044447" y="1580029"/>
                  <a:pt x="988359" y="1580029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24" name="Freeform 23"/>
          <p:cNvSpPr/>
          <p:nvPr/>
        </p:nvSpPr>
        <p:spPr bwMode="auto">
          <a:xfrm>
            <a:off x="6683188" y="3811447"/>
            <a:ext cx="255864" cy="128072"/>
          </a:xfrm>
          <a:custGeom>
            <a:avLst/>
            <a:gdLst>
              <a:gd name="connsiteX0" fmla="*/ 0 w 255864"/>
              <a:gd name="connsiteY0" fmla="*/ 0 h 128072"/>
              <a:gd name="connsiteX1" fmla="*/ 53789 w 255864"/>
              <a:gd name="connsiteY1" fmla="*/ 60512 h 128072"/>
              <a:gd name="connsiteX2" fmla="*/ 73959 w 255864"/>
              <a:gd name="connsiteY2" fmla="*/ 73959 h 128072"/>
              <a:gd name="connsiteX3" fmla="*/ 100853 w 255864"/>
              <a:gd name="connsiteY3" fmla="*/ 107577 h 128072"/>
              <a:gd name="connsiteX4" fmla="*/ 107577 w 255864"/>
              <a:gd name="connsiteY4" fmla="*/ 127747 h 128072"/>
              <a:gd name="connsiteX5" fmla="*/ 147918 w 255864"/>
              <a:gd name="connsiteY5" fmla="*/ 114300 h 128072"/>
              <a:gd name="connsiteX6" fmla="*/ 188259 w 255864"/>
              <a:gd name="connsiteY6" fmla="*/ 87406 h 128072"/>
              <a:gd name="connsiteX7" fmla="*/ 208430 w 255864"/>
              <a:gd name="connsiteY7" fmla="*/ 73959 h 128072"/>
              <a:gd name="connsiteX8" fmla="*/ 228600 w 255864"/>
              <a:gd name="connsiteY8" fmla="*/ 67236 h 128072"/>
              <a:gd name="connsiteX9" fmla="*/ 255495 w 255864"/>
              <a:gd name="connsiteY9" fmla="*/ 26895 h 128072"/>
              <a:gd name="connsiteX10" fmla="*/ 255495 w 255864"/>
              <a:gd name="connsiteY10" fmla="*/ 20171 h 12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5864" h="128072">
                <a:moveTo>
                  <a:pt x="0" y="0"/>
                </a:moveTo>
                <a:cubicBezTo>
                  <a:pt x="37374" y="59799"/>
                  <a:pt x="13559" y="47103"/>
                  <a:pt x="53789" y="60512"/>
                </a:cubicBezTo>
                <a:cubicBezTo>
                  <a:pt x="60512" y="64994"/>
                  <a:pt x="68911" y="67649"/>
                  <a:pt x="73959" y="73959"/>
                </a:cubicBezTo>
                <a:cubicBezTo>
                  <a:pt x="111074" y="120353"/>
                  <a:pt x="43050" y="69041"/>
                  <a:pt x="100853" y="107577"/>
                </a:cubicBezTo>
                <a:cubicBezTo>
                  <a:pt x="103094" y="114300"/>
                  <a:pt x="100561" y="126745"/>
                  <a:pt x="107577" y="127747"/>
                </a:cubicBezTo>
                <a:cubicBezTo>
                  <a:pt x="121609" y="129751"/>
                  <a:pt x="136124" y="122163"/>
                  <a:pt x="147918" y="114300"/>
                </a:cubicBezTo>
                <a:lnTo>
                  <a:pt x="188259" y="87406"/>
                </a:lnTo>
                <a:cubicBezTo>
                  <a:pt x="194983" y="82924"/>
                  <a:pt x="200764" y="76514"/>
                  <a:pt x="208430" y="73959"/>
                </a:cubicBezTo>
                <a:lnTo>
                  <a:pt x="228600" y="67236"/>
                </a:lnTo>
                <a:cubicBezTo>
                  <a:pt x="245703" y="50134"/>
                  <a:pt x="244640" y="54032"/>
                  <a:pt x="255495" y="26895"/>
                </a:cubicBezTo>
                <a:cubicBezTo>
                  <a:pt x="256327" y="24814"/>
                  <a:pt x="255495" y="22412"/>
                  <a:pt x="255495" y="20171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25" name="Freeform 24"/>
          <p:cNvSpPr/>
          <p:nvPr/>
        </p:nvSpPr>
        <p:spPr bwMode="auto">
          <a:xfrm>
            <a:off x="7772400" y="4840147"/>
            <a:ext cx="221877" cy="141195"/>
          </a:xfrm>
          <a:custGeom>
            <a:avLst/>
            <a:gdLst>
              <a:gd name="connsiteX0" fmla="*/ 0 w 221877"/>
              <a:gd name="connsiteY0" fmla="*/ 141195 h 141195"/>
              <a:gd name="connsiteX1" fmla="*/ 87406 w 221877"/>
              <a:gd name="connsiteY1" fmla="*/ 80683 h 141195"/>
              <a:gd name="connsiteX2" fmla="*/ 121024 w 221877"/>
              <a:gd name="connsiteY2" fmla="*/ 60512 h 141195"/>
              <a:gd name="connsiteX3" fmla="*/ 147918 w 221877"/>
              <a:gd name="connsiteY3" fmla="*/ 40342 h 141195"/>
              <a:gd name="connsiteX4" fmla="*/ 168088 w 221877"/>
              <a:gd name="connsiteY4" fmla="*/ 33618 h 141195"/>
              <a:gd name="connsiteX5" fmla="*/ 208430 w 221877"/>
              <a:gd name="connsiteY5" fmla="*/ 6724 h 141195"/>
              <a:gd name="connsiteX6" fmla="*/ 221877 w 221877"/>
              <a:gd name="connsiteY6" fmla="*/ 0 h 141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1877" h="141195">
                <a:moveTo>
                  <a:pt x="0" y="141195"/>
                </a:moveTo>
                <a:cubicBezTo>
                  <a:pt x="29135" y="121024"/>
                  <a:pt x="57921" y="100340"/>
                  <a:pt x="87406" y="80683"/>
                </a:cubicBezTo>
                <a:cubicBezTo>
                  <a:pt x="98280" y="73434"/>
                  <a:pt x="110150" y="67761"/>
                  <a:pt x="121024" y="60512"/>
                </a:cubicBezTo>
                <a:cubicBezTo>
                  <a:pt x="130348" y="54296"/>
                  <a:pt x="138189" y="45902"/>
                  <a:pt x="147918" y="40342"/>
                </a:cubicBezTo>
                <a:cubicBezTo>
                  <a:pt x="154071" y="36826"/>
                  <a:pt x="161893" y="37060"/>
                  <a:pt x="168088" y="33618"/>
                </a:cubicBezTo>
                <a:cubicBezTo>
                  <a:pt x="182216" y="25769"/>
                  <a:pt x="193975" y="13952"/>
                  <a:pt x="208430" y="6724"/>
                </a:cubicBezTo>
                <a:lnTo>
                  <a:pt x="221877" y="0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9" charset="0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26" name="Freeform 25"/>
          <p:cNvSpPr/>
          <p:nvPr/>
        </p:nvSpPr>
        <p:spPr bwMode="auto">
          <a:xfrm>
            <a:off x="7772400" y="4988065"/>
            <a:ext cx="215153" cy="161365"/>
          </a:xfrm>
          <a:custGeom>
            <a:avLst/>
            <a:gdLst>
              <a:gd name="connsiteX0" fmla="*/ 0 w 215153"/>
              <a:gd name="connsiteY0" fmla="*/ 0 h 161365"/>
              <a:gd name="connsiteX1" fmla="*/ 20171 w 215153"/>
              <a:gd name="connsiteY1" fmla="*/ 53788 h 161365"/>
              <a:gd name="connsiteX2" fmla="*/ 40341 w 215153"/>
              <a:gd name="connsiteY2" fmla="*/ 107577 h 161365"/>
              <a:gd name="connsiteX3" fmla="*/ 100853 w 215153"/>
              <a:gd name="connsiteY3" fmla="*/ 134471 h 161365"/>
              <a:gd name="connsiteX4" fmla="*/ 121024 w 215153"/>
              <a:gd name="connsiteY4" fmla="*/ 141194 h 161365"/>
              <a:gd name="connsiteX5" fmla="*/ 141194 w 215153"/>
              <a:gd name="connsiteY5" fmla="*/ 154641 h 161365"/>
              <a:gd name="connsiteX6" fmla="*/ 215153 w 215153"/>
              <a:gd name="connsiteY6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153" h="161365">
                <a:moveTo>
                  <a:pt x="0" y="0"/>
                </a:moveTo>
                <a:cubicBezTo>
                  <a:pt x="4108" y="10270"/>
                  <a:pt x="16660" y="39742"/>
                  <a:pt x="20171" y="53788"/>
                </a:cubicBezTo>
                <a:cubicBezTo>
                  <a:pt x="26585" y="79445"/>
                  <a:pt x="21894" y="89130"/>
                  <a:pt x="40341" y="107577"/>
                </a:cubicBezTo>
                <a:cubicBezTo>
                  <a:pt x="56322" y="123558"/>
                  <a:pt x="80882" y="127814"/>
                  <a:pt x="100853" y="134471"/>
                </a:cubicBezTo>
                <a:lnTo>
                  <a:pt x="121024" y="141194"/>
                </a:lnTo>
                <a:cubicBezTo>
                  <a:pt x="127747" y="145676"/>
                  <a:pt x="133293" y="152948"/>
                  <a:pt x="141194" y="154641"/>
                </a:cubicBezTo>
                <a:cubicBezTo>
                  <a:pt x="165399" y="159828"/>
                  <a:pt x="215153" y="161365"/>
                  <a:pt x="215153" y="16136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9" charset="0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006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 Exercise 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Model the basic model for the social network data in </a:t>
            </a:r>
          </a:p>
          <a:p>
            <a:pPr lvl="1"/>
            <a:r>
              <a:rPr lang="en-CA" sz="2400" dirty="0" smtClean="0"/>
              <a:t>Facebook </a:t>
            </a:r>
          </a:p>
          <a:p>
            <a:pPr lvl="1"/>
            <a:r>
              <a:rPr lang="en-CA" sz="2400" dirty="0" smtClean="0"/>
              <a:t>Yelp</a:t>
            </a:r>
          </a:p>
          <a:p>
            <a:pPr lvl="1"/>
            <a:r>
              <a:rPr lang="en-CA" sz="2400" dirty="0" smtClean="0"/>
              <a:t>LinkedIn: </a:t>
            </a:r>
            <a:r>
              <a:rPr lang="en-CA" sz="2400" dirty="0"/>
              <a:t>Find the total number of 2</a:t>
            </a:r>
            <a:r>
              <a:rPr lang="en-CA" sz="2400" baseline="30000" dirty="0"/>
              <a:t>nd</a:t>
            </a:r>
            <a:r>
              <a:rPr lang="en-CA" sz="2400" dirty="0"/>
              <a:t> degree connections in your network -  (Connections of connections)</a:t>
            </a:r>
          </a:p>
          <a:p>
            <a:pPr lvl="1"/>
            <a:endParaRPr lang="en-CA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BBF-99F5-6C40-A540-C2B7F7EB5C5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24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D216-59EB-6440-97B1-6DC4E79C98DF}" type="slidenum">
              <a:rPr lang="en-US"/>
              <a:pPr/>
              <a:t>4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Modeling a 1:1 relationship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3038" y="4416425"/>
            <a:ext cx="6854825" cy="1819275"/>
          </a:xfrm>
          <a:noFill/>
          <a:ln/>
        </p:spPr>
        <p:txBody>
          <a:bodyPr lIns="90488" tIns="44450" rIns="90488" bIns="44450"/>
          <a:lstStyle/>
          <a:p>
            <a:r>
              <a:rPr lang="en-GB" sz="2800"/>
              <a:t>1:1 relationship is labeled</a:t>
            </a:r>
          </a:p>
          <a:p>
            <a:pPr lvl="1"/>
            <a:r>
              <a:rPr lang="en-GB" sz="2400"/>
              <a:t>A relationship descriptor</a:t>
            </a:r>
          </a:p>
          <a:p>
            <a:r>
              <a:rPr lang="en-GB" sz="2800"/>
              <a:t>Obvious relationships are not labeled</a:t>
            </a:r>
          </a:p>
        </p:txBody>
      </p:sp>
      <p:pic>
        <p:nvPicPr>
          <p:cNvPr id="6173" name="Picture 29" descr="FireLite:Books:Data Management:6e:Art PNG:06-1-and-1.pn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2644775" y="2239963"/>
            <a:ext cx="4768850" cy="186531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Application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 dirty="0" smtClean="0"/>
              <a:t>DB: </a:t>
            </a:r>
            <a:r>
              <a:rPr lang="en-CA" sz="2000" dirty="0" err="1" smtClean="0"/>
              <a:t>bigpvfc</a:t>
            </a:r>
            <a:endParaRPr lang="en-CA" sz="2000" dirty="0" smtClean="0"/>
          </a:p>
          <a:p>
            <a:pPr lvl="1"/>
            <a:r>
              <a:rPr lang="en-CA" sz="1800" dirty="0" smtClean="0"/>
              <a:t>Find the 3 most similar pairs of customers in terms of the number of similar products purchased.</a:t>
            </a:r>
          </a:p>
          <a:p>
            <a:pPr lvl="1"/>
            <a:r>
              <a:rPr lang="en-CA" sz="1800" dirty="0" smtClean="0"/>
              <a:t>Segmentation: Which states (pairs) are most similar in terms of their purchases?  </a:t>
            </a:r>
          </a:p>
          <a:p>
            <a:r>
              <a:rPr lang="en-CA" sz="2000" dirty="0" smtClean="0"/>
              <a:t>DB: </a:t>
            </a:r>
            <a:r>
              <a:rPr lang="en-CA" sz="2000" dirty="0" err="1" smtClean="0"/>
              <a:t>sakila</a:t>
            </a:r>
            <a:endParaRPr lang="en-CA" sz="2000" dirty="0" smtClean="0"/>
          </a:p>
          <a:p>
            <a:pPr lvl="1"/>
            <a:r>
              <a:rPr lang="en-CA" sz="1800" dirty="0" smtClean="0"/>
              <a:t>Find all the 2</a:t>
            </a:r>
            <a:r>
              <a:rPr lang="en-CA" sz="1800" baseline="30000" dirty="0" smtClean="0"/>
              <a:t>nd</a:t>
            </a:r>
            <a:r>
              <a:rPr lang="en-CA" sz="1800" dirty="0" smtClean="0"/>
              <a:t> degree connections of actor Julia Barrymore, based on the co-acting network.</a:t>
            </a:r>
          </a:p>
          <a:p>
            <a:r>
              <a:rPr lang="en-CA" sz="2000" dirty="0" smtClean="0"/>
              <a:t>DB: text (tables product, assembly)</a:t>
            </a:r>
          </a:p>
          <a:p>
            <a:pPr lvl="1"/>
            <a:r>
              <a:rPr lang="en-US" sz="1800" dirty="0"/>
              <a:t>Write a query to calculate the total </a:t>
            </a:r>
            <a:r>
              <a:rPr lang="en-US" sz="1800" dirty="0" smtClean="0"/>
              <a:t>profit of </a:t>
            </a:r>
            <a:r>
              <a:rPr lang="en-US" sz="1800"/>
              <a:t>all </a:t>
            </a:r>
            <a:r>
              <a:rPr lang="en-US" sz="1800" smtClean="0"/>
              <a:t>“level </a:t>
            </a:r>
            <a:r>
              <a:rPr lang="en-US" sz="1800"/>
              <a:t>2 </a:t>
            </a:r>
            <a:r>
              <a:rPr lang="en-US" sz="1800" smtClean="0"/>
              <a:t>products”. </a:t>
            </a:r>
            <a:r>
              <a:rPr lang="en-US" sz="1800" dirty="0"/>
              <a:t>The query result should have three columns: the product ID (level product), its price and the total cost. (5 points</a:t>
            </a:r>
            <a:r>
              <a:rPr lang="en-US" sz="1800" dirty="0" smtClean="0"/>
              <a:t>).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FD2A-13B7-8647-A1EA-8D395DBE423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658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FBC0-ED9A-4240-9D88-787E7F036ADB}" type="slidenum">
              <a:rPr lang="en-US"/>
              <a:pPr/>
              <a:t>41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1766888"/>
            <a:ext cx="7769225" cy="4512888"/>
          </a:xfrm>
        </p:spPr>
        <p:txBody>
          <a:bodyPr/>
          <a:lstStyle/>
          <a:p>
            <a:r>
              <a:rPr lang="en-US" sz="2800" dirty="0"/>
              <a:t>Introduced</a:t>
            </a:r>
          </a:p>
          <a:p>
            <a:pPr lvl="1"/>
            <a:r>
              <a:rPr lang="en-US" sz="2400" dirty="0"/>
              <a:t>Recursive </a:t>
            </a:r>
            <a:r>
              <a:rPr lang="en-US" sz="2400" dirty="0" smtClean="0"/>
              <a:t>relationships (three types)</a:t>
            </a:r>
            <a:endParaRPr lang="en-US" sz="2400" dirty="0"/>
          </a:p>
          <a:p>
            <a:pPr lvl="1"/>
            <a:r>
              <a:rPr lang="en-US" sz="2400" dirty="0"/>
              <a:t>Self-referential </a:t>
            </a:r>
            <a:r>
              <a:rPr lang="en-US" sz="2400" dirty="0" smtClean="0"/>
              <a:t>constraint (Create FKs)</a:t>
            </a:r>
            <a:endParaRPr lang="en-US" sz="2400" dirty="0"/>
          </a:p>
          <a:p>
            <a:pPr lvl="1"/>
            <a:r>
              <a:rPr lang="en-US" sz="2400" dirty="0" smtClean="0"/>
              <a:t>Self-join (SELECT queries)</a:t>
            </a:r>
          </a:p>
          <a:p>
            <a:r>
              <a:rPr lang="en-US" sz="2800" dirty="0" smtClean="0"/>
              <a:t>Different types of recursive relationships</a:t>
            </a:r>
          </a:p>
          <a:p>
            <a:pPr lvl="1"/>
            <a:r>
              <a:rPr lang="en-US" sz="2400" dirty="0" smtClean="0"/>
              <a:t>Friend to group (</a:t>
            </a:r>
            <a:r>
              <a:rPr lang="en-US" sz="2400" dirty="0" err="1" smtClean="0"/>
              <a:t>dept-emp</a:t>
            </a:r>
            <a:r>
              <a:rPr lang="en-US" sz="2400" dirty="0" smtClean="0"/>
              <a:t>, customer to movie, customer-product) (1:M, 1:1)</a:t>
            </a:r>
          </a:p>
          <a:p>
            <a:pPr lvl="1"/>
            <a:r>
              <a:rPr lang="en-US" sz="2400" dirty="0" smtClean="0"/>
              <a:t>Single successor (1:1)</a:t>
            </a:r>
          </a:p>
          <a:p>
            <a:pPr lvl="1"/>
            <a:r>
              <a:rPr lang="en-US" sz="2400" dirty="0" smtClean="0"/>
              <a:t>Subgroups and hierarchy (M:M)</a:t>
            </a:r>
          </a:p>
          <a:p>
            <a:pPr lvl="1"/>
            <a:r>
              <a:rPr lang="en-US" sz="2400" dirty="0" smtClean="0">
                <a:solidFill>
                  <a:srgbClr val="00B0F0"/>
                </a:solidFill>
              </a:rPr>
              <a:t>Social network ties (M:M)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4902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Next Week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Complete homework assignment</a:t>
            </a:r>
          </a:p>
          <a:p>
            <a:r>
              <a:rPr lang="en-CA" sz="2800" dirty="0" smtClean="0"/>
              <a:t>Midterm exam</a:t>
            </a:r>
          </a:p>
          <a:p>
            <a:pPr lvl="1"/>
            <a:r>
              <a:rPr lang="en-CA" sz="2400" dirty="0"/>
              <a:t>See Modules </a:t>
            </a:r>
            <a:r>
              <a:rPr lang="en-CA" sz="2400" dirty="0">
                <a:sym typeface="Wingdings" panose="05000000000000000000" pitchFamily="2" charset="2"/>
              </a:rPr>
              <a:t> </a:t>
            </a:r>
            <a:r>
              <a:rPr lang="en-CA" sz="2400" dirty="0" smtClean="0">
                <a:sym typeface="Wingdings" panose="05000000000000000000" pitchFamily="2" charset="2"/>
              </a:rPr>
              <a:t>Midterm Exam for format</a:t>
            </a:r>
            <a:endParaRPr lang="en-CA" sz="2400" dirty="0"/>
          </a:p>
          <a:p>
            <a:pPr lvl="1"/>
            <a:r>
              <a:rPr lang="en-CA" sz="2400" dirty="0" smtClean="0"/>
              <a:t>Practice: Textbook exercises and textbook website material + Homework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D5314-CED5-0248-B5E5-32D3D88A1FC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6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A376-25C8-394B-A8C0-684CE574F48F}" type="slidenum">
              <a:rPr lang="en-US"/>
              <a:pPr/>
              <a:t>5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Modeling a recursive </a:t>
            </a:r>
            <a:r>
              <a:rPr lang="en-GB" dirty="0" smtClean="0"/>
              <a:t>relationship</a:t>
            </a:r>
            <a:endParaRPr lang="en-GB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7763" y="2047875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 dirty="0"/>
              <a:t>A recursive relationship relates an entity to itself</a:t>
            </a:r>
          </a:p>
          <a:p>
            <a:r>
              <a:rPr lang="en-GB" dirty="0"/>
              <a:t>Label recursive relationships</a:t>
            </a:r>
          </a:p>
        </p:txBody>
      </p:sp>
      <p:pic>
        <p:nvPicPr>
          <p:cNvPr id="7248" name="Picture 80" descr="FireLite:Books:Data Management:5e:Art:Slides art:6-recursive 1-and-m.pn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1969674" y="3899867"/>
            <a:ext cx="5640387" cy="1533525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147763" y="5522887"/>
            <a:ext cx="7015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>
                <a:latin typeface="+mn-lt"/>
              </a:rPr>
              <a:t>Assumption: </a:t>
            </a:r>
          </a:p>
          <a:p>
            <a:r>
              <a:rPr lang="en-CA" sz="1600" dirty="0" smtClean="0">
                <a:latin typeface="+mn-lt"/>
              </a:rPr>
              <a:t>An employee’s boss need not be in the same Department as the employee. </a:t>
            </a:r>
          </a:p>
          <a:p>
            <a:r>
              <a:rPr lang="en-CA" sz="1600" dirty="0" smtClean="0">
                <a:latin typeface="+mn-lt"/>
              </a:rPr>
              <a:t>A Department’s manager need Not always be an employee’s boss.</a:t>
            </a:r>
          </a:p>
        </p:txBody>
      </p:sp>
    </p:spTree>
    <p:extLst>
      <p:ext uri="{BB962C8B-B14F-4D97-AF65-F5344CB8AC3E}">
        <p14:creationId xmlns:p14="http://schemas.microsoft.com/office/powerpoint/2010/main" val="324625014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A376-25C8-394B-A8C0-684CE574F48F}" type="slidenum">
              <a:rPr lang="en-US"/>
              <a:pPr/>
              <a:t>6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MySQL Workbench</a:t>
            </a:r>
          </a:p>
        </p:txBody>
      </p:sp>
      <p:pic>
        <p:nvPicPr>
          <p:cNvPr id="3" name="Picture 2" descr="06-recursive-1-and-m-w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535" y="2157896"/>
            <a:ext cx="6337300" cy="22225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8DAD-1B63-4A4B-AC40-96B4B97F03C2}" type="slidenum">
              <a:rPr lang="en-US"/>
              <a:pPr/>
              <a:t>7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Mapping a 1:1 relationship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4775" y="2047875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/>
              <a:t>Usual rules apply</a:t>
            </a:r>
          </a:p>
          <a:p>
            <a:r>
              <a:rPr lang="en-GB"/>
              <a:t>Where do you put the foreign key?</a:t>
            </a:r>
          </a:p>
          <a:p>
            <a:pPr lvl="1"/>
            <a:r>
              <a:rPr lang="en-GB">
                <a:latin typeface="Courier New" pitchFamily="-109" charset="0"/>
              </a:rPr>
              <a:t>DEPT</a:t>
            </a:r>
          </a:p>
          <a:p>
            <a:pPr lvl="1"/>
            <a:r>
              <a:rPr lang="en-GB">
                <a:latin typeface="Courier New" pitchFamily="-109" charset="0"/>
              </a:rPr>
              <a:t>EMP</a:t>
            </a:r>
            <a:endParaRPr lang="en-GB"/>
          </a:p>
          <a:p>
            <a:pPr lvl="1"/>
            <a:r>
              <a:rPr lang="en-GB"/>
              <a:t>Both tables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CC92-5FBE-134D-B864-1043F8DD49E9}" type="slidenum">
              <a:rPr lang="en-US"/>
              <a:pPr/>
              <a:t>8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Mapping a recursive relationship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2838" y="2047875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/>
              <a:t>Usual rules</a:t>
            </a:r>
          </a:p>
          <a:p>
            <a:r>
              <a:rPr lang="en-GB"/>
              <a:t>1:m</a:t>
            </a:r>
          </a:p>
          <a:p>
            <a:pPr lvl="1"/>
            <a:r>
              <a:rPr lang="en-GB"/>
              <a:t>The entity gets an additional column for the foreign key</a:t>
            </a:r>
          </a:p>
          <a:p>
            <a:pPr lvl="1"/>
            <a:r>
              <a:rPr lang="en-GB"/>
              <a:t>Need a name different from the primary key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8E9B-FE9B-FC4C-BE48-EB9569481662}" type="slidenum">
              <a:rPr lang="en-US"/>
              <a:pPr/>
              <a:t>9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Results of</a:t>
            </a:r>
            <a:r>
              <a:rPr lang="en-GB" dirty="0" smtClean="0"/>
              <a:t> the mapping</a:t>
            </a:r>
            <a:endParaRPr lang="en-GB" dirty="0"/>
          </a:p>
        </p:txBody>
      </p:sp>
      <p:graphicFrame>
        <p:nvGraphicFramePr>
          <p:cNvPr id="10711" name="Group 471"/>
          <p:cNvGraphicFramePr>
            <a:graphicFrameLocks noGrp="1"/>
          </p:cNvGraphicFramePr>
          <p:nvPr/>
        </p:nvGraphicFramePr>
        <p:xfrm>
          <a:off x="1384300" y="2251075"/>
          <a:ext cx="3776663" cy="1348740"/>
        </p:xfrm>
        <a:graphic>
          <a:graphicData uri="http://schemas.openxmlformats.org/drawingml/2006/table">
            <a:tbl>
              <a:tblPr/>
              <a:tblGrid>
                <a:gridCol w="1252538"/>
                <a:gridCol w="931862"/>
                <a:gridCol w="982663"/>
                <a:gridCol w="609600"/>
              </a:tblGrid>
              <a:tr h="20002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deptname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deptfloor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deptphone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2001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7938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2002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7938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2003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7938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2004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Personnel &amp; PR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2005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14" name="Group 474"/>
          <p:cNvGraphicFramePr>
            <a:graphicFrameLocks noGrp="1"/>
          </p:cNvGraphicFramePr>
          <p:nvPr/>
        </p:nvGraphicFramePr>
        <p:xfrm>
          <a:off x="1419225" y="4116388"/>
          <a:ext cx="4899025" cy="2235200"/>
        </p:xfrm>
        <a:graphic>
          <a:graphicData uri="http://schemas.openxmlformats.org/drawingml/2006/table">
            <a:tbl>
              <a:tblPr/>
              <a:tblGrid>
                <a:gridCol w="758825"/>
                <a:gridCol w="1004888"/>
                <a:gridCol w="1050925"/>
                <a:gridCol w="1268412"/>
                <a:gridCol w="815975"/>
              </a:tblGrid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empfname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empsalary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deptname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bossno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Alice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Management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Ned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Andrew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Clare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22000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Marketing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Todd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38000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6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Nancy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22000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Accounting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Brier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43000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Sarah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56000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Purchasing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7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9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Sophie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35000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Personnel &amp; PR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  <a:ea typeface="Osaka" pitchFamily="-109" charset="-128"/>
                          <a:cs typeface="Osaka" pitchFamily="-109" charset="-128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chapt01">
  <a:themeElements>
    <a:clrScheme name="chapt01 2">
      <a:dk1>
        <a:srgbClr val="000000"/>
      </a:dk1>
      <a:lt1>
        <a:srgbClr val="FFFFFF"/>
      </a:lt1>
      <a:dk2>
        <a:srgbClr val="482400"/>
      </a:dk2>
      <a:lt2>
        <a:srgbClr val="808080"/>
      </a:lt2>
      <a:accent1>
        <a:srgbClr val="DFD6C3"/>
      </a:accent1>
      <a:accent2>
        <a:srgbClr val="D69B80"/>
      </a:accent2>
      <a:accent3>
        <a:srgbClr val="FFFFFF"/>
      </a:accent3>
      <a:accent4>
        <a:srgbClr val="000000"/>
      </a:accent4>
      <a:accent5>
        <a:srgbClr val="ECE8DE"/>
      </a:accent5>
      <a:accent6>
        <a:srgbClr val="C28C73"/>
      </a:accent6>
      <a:hlink>
        <a:srgbClr val="993300"/>
      </a:hlink>
      <a:folHlink>
        <a:srgbClr val="666600"/>
      </a:folHlink>
    </a:clrScheme>
    <a:fontScheme name="chapt01">
      <a:majorFont>
        <a:latin typeface="Trebuchet MS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9" charset="0"/>
            <a:ea typeface="Osaka" pitchFamily="-109" charset="-128"/>
            <a:cs typeface="Osaka" pitchFamily="-10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9" charset="0"/>
            <a:ea typeface="Osaka" pitchFamily="-109" charset="-128"/>
            <a:cs typeface="Osaka" pitchFamily="-109" charset="-128"/>
          </a:defRPr>
        </a:defPPr>
      </a:lstStyle>
    </a:lnDef>
  </a:objectDefaults>
  <a:extraClrSchemeLst>
    <a:extraClrScheme>
      <a:clrScheme name="chapt01 1">
        <a:dk1>
          <a:srgbClr val="000000"/>
        </a:dk1>
        <a:lt1>
          <a:srgbClr val="A7947B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D0C8B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2">
        <a:dk1>
          <a:srgbClr val="000000"/>
        </a:dk1>
        <a:lt1>
          <a:srgbClr val="FFFFFF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FFFFF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4">
        <a:dk1>
          <a:srgbClr val="000000"/>
        </a:dk1>
        <a:lt1>
          <a:srgbClr val="9D7643"/>
        </a:lt1>
        <a:dk2>
          <a:srgbClr val="FFFFFF"/>
        </a:dk2>
        <a:lt2>
          <a:srgbClr val="554025"/>
        </a:lt2>
        <a:accent1>
          <a:srgbClr val="CAA966"/>
        </a:accent1>
        <a:accent2>
          <a:srgbClr val="8488AC"/>
        </a:accent2>
        <a:accent3>
          <a:srgbClr val="CCBDB0"/>
        </a:accent3>
        <a:accent4>
          <a:srgbClr val="000000"/>
        </a:accent4>
        <a:accent5>
          <a:srgbClr val="E1D1B8"/>
        </a:accent5>
        <a:accent6>
          <a:srgbClr val="777B9B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VST:Books:Data Management:4e:slides 4e:chapt01.ppt</Template>
  <TotalTime>1880193</TotalTime>
  <Pages>24</Pages>
  <Words>1688</Words>
  <Application>Microsoft Office PowerPoint</Application>
  <PresentationFormat>Letter Paper (8.5x11 in)</PresentationFormat>
  <Paragraphs>835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ＭＳ Ｐゴシック</vt:lpstr>
      <vt:lpstr>Arial</vt:lpstr>
      <vt:lpstr>Courier New</vt:lpstr>
      <vt:lpstr>Garamond</vt:lpstr>
      <vt:lpstr>Georgia</vt:lpstr>
      <vt:lpstr>Osaka</vt:lpstr>
      <vt:lpstr>Times New Roman</vt:lpstr>
      <vt:lpstr>Trebuchet MS</vt:lpstr>
      <vt:lpstr>Wingdings</vt:lpstr>
      <vt:lpstr>chapt01</vt:lpstr>
      <vt:lpstr>One-to-One and Recursive Relationships</vt:lpstr>
      <vt:lpstr>Chapter Summary</vt:lpstr>
      <vt:lpstr>An organization chart</vt:lpstr>
      <vt:lpstr>Modeling a 1:1 relationship</vt:lpstr>
      <vt:lpstr>Modeling a recursive relationship</vt:lpstr>
      <vt:lpstr>MySQL Workbench</vt:lpstr>
      <vt:lpstr>Mapping a 1:1 relationship</vt:lpstr>
      <vt:lpstr>Mapping a recursive relationship</vt:lpstr>
      <vt:lpstr>Results of the mapping</vt:lpstr>
      <vt:lpstr>Creating the tables</vt:lpstr>
      <vt:lpstr>Inserting rows</vt:lpstr>
      <vt:lpstr>Querying a 1:1 relationship</vt:lpstr>
      <vt:lpstr>Joining a table with itself</vt:lpstr>
      <vt:lpstr>Querying a recursive relationship</vt:lpstr>
      <vt:lpstr>Querying a recursive relationship</vt:lpstr>
      <vt:lpstr>Class Exercise 1</vt:lpstr>
      <vt:lpstr>Class Exercise 1 (cont’d)</vt:lpstr>
      <vt:lpstr>Modeling a 1:1  recursive relationship</vt:lpstr>
      <vt:lpstr>MySQL Workbench</vt:lpstr>
      <vt:lpstr>Mapping a 1:1  recursive relationship</vt:lpstr>
      <vt:lpstr>Creating the table</vt:lpstr>
      <vt:lpstr>Inserting rows</vt:lpstr>
      <vt:lpstr>Querying a 1:1  recursive relationship</vt:lpstr>
      <vt:lpstr>Querying a 1:1  recursive relationship</vt:lpstr>
      <vt:lpstr>Querying a 1:1  recursive relationship</vt:lpstr>
      <vt:lpstr>Class Exercise 2</vt:lpstr>
      <vt:lpstr>Class Exercise 2 (cont’d)</vt:lpstr>
      <vt:lpstr>Modeling an m:m  recursive relationship</vt:lpstr>
      <vt:lpstr>Modeling an m:m  recursive relationship</vt:lpstr>
      <vt:lpstr>Mapping an m:m  recursive relationship</vt:lpstr>
      <vt:lpstr>Creating the tables</vt:lpstr>
      <vt:lpstr>Querying an m:m  recursive relationship</vt:lpstr>
      <vt:lpstr>Querying an m:m  recursive relationship</vt:lpstr>
      <vt:lpstr>Class Exercise 3</vt:lpstr>
      <vt:lpstr>Class Exercise 3 (cont’d)</vt:lpstr>
      <vt:lpstr>Class Exercise 3 (cont’d)</vt:lpstr>
      <vt:lpstr>Class Exercise 3 (cont’d)</vt:lpstr>
      <vt:lpstr>Social Network Data</vt:lpstr>
      <vt:lpstr>Class Exercise 4</vt:lpstr>
      <vt:lpstr>Application</vt:lpstr>
      <vt:lpstr>Chapter Summary</vt:lpstr>
      <vt:lpstr>Next Week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One-and-one and recursive relationships</dc:title>
  <dc:subject/>
  <dc:creator>Richard T. Watson</dc:creator>
  <cp:keywords/>
  <dc:description/>
  <cp:lastModifiedBy>nilesh saraf</cp:lastModifiedBy>
  <cp:revision>266</cp:revision>
  <cp:lastPrinted>1996-09-23T11:11:46Z</cp:lastPrinted>
  <dcterms:created xsi:type="dcterms:W3CDTF">2010-09-13T11:49:24Z</dcterms:created>
  <dcterms:modified xsi:type="dcterms:W3CDTF">2015-10-20T19:02:48Z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C:\html-database</vt:lpwstr>
  </property>
</Properties>
</file>