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rbitron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rbitron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Orbitro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b53c943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b53c94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b60f2c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b60f2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b53c94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b53c94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b53c943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b53c943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b53c94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b53c94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b53c94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b53c94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b53c94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b53c94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b53c943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b53c943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b53c943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b53c943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b53c943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b53c94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b53c94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b53c94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b53c94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b53c94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Orbitron"/>
              <a:buNone/>
              <a:defRPr b="1" sz="4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 sz="13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 sz="13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 sz="13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 sz="13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 sz="13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 sz="13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 sz="13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None/>
              <a:defRPr sz="13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Orbitron"/>
              <a:buNone/>
              <a:defRPr b="1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79625" y="1989325"/>
            <a:ext cx="70389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Orbitron"/>
                <a:ea typeface="Orbitron"/>
                <a:cs typeface="Orbitron"/>
                <a:sym typeface="Orbitron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k3nuJ" TargetMode="External"/><Relationship Id="rId4" Type="http://schemas.openxmlformats.org/officeDocument/2006/relationships/hyperlink" Target="https://goo.gl/sk3nuJ" TargetMode="External"/><Relationship Id="rId9" Type="http://schemas.openxmlformats.org/officeDocument/2006/relationships/hyperlink" Target="https://goo.gl/sk3nuJ" TargetMode="External"/><Relationship Id="rId5" Type="http://schemas.openxmlformats.org/officeDocument/2006/relationships/hyperlink" Target="https://goo.gl/sk3nuJ" TargetMode="External"/><Relationship Id="rId6" Type="http://schemas.openxmlformats.org/officeDocument/2006/relationships/hyperlink" Target="https://goo.gl/sk3nuJ" TargetMode="External"/><Relationship Id="rId7" Type="http://schemas.openxmlformats.org/officeDocument/2006/relationships/hyperlink" Target="https://goo.gl/sk3nuJ" TargetMode="External"/><Relationship Id="rId8" Type="http://schemas.openxmlformats.org/officeDocument/2006/relationships/hyperlink" Target="https://goo.gl/sk3nuJ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613900" y="1578400"/>
            <a:ext cx="39408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Tetris+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13900" y="3901075"/>
            <a:ext cx="4179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Brendan N and Sebastian H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27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3"/>
          <p:cNvCxnSpPr/>
          <p:nvPr/>
        </p:nvCxnSpPr>
        <p:spPr>
          <a:xfrm flipH="1">
            <a:off x="2307025" y="375225"/>
            <a:ext cx="771900" cy="20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" name="Google Shape;231;p23"/>
          <p:cNvCxnSpPr/>
          <p:nvPr/>
        </p:nvCxnSpPr>
        <p:spPr>
          <a:xfrm rot="10800000">
            <a:off x="3294425" y="4684050"/>
            <a:ext cx="771900" cy="6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2" name="Google Shape;232;p23"/>
          <p:cNvSpPr/>
          <p:nvPr/>
        </p:nvSpPr>
        <p:spPr>
          <a:xfrm>
            <a:off x="161575" y="509850"/>
            <a:ext cx="2109600" cy="20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39850" y="4594150"/>
            <a:ext cx="2854500" cy="20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93600" y="2053000"/>
            <a:ext cx="3645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</a:t>
            </a:r>
            <a:endParaRPr sz="3600"/>
          </a:p>
        </p:txBody>
      </p:sp>
      <p:sp>
        <p:nvSpPr>
          <p:cNvPr id="239" name="Google Shape;239;p24"/>
          <p:cNvSpPr txBox="1"/>
          <p:nvPr/>
        </p:nvSpPr>
        <p:spPr>
          <a:xfrm>
            <a:off x="3940950" y="1088273"/>
            <a:ext cx="46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EA9999"/>
                </a:solidFill>
                <a:latin typeface="Orbitron"/>
                <a:ea typeface="Orbitron"/>
                <a:cs typeface="Orbitron"/>
                <a:sym typeface="Orbitro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 b="1" u="sng"/>
          </a:p>
        </p:txBody>
      </p:sp>
      <p:sp>
        <p:nvSpPr>
          <p:cNvPr id="240" name="Google Shape;240;p24"/>
          <p:cNvSpPr txBox="1"/>
          <p:nvPr/>
        </p:nvSpPr>
        <p:spPr>
          <a:xfrm>
            <a:off x="4803850" y="1088273"/>
            <a:ext cx="29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B6D7A8"/>
                </a:solidFill>
                <a:latin typeface="Orbitron"/>
                <a:ea typeface="Orbitron"/>
                <a:cs typeface="Orbitron"/>
                <a:sym typeface="Orbitro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endParaRPr b="1" u="sng"/>
          </a:p>
        </p:txBody>
      </p:sp>
      <p:sp>
        <p:nvSpPr>
          <p:cNvPr id="241" name="Google Shape;241;p24"/>
          <p:cNvSpPr txBox="1"/>
          <p:nvPr/>
        </p:nvSpPr>
        <p:spPr>
          <a:xfrm>
            <a:off x="4604017" y="1089167"/>
            <a:ext cx="29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E599"/>
                </a:solidFill>
                <a:latin typeface="Orbitron"/>
                <a:ea typeface="Orbitron"/>
                <a:cs typeface="Orbitron"/>
                <a:sym typeface="Orbitro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 b="1" u="sng"/>
          </a:p>
        </p:txBody>
      </p:sp>
      <p:sp>
        <p:nvSpPr>
          <p:cNvPr id="242" name="Google Shape;242;p24"/>
          <p:cNvSpPr txBox="1"/>
          <p:nvPr/>
        </p:nvSpPr>
        <p:spPr>
          <a:xfrm>
            <a:off x="4287651" y="1088273"/>
            <a:ext cx="39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9CB9C"/>
                </a:solidFill>
                <a:latin typeface="Orbitron"/>
                <a:ea typeface="Orbitron"/>
                <a:cs typeface="Orbitron"/>
                <a:sym typeface="Orbitro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</a:t>
            </a:r>
            <a:endParaRPr b="1" u="sng"/>
          </a:p>
        </p:txBody>
      </p:sp>
      <p:sp>
        <p:nvSpPr>
          <p:cNvPr id="243" name="Google Shape;243;p24"/>
          <p:cNvSpPr txBox="1"/>
          <p:nvPr/>
        </p:nvSpPr>
        <p:spPr>
          <a:xfrm>
            <a:off x="5043880" y="1089167"/>
            <a:ext cx="22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A2C4C9"/>
                </a:solidFill>
                <a:latin typeface="Orbitron"/>
                <a:ea typeface="Orbitron"/>
                <a:cs typeface="Orbitron"/>
                <a:sym typeface="Orbitro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endParaRPr b="1" u="sng"/>
          </a:p>
        </p:txBody>
      </p:sp>
      <p:sp>
        <p:nvSpPr>
          <p:cNvPr id="244" name="Google Shape;244;p24"/>
          <p:cNvSpPr txBox="1"/>
          <p:nvPr/>
        </p:nvSpPr>
        <p:spPr>
          <a:xfrm>
            <a:off x="5150692" y="1089167"/>
            <a:ext cx="39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chemeClr val="accent5"/>
                </a:solidFill>
                <a:latin typeface="Orbitron"/>
                <a:ea typeface="Orbitron"/>
                <a:cs typeface="Orbitron"/>
                <a:sym typeface="Orbitro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</a:t>
            </a:r>
            <a:endParaRPr b="1" u="sng"/>
          </a:p>
        </p:txBody>
      </p:sp>
      <p:sp>
        <p:nvSpPr>
          <p:cNvPr id="245" name="Google Shape;245;p24"/>
          <p:cNvSpPr txBox="1"/>
          <p:nvPr/>
        </p:nvSpPr>
        <p:spPr>
          <a:xfrm>
            <a:off x="5463257" y="1088267"/>
            <a:ext cx="29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B4A7D6"/>
                </a:solidFill>
                <a:latin typeface="Orbitron"/>
                <a:ea typeface="Orbitron"/>
                <a:cs typeface="Orbitron"/>
                <a:sym typeface="Orbitro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</a:t>
            </a:r>
            <a:endParaRPr b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Any Questions?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857575"/>
            <a:ext cx="3428351" cy="34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28350" y="913175"/>
            <a:ext cx="3428350" cy="3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/>
          <p:nvPr/>
        </p:nvSpPr>
        <p:spPr>
          <a:xfrm>
            <a:off x="803193" y="3545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JPanel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99643" y="269956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GameStats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47" name="Google Shape;147;p15"/>
          <p:cNvCxnSpPr>
            <a:stCxn id="146" idx="0"/>
            <a:endCxn id="145" idx="1"/>
          </p:cNvCxnSpPr>
          <p:nvPr/>
        </p:nvCxnSpPr>
        <p:spPr>
          <a:xfrm rot="10800000">
            <a:off x="803093" y="575863"/>
            <a:ext cx="165600" cy="212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8" name="Google Shape;148;p15"/>
          <p:cNvSpPr/>
          <p:nvPr/>
        </p:nvSpPr>
        <p:spPr>
          <a:xfrm>
            <a:off x="3446126" y="1477275"/>
            <a:ext cx="17292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ControlPanel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49" name="Google Shape;149;p15"/>
          <p:cNvCxnSpPr>
            <a:stCxn id="148" idx="0"/>
            <a:endCxn id="145" idx="3"/>
          </p:cNvCxnSpPr>
          <p:nvPr/>
        </p:nvCxnSpPr>
        <p:spPr>
          <a:xfrm rot="10800000">
            <a:off x="2341226" y="575775"/>
            <a:ext cx="1969500" cy="90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15"/>
          <p:cNvSpPr/>
          <p:nvPr/>
        </p:nvSpPr>
        <p:spPr>
          <a:xfrm>
            <a:off x="1236718" y="13634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Arcade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51" name="Google Shape;151;p15"/>
          <p:cNvCxnSpPr>
            <a:stCxn id="150" idx="0"/>
            <a:endCxn id="145" idx="2"/>
          </p:cNvCxnSpPr>
          <p:nvPr/>
        </p:nvCxnSpPr>
        <p:spPr>
          <a:xfrm rot="10800000">
            <a:off x="1572268" y="797050"/>
            <a:ext cx="433500" cy="56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15"/>
          <p:cNvCxnSpPr>
            <a:stCxn id="148" idx="0"/>
            <a:endCxn id="153" idx="1"/>
          </p:cNvCxnSpPr>
          <p:nvPr/>
        </p:nvCxnSpPr>
        <p:spPr>
          <a:xfrm flipH="1" rot="10800000">
            <a:off x="4310726" y="762075"/>
            <a:ext cx="1149300" cy="71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3" name="Google Shape;153;p15"/>
          <p:cNvSpPr/>
          <p:nvPr/>
        </p:nvSpPr>
        <p:spPr>
          <a:xfrm>
            <a:off x="5460101" y="540775"/>
            <a:ext cx="1820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rbitron"/>
                <a:ea typeface="Orbitron"/>
                <a:cs typeface="Orbitron"/>
                <a:sym typeface="Orbitron"/>
              </a:rPr>
              <a:t>«interface»</a:t>
            </a:r>
            <a:endParaRPr sz="1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rbitron"/>
                <a:ea typeface="Orbitron"/>
                <a:cs typeface="Orbitron"/>
                <a:sym typeface="Orbitron"/>
              </a:rPr>
              <a:t>ActionListener</a:t>
            </a:r>
            <a:endParaRPr b="1" i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390368" y="112423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rbitron"/>
                <a:ea typeface="Orbitron"/>
                <a:cs typeface="Orbitron"/>
                <a:sym typeface="Orbitron"/>
              </a:rPr>
              <a:t>«interface»</a:t>
            </a:r>
            <a:endParaRPr sz="1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rbitron"/>
                <a:ea typeface="Orbitron"/>
                <a:cs typeface="Orbitron"/>
                <a:sym typeface="Orbitron"/>
              </a:rPr>
              <a:t>KeyListener</a:t>
            </a:r>
            <a:endParaRPr b="1" i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2842801" y="2703413"/>
            <a:ext cx="17292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rbitron"/>
                <a:ea typeface="Orbitron"/>
                <a:cs typeface="Orbitron"/>
                <a:sym typeface="Orbitron"/>
              </a:rPr>
              <a:t>«interface»</a:t>
            </a:r>
            <a:endParaRPr sz="1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rbitron"/>
                <a:ea typeface="Orbitron"/>
                <a:cs typeface="Orbitron"/>
                <a:sym typeface="Orbitron"/>
              </a:rPr>
              <a:t>JavaArcade</a:t>
            </a:r>
            <a:endParaRPr b="1" i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639718" y="202247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TetrisBoard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57" name="Google Shape;157;p15"/>
          <p:cNvCxnSpPr>
            <a:stCxn id="156" idx="1"/>
            <a:endCxn id="155" idx="3"/>
          </p:cNvCxnSpPr>
          <p:nvPr/>
        </p:nvCxnSpPr>
        <p:spPr>
          <a:xfrm flipH="1">
            <a:off x="4572018" y="2243725"/>
            <a:ext cx="1067700" cy="68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15"/>
          <p:cNvCxnSpPr>
            <a:stCxn id="156" idx="3"/>
            <a:endCxn id="154" idx="2"/>
          </p:cNvCxnSpPr>
          <p:nvPr/>
        </p:nvCxnSpPr>
        <p:spPr>
          <a:xfrm flipH="1" rot="10800000">
            <a:off x="7177818" y="1566625"/>
            <a:ext cx="981600" cy="67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15"/>
          <p:cNvCxnSpPr>
            <a:stCxn id="156" idx="0"/>
            <a:endCxn id="153" idx="2"/>
          </p:cNvCxnSpPr>
          <p:nvPr/>
        </p:nvCxnSpPr>
        <p:spPr>
          <a:xfrm rot="10800000">
            <a:off x="6370068" y="983275"/>
            <a:ext cx="38700" cy="103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60" name="Google Shape;160;p15"/>
          <p:cNvSpPr/>
          <p:nvPr/>
        </p:nvSpPr>
        <p:spPr>
          <a:xfrm>
            <a:off x="5121556" y="30943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Polyomino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9293" y="43720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Monomino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2191118" y="43720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Domino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3802943" y="43720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Triomino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5414768" y="43720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Tetromino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7026593" y="43720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Pentomino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66" name="Google Shape;166;p15"/>
          <p:cNvCxnSpPr>
            <a:stCxn id="161" idx="0"/>
            <a:endCxn id="160" idx="1"/>
          </p:cNvCxnSpPr>
          <p:nvPr/>
        </p:nvCxnSpPr>
        <p:spPr>
          <a:xfrm flipH="1" rot="10800000">
            <a:off x="1348343" y="3315750"/>
            <a:ext cx="3773100" cy="105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" name="Google Shape;167;p15"/>
          <p:cNvCxnSpPr>
            <a:stCxn id="162" idx="0"/>
          </p:cNvCxnSpPr>
          <p:nvPr/>
        </p:nvCxnSpPr>
        <p:spPr>
          <a:xfrm flipH="1" rot="10800000">
            <a:off x="2960168" y="3532950"/>
            <a:ext cx="2314500" cy="83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15"/>
          <p:cNvCxnSpPr>
            <a:stCxn id="163" idx="0"/>
          </p:cNvCxnSpPr>
          <p:nvPr/>
        </p:nvCxnSpPr>
        <p:spPr>
          <a:xfrm flipH="1" rot="10800000">
            <a:off x="4571993" y="3532950"/>
            <a:ext cx="1072800" cy="83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p15"/>
          <p:cNvCxnSpPr>
            <a:stCxn id="164" idx="0"/>
            <a:endCxn id="160" idx="2"/>
          </p:cNvCxnSpPr>
          <p:nvPr/>
        </p:nvCxnSpPr>
        <p:spPr>
          <a:xfrm rot="10800000">
            <a:off x="5890718" y="3536850"/>
            <a:ext cx="293100" cy="83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p15"/>
          <p:cNvCxnSpPr>
            <a:stCxn id="160" idx="0"/>
            <a:endCxn id="156" idx="2"/>
          </p:cNvCxnSpPr>
          <p:nvPr/>
        </p:nvCxnSpPr>
        <p:spPr>
          <a:xfrm flipH="1" rot="10800000">
            <a:off x="5890606" y="2464950"/>
            <a:ext cx="518100" cy="62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1" name="Google Shape;171;p15"/>
          <p:cNvCxnSpPr>
            <a:stCxn id="165" idx="0"/>
          </p:cNvCxnSpPr>
          <p:nvPr/>
        </p:nvCxnSpPr>
        <p:spPr>
          <a:xfrm rot="10800000">
            <a:off x="6468143" y="3532950"/>
            <a:ext cx="1327500" cy="83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2" name="Google Shape;172;p15"/>
          <p:cNvSpPr/>
          <p:nvPr/>
        </p:nvSpPr>
        <p:spPr>
          <a:xfrm>
            <a:off x="7468301" y="3205025"/>
            <a:ext cx="1037100" cy="442500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Block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73" name="Google Shape;173;p15"/>
          <p:cNvCxnSpPr>
            <a:stCxn id="172" idx="1"/>
            <a:endCxn id="160" idx="3"/>
          </p:cNvCxnSpPr>
          <p:nvPr/>
        </p:nvCxnSpPr>
        <p:spPr>
          <a:xfrm rot="10800000">
            <a:off x="6659801" y="3315575"/>
            <a:ext cx="808500" cy="11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4" name="Google Shape;174;p15"/>
          <p:cNvCxnSpPr>
            <a:stCxn id="155" idx="0"/>
            <a:endCxn id="148" idx="2"/>
          </p:cNvCxnSpPr>
          <p:nvPr/>
        </p:nvCxnSpPr>
        <p:spPr>
          <a:xfrm flipH="1" rot="10800000">
            <a:off x="3707401" y="1919813"/>
            <a:ext cx="603300" cy="78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5" name="Google Shape;175;p15"/>
          <p:cNvCxnSpPr>
            <a:stCxn id="146" idx="0"/>
            <a:endCxn id="148" idx="1"/>
          </p:cNvCxnSpPr>
          <p:nvPr/>
        </p:nvCxnSpPr>
        <p:spPr>
          <a:xfrm flipH="1" rot="10800000">
            <a:off x="968693" y="1698463"/>
            <a:ext cx="2477400" cy="100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6" name="Google Shape;176;p15"/>
          <p:cNvCxnSpPr>
            <a:stCxn id="155" idx="1"/>
            <a:endCxn id="146" idx="3"/>
          </p:cNvCxnSpPr>
          <p:nvPr/>
        </p:nvCxnSpPr>
        <p:spPr>
          <a:xfrm rot="10800000">
            <a:off x="1737601" y="2920763"/>
            <a:ext cx="11052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Used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779625" y="1989325"/>
            <a:ext cx="70389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Char char="●"/>
            </a:pPr>
            <a:r>
              <a:rPr lang="en">
                <a:solidFill>
                  <a:srgbClr val="FF0000"/>
                </a:solidFill>
              </a:rPr>
              <a:t>JavaArcade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Char char="●"/>
            </a:pPr>
            <a:r>
              <a:rPr lang="en">
                <a:solidFill>
                  <a:srgbClr val="FF0000"/>
                </a:solidFill>
              </a:rPr>
              <a:t>KeyListener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Orbitron"/>
              <a:buChar char="●"/>
            </a:pPr>
            <a:r>
              <a:rPr lang="en">
                <a:solidFill>
                  <a:srgbClr val="FF0000"/>
                </a:solidFill>
              </a:rPr>
              <a:t>ActionListener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125" y="1254000"/>
            <a:ext cx="5864776" cy="33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3019125" y="1820425"/>
            <a:ext cx="4799400" cy="16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17"/>
          <p:cNvCxnSpPr/>
          <p:nvPr/>
        </p:nvCxnSpPr>
        <p:spPr>
          <a:xfrm flipH="1">
            <a:off x="6749975" y="1308775"/>
            <a:ext cx="233700" cy="47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425" y="188300"/>
            <a:ext cx="6046526" cy="32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/>
          <p:nvPr/>
        </p:nvSpPr>
        <p:spPr>
          <a:xfrm>
            <a:off x="2594200" y="572700"/>
            <a:ext cx="448800" cy="272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1279175" y="1708200"/>
            <a:ext cx="1314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FIELDS</a:t>
            </a:r>
            <a:endParaRPr b="1" sz="2000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1091325" y="4369725"/>
            <a:ext cx="7308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METHODS: getName(), </a:t>
            </a:r>
            <a:r>
              <a:rPr b="1" lang="en" sz="2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getPolyomino(), </a:t>
            </a:r>
            <a:r>
              <a:rPr b="1" lang="en" sz="2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toString()</a:t>
            </a:r>
            <a:endParaRPr b="1" sz="2000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1042300" y="3673600"/>
            <a:ext cx="7885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CONSTRUCTORS: wildly different for each child class</a:t>
            </a:r>
            <a:endParaRPr b="1" sz="2000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75" y="456550"/>
            <a:ext cx="8095101" cy="7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/>
        </p:nvSpPr>
        <p:spPr>
          <a:xfrm>
            <a:off x="188175" y="8767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From TetrisBoard.java</a:t>
            </a:r>
            <a:endParaRPr b="1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 flipH="1" rot="10800000">
            <a:off x="119375" y="740525"/>
            <a:ext cx="680100" cy="36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17" name="Google Shape;2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675" y="1285875"/>
            <a:ext cx="6784900" cy="37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1"/>
          <p:cNvCxnSpPr/>
          <p:nvPr/>
        </p:nvCxnSpPr>
        <p:spPr>
          <a:xfrm flipH="1">
            <a:off x="4785375" y="2375425"/>
            <a:ext cx="620700" cy="58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21"/>
          <p:cNvCxnSpPr/>
          <p:nvPr/>
        </p:nvCxnSpPr>
        <p:spPr>
          <a:xfrm>
            <a:off x="6038575" y="2458950"/>
            <a:ext cx="322200" cy="47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