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2"/>
  </p:notesMasterIdLst>
  <p:handoutMasterIdLst>
    <p:handoutMasterId r:id="rId23"/>
  </p:handoutMasterIdLst>
  <p:sldIdLst>
    <p:sldId id="309" r:id="rId3"/>
    <p:sldId id="328" r:id="rId4"/>
    <p:sldId id="277" r:id="rId5"/>
    <p:sldId id="329" r:id="rId6"/>
    <p:sldId id="339" r:id="rId7"/>
    <p:sldId id="338" r:id="rId8"/>
    <p:sldId id="340" r:id="rId9"/>
    <p:sldId id="335" r:id="rId10"/>
    <p:sldId id="330" r:id="rId11"/>
    <p:sldId id="331" r:id="rId12"/>
    <p:sldId id="332" r:id="rId13"/>
    <p:sldId id="336" r:id="rId14"/>
    <p:sldId id="341" r:id="rId15"/>
    <p:sldId id="337" r:id="rId16"/>
    <p:sldId id="342" r:id="rId17"/>
    <p:sldId id="343" r:id="rId18"/>
    <p:sldId id="333" r:id="rId19"/>
    <p:sldId id="334" r:id="rId20"/>
    <p:sldId id="327" r:id="rId21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404" autoAdjust="0"/>
  </p:normalViewPr>
  <p:slideViewPr>
    <p:cSldViewPr snapToGrid="0" showGuides="1">
      <p:cViewPr varScale="1">
        <p:scale>
          <a:sx n="110" d="100"/>
          <a:sy n="110" d="100"/>
        </p:scale>
        <p:origin x="1560" y="114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02.05.2019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Title of Presentation  |  Name of Speaker  |  Organizational Unit  |  </a:t>
            </a:r>
            <a:r>
              <a:rPr lang="de-DE" sz="900" dirty="0" smtClean="0">
                <a:solidFill>
                  <a:srgbClr val="9D9EA0"/>
                </a:solidFill>
              </a:rPr>
              <a:t>20.05.2016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gladdersoftware.com/epx/docs/8-0/engineering-reference/page-089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PlugNHarvest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lamps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1034" y="1041529"/>
            <a:ext cx="8569325" cy="5292000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594" t="9261" r="11321" b="3883"/>
          <a:stretch/>
        </p:blipFill>
        <p:spPr>
          <a:xfrm>
            <a:off x="0" y="947568"/>
            <a:ext cx="4800600" cy="347472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1696" y="4511928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</a:t>
            </a:r>
            <a:r>
              <a:rPr lang="de-DE" sz="1400" dirty="0" err="1" smtClean="0"/>
              <a:t>CommONEnergy</a:t>
            </a:r>
            <a:endParaRPr 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2" y="857928"/>
            <a:ext cx="4589907" cy="393420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607224" y="4881773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Source: </a:t>
            </a:r>
            <a:r>
              <a:rPr lang="de-DE" dirty="0" smtClean="0"/>
              <a:t>CIBSE, Guide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8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Lighting</a:t>
            </a:r>
            <a:r>
              <a:rPr lang="de-DE" dirty="0" smtClean="0"/>
              <a:t> </a:t>
            </a:r>
            <a:r>
              <a:rPr lang="de-DE" dirty="0" err="1" smtClean="0"/>
              <a:t>Efficicnecy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1832"/>
            <a:ext cx="7515225" cy="20383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7200" y="3018970"/>
            <a:ext cx="13256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 [WWW1]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488646"/>
            <a:ext cx="4038600" cy="266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6016616"/>
            <a:ext cx="19441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CIBSE, Guide A</a:t>
            </a:r>
          </a:p>
        </p:txBody>
      </p:sp>
    </p:spTree>
    <p:extLst>
      <p:ext uri="{BB962C8B-B14F-4D97-AF65-F5344CB8AC3E}">
        <p14:creationId xmlns:p14="http://schemas.microsoft.com/office/powerpoint/2010/main" val="376176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 –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 (ASHRAE 90.1_G)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2396200" y="927100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3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 - Additional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 (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)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51992"/>
              </p:ext>
            </p:extLst>
          </p:nvPr>
        </p:nvGraphicFramePr>
        <p:xfrm>
          <a:off x="649941" y="983253"/>
          <a:ext cx="7844118" cy="124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5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345835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  <a:gridCol w="2447364">
                  <a:extLst>
                    <a:ext uri="{9D8B030D-6E8A-4147-A177-3AD203B41FA5}">
                      <a16:colId xmlns:a16="http://schemas.microsoft.com/office/drawing/2014/main" val="3207649830"/>
                    </a:ext>
                  </a:extLst>
                </a:gridCol>
              </a:tblGrid>
              <a:tr h="51492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Schedule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36818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2.8 / 7.1 / 15 W/m</a:t>
                      </a:r>
                      <a:r>
                        <a:rPr lang="de-DE" sz="1400" baseline="30000" dirty="0" smtClean="0"/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(</a:t>
                      </a:r>
                      <a:r>
                        <a:rPr lang="de-DE" sz="1400" baseline="0" dirty="0" err="1" smtClean="0"/>
                        <a:t>small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middle</a:t>
                      </a:r>
                      <a:r>
                        <a:rPr lang="de-DE" sz="1400" baseline="0" dirty="0" smtClean="0"/>
                        <a:t>, high)</a:t>
                      </a:r>
                    </a:p>
                    <a:p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 </a:t>
                      </a:r>
                      <a:r>
                        <a:rPr lang="de-DE" sz="1400" dirty="0" err="1" smtClean="0"/>
                        <a:t>full</a:t>
                      </a:r>
                      <a:r>
                        <a:rPr lang="de-DE" sz="1400" dirty="0" smtClean="0"/>
                        <a:t> h / 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8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Equipment – </a:t>
            </a:r>
            <a:r>
              <a:rPr lang="de-DE" dirty="0" err="1" smtClean="0"/>
              <a:t>Auxiliary</a:t>
            </a:r>
            <a:r>
              <a:rPr lang="de-DE" dirty="0" smtClean="0"/>
              <a:t> Machines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Auxiliary machines (based on [ASHRAE_Fundamentals_2001])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Office </a:t>
            </a:r>
            <a:r>
              <a:rPr lang="en-US" dirty="0">
                <a:sym typeface="Wingdings" panose="05000000000000000000" pitchFamily="2" charset="2"/>
              </a:rPr>
              <a:t>– used for office</a:t>
            </a:r>
          </a:p>
          <a:p>
            <a:pPr lvl="3"/>
            <a:r>
              <a:rPr lang="en-US" dirty="0"/>
              <a:t>Heat gain 50% of rated hourly input </a:t>
            </a:r>
            <a:r>
              <a:rPr lang="en-US" dirty="0">
                <a:sym typeface="Wingdings" panose="05000000000000000000" pitchFamily="2" charset="2"/>
              </a:rPr>
              <a:t> 100 % sensible (22% radiant, 78 % convective as a mean between equipment with fans and without fans)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51159"/>
              </p:ext>
            </p:extLst>
          </p:nvPr>
        </p:nvGraphicFramePr>
        <p:xfrm>
          <a:off x="649941" y="2390711"/>
          <a:ext cx="7844118" cy="124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5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345835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  <a:gridCol w="2447364">
                  <a:extLst>
                    <a:ext uri="{9D8B030D-6E8A-4147-A177-3AD203B41FA5}">
                      <a16:colId xmlns:a16="http://schemas.microsoft.com/office/drawing/2014/main" val="3207649830"/>
                    </a:ext>
                  </a:extLst>
                </a:gridCol>
              </a:tblGrid>
              <a:tr h="51492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Schedule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36818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2.8 / 7.1 / 15 W/m</a:t>
                      </a:r>
                      <a:r>
                        <a:rPr lang="de-DE" sz="1400" baseline="30000" dirty="0" smtClean="0"/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(</a:t>
                      </a:r>
                      <a:r>
                        <a:rPr lang="de-DE" sz="1400" baseline="0" dirty="0" err="1" smtClean="0"/>
                        <a:t>small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middle</a:t>
                      </a:r>
                      <a:r>
                        <a:rPr lang="de-DE" sz="1400" baseline="0" dirty="0" smtClean="0"/>
                        <a:t>, high)</a:t>
                      </a:r>
                    </a:p>
                    <a:p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 </a:t>
                      </a:r>
                      <a:r>
                        <a:rPr lang="de-DE" sz="1400" dirty="0" err="1" smtClean="0"/>
                        <a:t>full</a:t>
                      </a:r>
                      <a:r>
                        <a:rPr lang="de-DE" sz="1400" dirty="0" smtClean="0"/>
                        <a:t> h / 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Equipment –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–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Ventilation,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62821"/>
              </p:ext>
            </p:extLst>
          </p:nvPr>
        </p:nvGraphicFramePr>
        <p:xfrm>
          <a:off x="535060" y="1169043"/>
          <a:ext cx="4870317" cy="189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44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801073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</a:tblGrid>
              <a:tr h="95122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Heating</a:t>
                      </a:r>
                      <a:r>
                        <a:rPr lang="de-DE" sz="1400" baseline="0" dirty="0" smtClean="0"/>
                        <a:t> / </a:t>
                      </a:r>
                      <a:r>
                        <a:rPr lang="de-DE" sz="1400" baseline="0" dirty="0" err="1" smtClean="0"/>
                        <a:t>Cooling</a:t>
                      </a:r>
                      <a:r>
                        <a:rPr lang="de-DE" sz="1400" baseline="0" dirty="0" smtClean="0"/>
                        <a:t> / Ventilation </a:t>
                      </a:r>
                      <a:r>
                        <a:rPr lang="de-DE" sz="1400" baseline="0" dirty="0" err="1" smtClean="0"/>
                        <a:t>with</a:t>
                      </a:r>
                      <a:r>
                        <a:rPr lang="de-DE" sz="1400" baseline="0" dirty="0" smtClean="0"/>
                        <a:t> outside </a:t>
                      </a:r>
                      <a:r>
                        <a:rPr lang="de-DE" sz="1400" baseline="0" dirty="0" err="1" smtClean="0"/>
                        <a:t>air</a:t>
                      </a:r>
                      <a:endParaRPr lang="de-DE" sz="1400" baseline="0" dirty="0" smtClean="0"/>
                    </a:p>
                    <a:p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73643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  <a:p>
                      <a:r>
                        <a:rPr lang="de-DE" sz="1400" dirty="0" smtClean="0"/>
                        <a:t>(2-6 </a:t>
                      </a:r>
                      <a:r>
                        <a:rPr lang="de-DE" sz="1400" dirty="0" err="1" smtClean="0"/>
                        <a:t>persons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21 °C / 24 °C / </a:t>
                      </a:r>
                    </a:p>
                    <a:p>
                      <a:r>
                        <a:rPr lang="de-DE" sz="1400" baseline="0" dirty="0" smtClean="0"/>
                        <a:t>4 m</a:t>
                      </a:r>
                      <a:r>
                        <a:rPr lang="de-DE" sz="1400" baseline="30000" dirty="0" smtClean="0"/>
                        <a:t>3</a:t>
                      </a:r>
                      <a:r>
                        <a:rPr lang="de-DE" sz="1400" baseline="0" dirty="0" smtClean="0"/>
                        <a:t>/(h*m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baseline="0" dirty="0" smtClean="0"/>
                        <a:t>)</a:t>
                      </a:r>
                    </a:p>
                    <a:p>
                      <a:r>
                        <a:rPr lang="de-DE" sz="1400" baseline="0" dirty="0" smtClean="0"/>
                        <a:t>DIN 18599-10.2 (A2)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6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96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 – </a:t>
            </a:r>
            <a:r>
              <a:rPr lang="de-DE" dirty="0" err="1"/>
              <a:t>Energy</a:t>
            </a:r>
            <a:r>
              <a:rPr lang="de-DE" dirty="0"/>
              <a:t> System - Efficiency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85207"/>
              </p:ext>
            </p:extLst>
          </p:nvPr>
        </p:nvGraphicFramePr>
        <p:xfrm>
          <a:off x="288000" y="776754"/>
          <a:ext cx="4581144" cy="501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1">
                  <a:extLst>
                    <a:ext uri="{9D8B030D-6E8A-4147-A177-3AD203B41FA5}">
                      <a16:colId xmlns:a16="http://schemas.microsoft.com/office/drawing/2014/main" val="1427558601"/>
                    </a:ext>
                  </a:extLst>
                </a:gridCol>
                <a:gridCol w="3168443">
                  <a:extLst>
                    <a:ext uri="{9D8B030D-6E8A-4147-A177-3AD203B41FA5}">
                      <a16:colId xmlns:a16="http://schemas.microsoft.com/office/drawing/2014/main" val="490526653"/>
                    </a:ext>
                  </a:extLst>
                </a:gridCol>
              </a:tblGrid>
              <a:tr h="94734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equipment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Efficiency (</a:t>
                      </a:r>
                      <a:r>
                        <a:rPr lang="de-DE" sz="1400" baseline="0" dirty="0" err="1" smtClean="0"/>
                        <a:t>available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different </a:t>
                      </a:r>
                      <a:r>
                        <a:rPr lang="de-DE" sz="1400" baseline="0" dirty="0" err="1" smtClean="0"/>
                        <a:t>years</a:t>
                      </a:r>
                      <a:r>
                        <a:rPr lang="de-DE" sz="1400" baseline="0" dirty="0" smtClean="0"/>
                        <a:t>)</a:t>
                      </a:r>
                      <a:endParaRPr lang="de-DE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42733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Boiler -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Seasonal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86-95%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102-108%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condensation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boiler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46656"/>
                  </a:ext>
                </a:extLst>
              </a:tr>
              <a:tr h="952176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pump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1.9-4.3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 18599-5, Annex C</a:t>
                      </a:r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0710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Chiller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2.9 -5.9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(DIN 18599-7, Table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4557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Air </a:t>
                      </a:r>
                      <a:r>
                        <a:rPr lang="de-DE" sz="1400" dirty="0" err="1" smtClean="0"/>
                        <a:t>conditioning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EER: 2.6 – 3.4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power (kW/(m</a:t>
                      </a:r>
                      <a:r>
                        <a:rPr lang="de-DE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/s)):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[Worm2015], DIN 18599-7, Table 6, 29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95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[ASHRAE 90.2] - </a:t>
            </a:r>
            <a:r>
              <a:rPr lang="en-US" dirty="0"/>
              <a:t>ASHRAE 90.1 - User Manual Appendix G: Building Performance Rating Method, 2004.</a:t>
            </a:r>
            <a:endParaRPr lang="de-DE" dirty="0"/>
          </a:p>
          <a:p>
            <a:r>
              <a:rPr lang="de-DE" dirty="0"/>
              <a:t>[ASHRAE_Fundamentals_2001] - 2001 ASHRAE </a:t>
            </a:r>
            <a:r>
              <a:rPr lang="de-DE" dirty="0" err="1"/>
              <a:t>Fundamentals</a:t>
            </a:r>
            <a:r>
              <a:rPr lang="de-DE" dirty="0"/>
              <a:t> Handbook (SI), </a:t>
            </a:r>
            <a:r>
              <a:rPr lang="de-DE" dirty="0" err="1" smtClean="0"/>
              <a:t>Appliances</a:t>
            </a:r>
            <a:endParaRPr lang="de-DE" dirty="0" smtClean="0"/>
          </a:p>
          <a:p>
            <a:r>
              <a:rPr lang="de-DE" dirty="0" smtClean="0"/>
              <a:t>[</a:t>
            </a:r>
            <a:r>
              <a:rPr lang="de-DE" dirty="0"/>
              <a:t>CIBSE, Guide A] - Environmental design, 2006</a:t>
            </a:r>
          </a:p>
          <a:p>
            <a:r>
              <a:rPr lang="de-DE" dirty="0"/>
              <a:t>[Clark2015] – Clark, J. , </a:t>
            </a:r>
            <a:r>
              <a:rPr lang="en-US" i="1" dirty="0"/>
              <a:t>Energy-Efficient Supermarket Heating, Ventilation, and Air Conditioning in Humid Climates in the United States, </a:t>
            </a:r>
            <a:r>
              <a:rPr lang="de-DE" dirty="0"/>
              <a:t>Technical Report</a:t>
            </a:r>
            <a:r>
              <a:rPr lang="de-DE" b="1" dirty="0"/>
              <a:t>, </a:t>
            </a:r>
            <a:r>
              <a:rPr lang="de-DE" dirty="0"/>
              <a:t>NREL/TP-5500-63796, National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Laboratory, </a:t>
            </a:r>
            <a:r>
              <a:rPr lang="en-US" dirty="0"/>
              <a:t>Denver, CO, USA </a:t>
            </a:r>
            <a:r>
              <a:rPr lang="de-DE" dirty="0"/>
              <a:t>March 2015 </a:t>
            </a:r>
          </a:p>
          <a:p>
            <a:r>
              <a:rPr lang="de-DE" dirty="0"/>
              <a:t>[</a:t>
            </a:r>
            <a:r>
              <a:rPr lang="de-DE" dirty="0" err="1"/>
              <a:t>CommONEnergy</a:t>
            </a:r>
            <a:r>
              <a:rPr lang="de-DE" dirty="0"/>
              <a:t>] - </a:t>
            </a:r>
            <a:r>
              <a:rPr lang="en-US" dirty="0" err="1"/>
              <a:t>CommONEnergy</a:t>
            </a:r>
            <a:r>
              <a:rPr lang="en-US" dirty="0"/>
              <a:t>: Re-conceptualize shopping malls from consumerism to energy conservation, D2.2, Deliverable 2.2: Shopping malls inefficiencies, 2015</a:t>
            </a:r>
            <a:endParaRPr lang="de-DE" dirty="0"/>
          </a:p>
          <a:p>
            <a:r>
              <a:rPr lang="de-DE" dirty="0"/>
              <a:t>[DIN 18599] </a:t>
            </a:r>
            <a:r>
              <a:rPr lang="en-US" dirty="0"/>
              <a:t>Calculation of the net, final and primary energy demand for heating, cooling, ventilation, domestic hot water and lighting </a:t>
            </a:r>
          </a:p>
          <a:p>
            <a:pPr lvl="1"/>
            <a:r>
              <a:rPr lang="en-US" dirty="0"/>
              <a:t>Part 7: Final energy demand of air-handling and air-conditioning systems for non-residential buildings </a:t>
            </a:r>
          </a:p>
          <a:p>
            <a:pPr lvl="1"/>
            <a:r>
              <a:rPr lang="en-US" dirty="0"/>
              <a:t>Part 10: Boundary conditions of use, climatic data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3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[SIA2024] - SIA Merkblatt 2024 Standard-Nutzungsbedingungen für die Energie- und Gebäudetechnik, </a:t>
            </a:r>
            <a:r>
              <a:rPr lang="de-DE" dirty="0" smtClean="0"/>
              <a:t>2006</a:t>
            </a:r>
          </a:p>
          <a:p>
            <a:r>
              <a:rPr lang="de-DE" dirty="0" smtClean="0"/>
              <a:t>[</a:t>
            </a:r>
            <a:r>
              <a:rPr lang="de-DE" dirty="0"/>
              <a:t>VDI3807-4] - </a:t>
            </a:r>
            <a:r>
              <a:rPr lang="en-US" dirty="0"/>
              <a:t>Characteristic values of energy and water consumption of buildings Characteristic values for electrical energy, </a:t>
            </a:r>
            <a:r>
              <a:rPr lang="en-US" dirty="0" smtClean="0"/>
              <a:t>2008</a:t>
            </a:r>
          </a:p>
          <a:p>
            <a:r>
              <a:rPr lang="en-US" dirty="0"/>
              <a:t>[Worm2015] – Worm; </a:t>
            </a:r>
            <a:r>
              <a:rPr lang="en-US" dirty="0" err="1"/>
              <a:t>Rathert</a:t>
            </a:r>
            <a:r>
              <a:rPr lang="en-US" dirty="0"/>
              <a:t>, </a:t>
            </a:r>
            <a:r>
              <a:rPr lang="de-DE" i="1" dirty="0"/>
              <a:t>Bekanntmachung der Regeln zur Datenaufnahme und Datenverwendung im Nichtwohngebäudebestand. </a:t>
            </a:r>
            <a:r>
              <a:rPr lang="de-DE" dirty="0"/>
              <a:t>Bundesministeriums für Wirtschaft und Energie und des Bundesministeriums für Umwelt, Naturschutz, Bau und Reaktorsicherheit, Berlin, Germany, 7.03.2015  </a:t>
            </a:r>
            <a:endParaRPr lang="en-US" dirty="0"/>
          </a:p>
          <a:p>
            <a:r>
              <a:rPr lang="de-DE" dirty="0" smtClean="0"/>
              <a:t>[</a:t>
            </a:r>
            <a:r>
              <a:rPr lang="de-DE" dirty="0"/>
              <a:t>WWW1] - </a:t>
            </a:r>
            <a:r>
              <a:rPr lang="en-US" dirty="0">
                <a:hlinkClick r:id="rId2"/>
              </a:rPr>
              <a:t>http://bigladdersoftware.com/epx/docs/8-0/engineering-reference/page-089.html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Heat gains from lights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18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 smtClean="0"/>
              <a:t>Germany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NAME SURNAME</a:t>
            </a:r>
          </a:p>
          <a:p>
            <a:r>
              <a:rPr lang="de-DE" dirty="0" smtClean="0"/>
              <a:t>T </a:t>
            </a:r>
            <a:r>
              <a:rPr lang="de-DE" dirty="0"/>
              <a:t>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/>
              <a:t>F 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 smtClean="0"/>
              <a:t>xxx@eonerc.rwth-aachen.de</a:t>
            </a:r>
            <a:endParaRPr lang="de-DE" dirty="0"/>
          </a:p>
          <a:p>
            <a:r>
              <a:rPr lang="de-DE" dirty="0"/>
              <a:t>http://www.eonerc.rwth-aachen.de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9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General: have to be set</a:t>
            </a:r>
          </a:p>
          <a:p>
            <a:r>
              <a:rPr lang="en-US" dirty="0" smtClean="0"/>
              <a:t>Advanced: have default values, can be re-set if desired</a:t>
            </a:r>
          </a:p>
          <a:p>
            <a:r>
              <a:rPr lang="en-US" dirty="0" smtClean="0"/>
              <a:t>Hidden (only on the model level): pre-set, since these values are rarely dependent on the use case. Can be re-set if desired, but we recommend re-setting them only in the simulation model, so the changes are noticeable.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Type of room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 smtClean="0"/>
              <a:t>One outer wall, the rest inner walls towards the building</a:t>
            </a:r>
          </a:p>
          <a:p>
            <a:pPr>
              <a:buSzPct val="115000"/>
            </a:pPr>
            <a:r>
              <a:rPr lang="en-US" dirty="0" smtClean="0"/>
              <a:t>Parameters:</a:t>
            </a:r>
          </a:p>
          <a:p>
            <a:pPr lvl="1">
              <a:buSzPct val="115000"/>
            </a:pPr>
            <a:r>
              <a:rPr lang="en-US" dirty="0" smtClean="0"/>
              <a:t>General: </a:t>
            </a:r>
          </a:p>
          <a:p>
            <a:pPr lvl="2">
              <a:buSzPct val="115000"/>
            </a:pPr>
            <a:r>
              <a:rPr lang="en-US" dirty="0" smtClean="0"/>
              <a:t>room height, length and width</a:t>
            </a:r>
          </a:p>
          <a:p>
            <a:pPr lvl="2">
              <a:buSzPct val="115000"/>
            </a:pPr>
            <a:r>
              <a:rPr lang="en-US" dirty="0" smtClean="0"/>
              <a:t>wall types</a:t>
            </a:r>
          </a:p>
          <a:p>
            <a:pPr lvl="2">
              <a:buSzPct val="115000"/>
            </a:pPr>
            <a:r>
              <a:rPr lang="en-US" dirty="0" smtClean="0"/>
              <a:t>window type</a:t>
            </a:r>
          </a:p>
          <a:p>
            <a:pPr lvl="1">
              <a:buSzPct val="115000"/>
            </a:pPr>
            <a:r>
              <a:rPr lang="en-US" dirty="0" smtClean="0"/>
              <a:t>Advanced</a:t>
            </a:r>
          </a:p>
          <a:p>
            <a:pPr lvl="2">
              <a:buSzPct val="115000"/>
            </a:pPr>
            <a:r>
              <a:rPr lang="en-US" dirty="0" smtClean="0"/>
              <a:t>Outer walls: solar absorbance, heat convection model</a:t>
            </a:r>
          </a:p>
          <a:p>
            <a:pPr lvl="2">
              <a:buSzPct val="115000"/>
            </a:pPr>
            <a:r>
              <a:rPr lang="en-US" dirty="0" smtClean="0"/>
              <a:t>Door</a:t>
            </a:r>
          </a:p>
          <a:p>
            <a:pPr lvl="2">
              <a:buSzPct val="115000"/>
            </a:pPr>
            <a:r>
              <a:rPr lang="en-US" dirty="0" smtClean="0"/>
              <a:t>Sunblind</a:t>
            </a:r>
          </a:p>
          <a:p>
            <a:pPr lvl="1">
              <a:buSzPct val="115000"/>
            </a:pPr>
            <a:r>
              <a:rPr lang="en-US" dirty="0" smtClean="0"/>
              <a:t>Hidden</a:t>
            </a:r>
          </a:p>
          <a:p>
            <a:pPr lvl="2">
              <a:buSzPct val="115000"/>
            </a:pPr>
            <a:endParaRPr lang="de-DE" dirty="0" smtClean="0"/>
          </a:p>
          <a:p>
            <a:pPr lvl="2">
              <a:buSzPct val="115000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Persons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General: </a:t>
            </a:r>
          </a:p>
          <a:p>
            <a:pPr lvl="2"/>
            <a:r>
              <a:rPr lang="en-US" dirty="0" smtClean="0"/>
              <a:t>density of occupants</a:t>
            </a:r>
          </a:p>
          <a:p>
            <a:pPr lvl="2"/>
            <a:r>
              <a:rPr lang="en-US" dirty="0" smtClean="0"/>
              <a:t>heat output from activity</a:t>
            </a:r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ratio convective heat from total heat output</a:t>
            </a:r>
          </a:p>
          <a:p>
            <a:r>
              <a:rPr lang="en-US" dirty="0" smtClean="0"/>
              <a:t>Lights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3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density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19569"/>
              </p:ext>
            </p:extLst>
          </p:nvPr>
        </p:nvGraphicFramePr>
        <p:xfrm>
          <a:off x="1144672" y="1648925"/>
          <a:ext cx="6485174" cy="186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16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671133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2161725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</a:tblGrid>
              <a:tr h="55584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Density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smtClean="0"/>
                        <a:t>0.06 / 0.07 / 0.1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(A.2), 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65964"/>
                  </a:ext>
                </a:extLst>
              </a:tr>
              <a:tr h="580913"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0.4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ASHRAE 90.1 – Table G-B,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0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– Presence </a:t>
            </a:r>
            <a:r>
              <a:rPr lang="de-DE" dirty="0" err="1"/>
              <a:t>profiles</a:t>
            </a:r>
            <a:r>
              <a:rPr lang="de-DE" dirty="0"/>
              <a:t> (ASHRAE 90.1_G)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58435" y="881788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5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(Source SIA 2024)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30" y="1249955"/>
            <a:ext cx="4495800" cy="13430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4318" y="1813745"/>
            <a:ext cx="15981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Office (2-6 </a:t>
            </a:r>
            <a:r>
              <a:rPr lang="de-DE" sz="1400" dirty="0" err="1" smtClean="0"/>
              <a:t>Persons</a:t>
            </a:r>
            <a:r>
              <a:rPr lang="de-DE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3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Equipment –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auxiliary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Equipment such as lighting and auxiliary machines (computers, ovens, cooling boxes) depends on zone type and leads to an electrical and thermal load</a:t>
            </a:r>
          </a:p>
          <a:p>
            <a:r>
              <a:rPr lang="en-US" dirty="0">
                <a:sym typeface="Wingdings" panose="05000000000000000000" pitchFamily="2" charset="2"/>
              </a:rPr>
              <a:t>Data needed for modelling lighting and auxiliary machines </a:t>
            </a:r>
            <a:endParaRPr lang="en-US" dirty="0"/>
          </a:p>
          <a:p>
            <a:pPr lvl="1"/>
            <a:r>
              <a:rPr lang="en-US" dirty="0"/>
              <a:t>Load profiles (</a:t>
            </a:r>
            <a:r>
              <a:rPr lang="en-US" dirty="0" err="1"/>
              <a:t>percentual</a:t>
            </a:r>
            <a:r>
              <a:rPr lang="en-US" dirty="0"/>
              <a:t>) depending on zone type </a:t>
            </a:r>
            <a:r>
              <a:rPr lang="en-US" dirty="0">
                <a:sym typeface="Wingdings" panose="05000000000000000000" pitchFamily="2" charset="2"/>
              </a:rPr>
              <a:t> table</a:t>
            </a:r>
            <a:endParaRPr lang="en-US" dirty="0"/>
          </a:p>
          <a:p>
            <a:pPr lvl="1"/>
            <a:r>
              <a:rPr lang="en-US" dirty="0"/>
              <a:t>Electrical or heat load equipment based on zone type / type of activity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constant, one value in W/m²</a:t>
            </a:r>
          </a:p>
          <a:p>
            <a:pPr lvl="1"/>
            <a:r>
              <a:rPr lang="en-US" dirty="0"/>
              <a:t>Efficiency electrical to thermal for type of equipment </a:t>
            </a:r>
            <a:r>
              <a:rPr lang="en-US" dirty="0">
                <a:sym typeface="Wingdings" panose="05000000000000000000" pitchFamily="2" charset="2"/>
              </a:rPr>
              <a:t> constant, one value</a:t>
            </a:r>
            <a:endParaRPr lang="en-US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78824" y="3306887"/>
            <a:ext cx="4105656" cy="236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Parameters:</a:t>
            </a:r>
          </a:p>
          <a:p>
            <a:pPr algn="ctr"/>
            <a:r>
              <a:rPr lang="de-DE" dirty="0" smtClean="0"/>
              <a:t>Zone  Area</a:t>
            </a:r>
          </a:p>
          <a:p>
            <a:pPr algn="ctr"/>
            <a:r>
              <a:rPr lang="de-DE" dirty="0" err="1" smtClean="0"/>
              <a:t>Specific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r>
              <a:rPr lang="de-DE" baseline="-25000" dirty="0" smtClean="0"/>
              <a:t> /</a:t>
            </a:r>
            <a:r>
              <a:rPr lang="de-DE" dirty="0" smtClean="0"/>
              <a:t> 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zone</a:t>
            </a:r>
            <a:r>
              <a:rPr lang="de-DE" dirty="0" smtClean="0"/>
              <a:t> type</a:t>
            </a:r>
          </a:p>
          <a:p>
            <a:pPr algn="ctr"/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endParaRPr lang="de-DE" baseline="-25000" dirty="0" smtClean="0"/>
          </a:p>
          <a:p>
            <a:pPr algn="ctr"/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th,rad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endParaRPr lang="de-DE" baseline="-25000" dirty="0"/>
          </a:p>
          <a:p>
            <a:pPr algn="ctr"/>
            <a:r>
              <a:rPr lang="de-DE" dirty="0" err="1" smtClean="0"/>
              <a:t>Emissivity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1401000" y="4061267"/>
            <a:ext cx="896112" cy="85953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43216" y="5281991"/>
            <a:ext cx="136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Schedule</a:t>
            </a:r>
          </a:p>
        </p:txBody>
      </p:sp>
      <p:sp>
        <p:nvSpPr>
          <p:cNvPr id="8" name="Rechteck 7"/>
          <p:cNvSpPr/>
          <p:nvPr/>
        </p:nvSpPr>
        <p:spPr>
          <a:xfrm>
            <a:off x="6539928" y="3306887"/>
            <a:ext cx="65836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6503352" y="4039127"/>
            <a:ext cx="822960" cy="70866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6521640" y="4949315"/>
            <a:ext cx="896112" cy="859536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399464" y="3430671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th,conv</a:t>
            </a:r>
            <a:endParaRPr lang="de-DE" sz="1400" baseline="-250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445184" y="4378075"/>
            <a:ext cx="429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th,rad</a:t>
            </a:r>
            <a:endParaRPr lang="de-DE" sz="1400" baseline="-250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532712" y="5368527"/>
            <a:ext cx="214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el</a:t>
            </a:r>
            <a:endParaRPr lang="de-DE" sz="1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15816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- </a:t>
            </a:r>
            <a:r>
              <a:rPr lang="de-DE" dirty="0" err="1" smtClean="0"/>
              <a:t>Lights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8751"/>
              </p:ext>
            </p:extLst>
          </p:nvPr>
        </p:nvGraphicFramePr>
        <p:xfrm>
          <a:off x="287338" y="871201"/>
          <a:ext cx="776231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75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081882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403625914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926720380"/>
                    </a:ext>
                  </a:extLst>
                </a:gridCol>
              </a:tblGrid>
              <a:tr h="505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Energy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requirement</a:t>
                      </a:r>
                      <a:endParaRPr lang="de-DE" sz="1400" dirty="0" smtClean="0"/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899239">
                <a:tc rowSpan="3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500 lx</a:t>
                      </a:r>
                    </a:p>
                    <a:p>
                      <a:r>
                        <a:rPr lang="de-DE" sz="1400" baseline="0" dirty="0" smtClean="0"/>
                        <a:t>0.8 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Halogen</a:t>
                      </a:r>
                    </a:p>
                    <a:p>
                      <a:r>
                        <a:rPr lang="de-DE" sz="1400" dirty="0" smtClean="0"/>
                        <a:t>9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</a:t>
                      </a:r>
                      <a:r>
                        <a:rPr lang="de-DE" sz="1400" dirty="0" err="1" smtClean="0"/>
                        <a:t>Flourescent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</a:t>
                      </a:r>
                      <a:r>
                        <a:rPr lang="de-DE" sz="1400" dirty="0" smtClean="0"/>
                        <a:t>A2)</a:t>
                      </a:r>
                      <a:endParaRPr lang="de-DE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CommONEnergy2013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Fig</a:t>
                      </a:r>
                      <a:r>
                        <a:rPr lang="de-DE" sz="1400" dirty="0" smtClean="0"/>
                        <a:t> 38, Page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0839"/>
                  </a:ext>
                </a:extLst>
              </a:tr>
              <a:tr h="49313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de-DE" sz="1400" baseline="0" dirty="0" err="1" smtClean="0"/>
                        <a:t>Wth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13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dirty="0" smtClean="0"/>
                        <a:t>90%</a:t>
                      </a:r>
                      <a:r>
                        <a:rPr lang="de-DE" sz="1400" baseline="0" dirty="0" smtClean="0"/>
                        <a:t> @[WWW1]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Clark2015, Table A2, 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31354"/>
                  </a:ext>
                </a:extLst>
              </a:tr>
              <a:tr h="696185">
                <a:tc vMerge="1"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 / 41 / 22 / 13 / 8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VDI 3807-4,</a:t>
                      </a:r>
                      <a:r>
                        <a:rPr lang="de-DE" sz="1400" baseline="0" dirty="0" smtClean="0"/>
                        <a:t> Table 3, (2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GER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2101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6665D873-4A4B-4716-B14D-3DB0A53EE93E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3059A8ED-F528-4473-89F8-BD1F0ABADA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941</Words>
  <Application>Microsoft Office PowerPoint</Application>
  <PresentationFormat>Bildschirmpräsentation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Folienmaster ACS | E.ON ERC - Content slides</vt:lpstr>
      <vt:lpstr>Folienmaster ACS | E.ON ERC - Title-/Last-slides</vt:lpstr>
      <vt:lpstr>PlugNHarvest simulation model</vt:lpstr>
      <vt:lpstr>Parameters</vt:lpstr>
      <vt:lpstr>Type of room</vt:lpstr>
      <vt:lpstr>Internal gains</vt:lpstr>
      <vt:lpstr>User density</vt:lpstr>
      <vt:lpstr>User – Presence profiles (ASHRAE 90.1_G)</vt:lpstr>
      <vt:lpstr>User – Monthly variation (Source SIA 2024)</vt:lpstr>
      <vt:lpstr>Equipment – Lighting and auxiliary machines</vt:lpstr>
      <vt:lpstr>Internal Gains - Lights</vt:lpstr>
      <vt:lpstr>Type of lamps</vt:lpstr>
      <vt:lpstr>Lighting Efficicnecy</vt:lpstr>
      <vt:lpstr>Equipment – Lighting profiles (ASHRAE 90.1_G)</vt:lpstr>
      <vt:lpstr>Equipment - Additional heat loads (help energy)</vt:lpstr>
      <vt:lpstr>Equipment – Auxiliary Machines</vt:lpstr>
      <vt:lpstr>Equipment – Energy system – Temperature and Ventilation, requirements</vt:lpstr>
      <vt:lpstr>Equipment – Energy System - Efficiency</vt:lpstr>
      <vt:lpstr>Literature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Title, 1st Version</dc:title>
  <dc:creator>Constantin, Ana</dc:creator>
  <cp:lastModifiedBy>Constantin, Ana</cp:lastModifiedBy>
  <cp:revision>23</cp:revision>
  <cp:lastPrinted>2015-12-23T08:25:11Z</cp:lastPrinted>
  <dcterms:created xsi:type="dcterms:W3CDTF">2019-04-16T09:33:41Z</dcterms:created>
  <dcterms:modified xsi:type="dcterms:W3CDTF">2019-05-02T09:58:29Z</dcterms:modified>
</cp:coreProperties>
</file>