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80" r:id="rId4"/>
    <p:sldId id="301" r:id="rId5"/>
    <p:sldId id="302" r:id="rId6"/>
    <p:sldId id="305" r:id="rId7"/>
    <p:sldId id="306" r:id="rId8"/>
    <p:sldId id="307" r:id="rId9"/>
    <p:sldId id="304" r:id="rId10"/>
    <p:sldId id="303" r:id="rId11"/>
    <p:sldId id="308" r:id="rId12"/>
    <p:sldId id="309" r:id="rId13"/>
    <p:sldId id="310" r:id="rId14"/>
    <p:sldId id="311" r:id="rId15"/>
    <p:sldId id="291" r:id="rId16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147694"/>
    <a:srgbClr val="116E8A"/>
    <a:srgbClr val="1D8DB0"/>
    <a:srgbClr val="177E9D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116" autoAdjust="0"/>
  </p:normalViewPr>
  <p:slideViewPr>
    <p:cSldViewPr snapToObjects="1" showGuides="1">
      <p:cViewPr varScale="1">
        <p:scale>
          <a:sx n="98" d="100"/>
          <a:sy n="98" d="100"/>
        </p:scale>
        <p:origin x="1974" y="7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23/02/2018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35250" y="4689750"/>
            <a:ext cx="5709333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50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23/02/2018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12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ps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ps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60288" y="1772816"/>
            <a:ext cx="5904200" cy="1800000"/>
          </a:xfrm>
        </p:spPr>
        <p:txBody>
          <a:bodyPr/>
          <a:lstStyle/>
          <a:p>
            <a:r>
              <a:rPr lang="nl-BE" dirty="0" smtClean="0"/>
              <a:t>WP1.2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60288" y="4005064"/>
            <a:ext cx="6083712" cy="2520280"/>
          </a:xfrm>
        </p:spPr>
        <p:txBody>
          <a:bodyPr/>
          <a:lstStyle/>
          <a:p>
            <a:r>
              <a:rPr lang="nl-BE" sz="3200" dirty="0" err="1" smtClean="0"/>
              <a:t>Modelica</a:t>
            </a:r>
            <a:r>
              <a:rPr lang="nl-BE" sz="3200" dirty="0" smtClean="0"/>
              <a:t> Library </a:t>
            </a:r>
            <a:r>
              <a:rPr lang="nl-BE" sz="3200" dirty="0" err="1" smtClean="0"/>
              <a:t>for</a:t>
            </a:r>
            <a:r>
              <a:rPr lang="nl-BE" sz="3200" dirty="0" smtClean="0"/>
              <a:t> MPC</a:t>
            </a:r>
            <a:endParaRPr lang="nl-BE" sz="3200" dirty="0"/>
          </a:p>
          <a:p>
            <a:endParaRPr lang="nl-BE" sz="2000" dirty="0" smtClean="0"/>
          </a:p>
          <a:p>
            <a:r>
              <a:rPr lang="nl-BE" sz="2000" dirty="0" smtClean="0"/>
              <a:t>WP Leader: Lieve Helsen </a:t>
            </a:r>
          </a:p>
          <a:p>
            <a:endParaRPr lang="nl-BE" sz="2000" dirty="0"/>
          </a:p>
          <a:p>
            <a:endParaRPr lang="nl-BE" sz="1400" dirty="0" smtClean="0"/>
          </a:p>
          <a:p>
            <a:r>
              <a:rPr lang="nl-BE" sz="2000" dirty="0" smtClean="0"/>
              <a:t>Expert Meeting Berlin</a:t>
            </a:r>
          </a:p>
          <a:p>
            <a:r>
              <a:rPr lang="nl-BE" sz="2000" dirty="0" err="1" smtClean="0"/>
              <a:t>February</a:t>
            </a:r>
            <a:r>
              <a:rPr lang="nl-BE" sz="2000" dirty="0" smtClean="0"/>
              <a:t> 27-28, 2018</a:t>
            </a:r>
            <a:endParaRPr lang="nl-BE" sz="2000" dirty="0"/>
          </a:p>
          <a:p>
            <a:endParaRPr lang="nl-BE" sz="1400" dirty="0"/>
          </a:p>
          <a:p>
            <a:endParaRPr lang="nl-BE" sz="1400" dirty="0" smtClean="0"/>
          </a:p>
        </p:txBody>
      </p:sp>
      <p:pic>
        <p:nvPicPr>
          <p:cNvPr id="5" name="Picture 9" descr="Energyville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9759" y="357692"/>
            <a:ext cx="1568185" cy="7260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5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58" y="357693"/>
            <a:ext cx="2759864" cy="98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ibpsa project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88" y="2328408"/>
            <a:ext cx="2880320" cy="431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PLAN FOR BREAK OUT SESSIONS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86027"/>
              </p:ext>
            </p:extLst>
          </p:nvPr>
        </p:nvGraphicFramePr>
        <p:xfrm>
          <a:off x="319380" y="1243741"/>
          <a:ext cx="8550472" cy="5242560"/>
        </p:xfrm>
        <a:graphic>
          <a:graphicData uri="http://schemas.openxmlformats.org/drawingml/2006/table">
            <a:tbl>
              <a:tblPr/>
              <a:tblGrid>
                <a:gridCol w="1581072">
                  <a:extLst>
                    <a:ext uri="{9D8B030D-6E8A-4147-A177-3AD203B41FA5}">
                      <a16:colId xmlns:a16="http://schemas.microsoft.com/office/drawing/2014/main" val="1801747765"/>
                    </a:ext>
                  </a:extLst>
                </a:gridCol>
                <a:gridCol w="6969400">
                  <a:extLst>
                    <a:ext uri="{9D8B030D-6E8A-4147-A177-3AD203B41FA5}">
                      <a16:colId xmlns:a16="http://schemas.microsoft.com/office/drawing/2014/main" val="1729679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 1-2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performance assessment by emulators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907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444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Iago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Formulations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18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formulation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8077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formulation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90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formulation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4319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formulation 4: Pareto frontier vs. cost function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1776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Javier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Candidate Emulators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6262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Multi-zone residential building with hydronic system model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présentation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14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Multi-zone office building with hydronic system model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présentation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building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4723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INFRAX building: Multi-zone office building with hybrid system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hydronic+air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based)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240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Solarwind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9325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Multi-zone office floor with VAV air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775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3-floor office, 15-zone, VAV + chiller plant 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1446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building with complex heating/ventilation rules: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zone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models + whole building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5458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8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PLAN FOR BREAK OUT SESSIONS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6080"/>
              </p:ext>
            </p:extLst>
          </p:nvPr>
        </p:nvGraphicFramePr>
        <p:xfrm>
          <a:off x="827584" y="1988840"/>
          <a:ext cx="7560840" cy="2261235"/>
        </p:xfrm>
        <a:graphic>
          <a:graphicData uri="http://schemas.openxmlformats.org/drawingml/2006/table">
            <a:tbl>
              <a:tblPr/>
              <a:tblGrid>
                <a:gridCol w="1398080">
                  <a:extLst>
                    <a:ext uri="{9D8B030D-6E8A-4147-A177-3AD203B41FA5}">
                      <a16:colId xmlns:a16="http://schemas.microsoft.com/office/drawing/2014/main" val="1579970399"/>
                    </a:ext>
                  </a:extLst>
                </a:gridCol>
                <a:gridCol w="6162760">
                  <a:extLst>
                    <a:ext uri="{9D8B030D-6E8A-4147-A177-3AD203B41FA5}">
                      <a16:colId xmlns:a16="http://schemas.microsoft.com/office/drawing/2014/main" val="28692144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 2-1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towards conclusion - Conceptual template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286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Filip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approach to the infrastructure of organizing and disseminating the tests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290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level MPC --&gt; postprocessing needed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496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towards template for model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239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towards template for system 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2397"/>
                  </a:ext>
                </a:extLst>
              </a:tr>
              <a:tr h="3993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selection of emulators for benchmarks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13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roadmap and timeline, collection results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16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PLAN FOR BREAK OUT SESSIONS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384"/>
              </p:ext>
            </p:extLst>
          </p:nvPr>
        </p:nvGraphicFramePr>
        <p:xfrm>
          <a:off x="827584" y="1852294"/>
          <a:ext cx="7277100" cy="2261235"/>
        </p:xfrm>
        <a:graphic>
          <a:graphicData uri="http://schemas.openxmlformats.org/drawingml/2006/table">
            <a:tbl>
              <a:tblPr/>
              <a:tblGrid>
                <a:gridCol w="1345613">
                  <a:extLst>
                    <a:ext uri="{9D8B030D-6E8A-4147-A177-3AD203B41FA5}">
                      <a16:colId xmlns:a16="http://schemas.microsoft.com/office/drawing/2014/main" val="2619960951"/>
                    </a:ext>
                  </a:extLst>
                </a:gridCol>
                <a:gridCol w="5931487">
                  <a:extLst>
                    <a:ext uri="{9D8B030D-6E8A-4147-A177-3AD203B41FA5}">
                      <a16:colId xmlns:a16="http://schemas.microsoft.com/office/drawing/2014/main" val="40963254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 2-2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Indicators &amp; MPC Library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784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Javier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Performance Indicators 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25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performance indicators - quantification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62587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Mathematical formulation to quantify KPI - Objective function in MPC formulation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3843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Filip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Library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0931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library - presentation first draft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1787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library - discussion requirements &amp; approach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1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PLAN FOR BREAK OUT SESSIONS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80671"/>
              </p:ext>
            </p:extLst>
          </p:nvPr>
        </p:nvGraphicFramePr>
        <p:xfrm>
          <a:off x="683568" y="1772816"/>
          <a:ext cx="7277100" cy="2838450"/>
        </p:xfrm>
        <a:graphic>
          <a:graphicData uri="http://schemas.openxmlformats.org/drawingml/2006/table">
            <a:tbl>
              <a:tblPr/>
              <a:tblGrid>
                <a:gridCol w="1345613">
                  <a:extLst>
                    <a:ext uri="{9D8B030D-6E8A-4147-A177-3AD203B41FA5}">
                      <a16:colId xmlns:a16="http://schemas.microsoft.com/office/drawing/2014/main" val="1229793527"/>
                    </a:ext>
                  </a:extLst>
                </a:gridCol>
                <a:gridCol w="5931487">
                  <a:extLst>
                    <a:ext uri="{9D8B030D-6E8A-4147-A177-3AD203B41FA5}">
                      <a16:colId xmlns:a16="http://schemas.microsoft.com/office/drawing/2014/main" val="13883867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 2-3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Publication &amp; Dissemination &amp; Closure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52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Lieve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Publication &amp; Dissemination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92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MPC library - open source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4616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BOP-TEST benchmarks -&gt; ASHRAE standards?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14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recommendations MPC -&gt; code of good practice booklet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3930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19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650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 issues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541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Agreement on further actions - Roadmap &amp; Timeline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739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for further discussion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8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COLLABORATION</a:t>
            </a:r>
            <a:endParaRPr lang="nl-BE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75000" y="2474684"/>
            <a:ext cx="8181080" cy="21786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sz="24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sz="16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pPr marL="0" indent="0">
              <a:buNone/>
            </a:pPr>
            <a:endParaRPr lang="nl-BE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49" y="1331125"/>
            <a:ext cx="7731102" cy="43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20 </a:t>
            </a:r>
            <a:r>
              <a:rPr lang="en-GB" b="1" dirty="0" smtClean="0"/>
              <a:t>persons from 7 institutes/companies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TEAM</a:t>
            </a:r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353573"/>
              </p:ext>
            </p:extLst>
          </p:nvPr>
        </p:nvGraphicFramePr>
        <p:xfrm>
          <a:off x="540000" y="1844824"/>
          <a:ext cx="792043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388">
                  <a:extLst>
                    <a:ext uri="{9D8B030D-6E8A-4147-A177-3AD203B41FA5}">
                      <a16:colId xmlns:a16="http://schemas.microsoft.com/office/drawing/2014/main" val="2614059125"/>
                    </a:ext>
                  </a:extLst>
                </a:gridCol>
                <a:gridCol w="5582044">
                  <a:extLst>
                    <a:ext uri="{9D8B030D-6E8A-4147-A177-3AD203B41FA5}">
                      <a16:colId xmlns:a16="http://schemas.microsoft.com/office/drawing/2014/main" val="372321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Affiliation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KU</a:t>
                      </a:r>
                      <a:r>
                        <a:rPr lang="en-US" baseline="0" dirty="0" smtClean="0"/>
                        <a:t> Leuven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Lieve Helsen, Filip Jorissen,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Damien</a:t>
                      </a:r>
                      <a:r>
                        <a:rPr lang="en-US" baseline="0" dirty="0" smtClean="0"/>
                        <a:t> Picard, Iago Cupeiro, Javier </a:t>
                      </a:r>
                      <a:r>
                        <a:rPr lang="en-US" baseline="0" dirty="0" smtClean="0"/>
                        <a:t>Arroyo, Jan Drgona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r>
                        <a:rPr lang="en-US" baseline="0" dirty="0" smtClean="0"/>
                        <a:t> Blum, Michael Wetter</a:t>
                      </a:r>
                    </a:p>
                    <a:p>
                      <a:r>
                        <a:rPr lang="en-US" baseline="0" dirty="0" smtClean="0"/>
                        <a:t>David, Gerald (AEE Intec)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1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ENGIE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Valentin Gavan, Jessica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2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Christian Veje, </a:t>
                      </a:r>
                      <a:r>
                        <a:rPr lang="en-US" dirty="0" err="1" smtClean="0"/>
                        <a:t>Muhyiddine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Jradi</a:t>
                      </a:r>
                      <a:r>
                        <a:rPr lang="en-US" dirty="0" smtClean="0"/>
                        <a:t>, Krzysztof Arendt, Anders Clausen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7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ENGIE-</a:t>
                      </a:r>
                      <a:r>
                        <a:rPr lang="en-US" dirty="0" err="1" smtClean="0"/>
                        <a:t>Axima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 </a:t>
                      </a:r>
                      <a:r>
                        <a:rPr lang="en-US" dirty="0" err="1" smtClean="0"/>
                        <a:t>Rivalin</a:t>
                      </a:r>
                      <a:r>
                        <a:rPr lang="en-US" dirty="0" smtClean="0"/>
                        <a:t> (now at LBNL)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PNWNL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Draguna Vrabie, Sen Huang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5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Roel De Coninck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0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628800"/>
            <a:ext cx="8784976" cy="3384376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9998"/>
            <a:ext cx="8478464" cy="4671289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err="1" smtClean="0">
                <a:solidFill>
                  <a:schemeClr val="bg1"/>
                </a:solidFill>
              </a:rPr>
              <a:t>Modelica</a:t>
            </a:r>
            <a:r>
              <a:rPr lang="en-GB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	</a:t>
            </a:r>
            <a:r>
              <a:rPr lang="en-GB" dirty="0" smtClean="0">
                <a:solidFill>
                  <a:schemeClr val="bg1"/>
                </a:solidFill>
              </a:rPr>
              <a:t>an equation-based object-oriented modelling language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develop an open-source </a:t>
            </a:r>
            <a:r>
              <a:rPr lang="en-GB" b="1" dirty="0" smtClean="0">
                <a:solidFill>
                  <a:schemeClr val="bg1"/>
                </a:solidFill>
              </a:rPr>
              <a:t>Library for MPC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develop </a:t>
            </a:r>
            <a:r>
              <a:rPr lang="en-GB" dirty="0" smtClean="0">
                <a:solidFill>
                  <a:schemeClr val="bg1"/>
                </a:solidFill>
              </a:rPr>
              <a:t>a </a:t>
            </a:r>
            <a:r>
              <a:rPr lang="en-GB" b="1" dirty="0" smtClean="0">
                <a:solidFill>
                  <a:schemeClr val="bg1"/>
                </a:solidFill>
              </a:rPr>
              <a:t>framework</a:t>
            </a:r>
            <a:r>
              <a:rPr lang="en-GB" dirty="0" smtClean="0">
                <a:solidFill>
                  <a:schemeClr val="bg1"/>
                </a:solidFill>
              </a:rPr>
              <a:t> to test and assess MPC performance</a:t>
            </a:r>
            <a:endParaRPr lang="en-GB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To compare </a:t>
            </a:r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b="1" dirty="0" smtClean="0">
                <a:solidFill>
                  <a:schemeClr val="bg1"/>
                </a:solidFill>
              </a:rPr>
              <a:t>benchmark</a:t>
            </a:r>
            <a:r>
              <a:rPr lang="en-GB" dirty="0" smtClean="0">
                <a:solidFill>
                  <a:schemeClr val="bg1"/>
                </a:solidFill>
              </a:rPr>
              <a:t> different </a:t>
            </a:r>
            <a:r>
              <a:rPr lang="en-GB" b="1" dirty="0" smtClean="0">
                <a:solidFill>
                  <a:schemeClr val="bg1"/>
                </a:solidFill>
              </a:rPr>
              <a:t>MPC formulations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GOALS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91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4552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WP1.2 </a:t>
            </a:r>
            <a:r>
              <a:rPr lang="en-US" b="1" dirty="0" err="1" smtClean="0"/>
              <a:t>Modelica</a:t>
            </a:r>
            <a:r>
              <a:rPr lang="en-US" b="1" dirty="0" smtClean="0"/>
              <a:t> Library for Model Predictive Control</a:t>
            </a:r>
          </a:p>
          <a:p>
            <a:pPr marL="0" indent="0">
              <a:buNone/>
            </a:pPr>
            <a:endParaRPr lang="en-US" b="1" dirty="0" smtClean="0"/>
          </a:p>
          <a:p>
            <a:pPr marL="360000" lvl="1" indent="0">
              <a:buNone/>
            </a:pPr>
            <a:r>
              <a:rPr lang="en-US" b="1" dirty="0" smtClean="0"/>
              <a:t>Task 1.2.1: </a:t>
            </a:r>
            <a:br>
              <a:rPr lang="en-US" b="1" dirty="0" smtClean="0"/>
            </a:br>
            <a:r>
              <a:rPr lang="en-US" dirty="0" smtClean="0"/>
              <a:t>Develop a framework </a:t>
            </a:r>
            <a:r>
              <a:rPr lang="en-US" dirty="0" smtClean="0"/>
              <a:t>to test </a:t>
            </a:r>
            <a:r>
              <a:rPr lang="en-US" dirty="0" smtClean="0"/>
              <a:t>and assess MPC performance</a:t>
            </a:r>
            <a:endParaRPr lang="en-US" b="1" dirty="0" smtClean="0"/>
          </a:p>
          <a:p>
            <a:pPr marL="360000" lvl="1" indent="0">
              <a:buNone/>
            </a:pPr>
            <a:endParaRPr lang="en-US" sz="1000" dirty="0" smtClean="0"/>
          </a:p>
          <a:p>
            <a:pPr marL="360000" lvl="1" indent="0">
              <a:buNone/>
            </a:pPr>
            <a:r>
              <a:rPr lang="en-US" b="1" dirty="0" err="1" smtClean="0"/>
              <a:t>Taks</a:t>
            </a:r>
            <a:r>
              <a:rPr lang="en-US" b="1" dirty="0" smtClean="0"/>
              <a:t> </a:t>
            </a:r>
            <a:r>
              <a:rPr lang="en-US" b="1" dirty="0"/>
              <a:t>1.2.2: </a:t>
            </a:r>
            <a:br>
              <a:rPr lang="en-US" b="1" dirty="0"/>
            </a:br>
            <a:r>
              <a:rPr lang="en-US" dirty="0" smtClean="0"/>
              <a:t>Compare and benchmark MPC </a:t>
            </a:r>
            <a:r>
              <a:rPr lang="en-US" dirty="0"/>
              <a:t>algorithms</a:t>
            </a:r>
            <a:endParaRPr lang="en-US" b="1" dirty="0"/>
          </a:p>
          <a:p>
            <a:pPr marL="360000" lvl="1" indent="0">
              <a:buNone/>
            </a:pPr>
            <a:endParaRPr lang="en-US" sz="1000" dirty="0" smtClean="0"/>
          </a:p>
          <a:p>
            <a:pPr marL="360000" lvl="1" indent="0">
              <a:buNone/>
            </a:pPr>
            <a:r>
              <a:rPr lang="en-US" b="1" dirty="0" smtClean="0"/>
              <a:t>Task </a:t>
            </a:r>
            <a:r>
              <a:rPr lang="en-US" b="1" dirty="0"/>
              <a:t>1.2.3: </a:t>
            </a:r>
            <a:br>
              <a:rPr lang="en-US" b="1" dirty="0"/>
            </a:br>
            <a:r>
              <a:rPr lang="en-US" dirty="0" smtClean="0"/>
              <a:t>Develop a </a:t>
            </a:r>
            <a:r>
              <a:rPr lang="en-US" dirty="0" err="1" smtClean="0"/>
              <a:t>Modelica</a:t>
            </a:r>
            <a:r>
              <a:rPr lang="en-US" dirty="0" smtClean="0"/>
              <a:t> </a:t>
            </a:r>
            <a:r>
              <a:rPr lang="en-US" dirty="0"/>
              <a:t>library for MPC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WORK PLAN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19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208912" cy="864096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455265"/>
          </a:xfrm>
        </p:spPr>
        <p:txBody>
          <a:bodyPr/>
          <a:lstStyle/>
          <a:p>
            <a:pPr marL="3600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Task 1.2.1</a:t>
            </a:r>
            <a:r>
              <a:rPr lang="en-US" dirty="0">
                <a:solidFill>
                  <a:schemeClr val="bg1"/>
                </a:solidFill>
              </a:rPr>
              <a:t>: Development of </a:t>
            </a:r>
            <a:r>
              <a:rPr lang="en-US" dirty="0">
                <a:solidFill>
                  <a:schemeClr val="bg1"/>
                </a:solidFill>
              </a:rPr>
              <a:t>a framework to test and assess MPC performance</a:t>
            </a:r>
          </a:p>
          <a:p>
            <a:pPr marL="0" indent="0">
              <a:buNone/>
            </a:pPr>
            <a:r>
              <a:rPr lang="en-US" b="1" dirty="0" smtClean="0"/>
              <a:t>Virtual </a:t>
            </a:r>
            <a:r>
              <a:rPr lang="en-US" b="1" dirty="0" smtClean="0"/>
              <a:t>test bed </a:t>
            </a:r>
            <a:r>
              <a:rPr lang="en-US" dirty="0" smtClean="0"/>
              <a:t>= </a:t>
            </a:r>
            <a:r>
              <a:rPr lang="en-US" dirty="0" smtClean="0"/>
              <a:t>architecture with detailed </a:t>
            </a:r>
            <a:r>
              <a:rPr lang="en-US" dirty="0" smtClean="0"/>
              <a:t>building emulator models </a:t>
            </a:r>
            <a:r>
              <a:rPr lang="en-US" dirty="0" smtClean="0"/>
              <a:t>which </a:t>
            </a:r>
            <a:r>
              <a:rPr lang="en-US" dirty="0" smtClean="0"/>
              <a:t>allow control by MPC</a:t>
            </a:r>
          </a:p>
          <a:p>
            <a:pPr marL="0" indent="0">
              <a:buNone/>
            </a:pPr>
            <a:r>
              <a:rPr lang="en-US" sz="2000" dirty="0" smtClean="0"/>
              <a:t>Two categories: Mainly air-based systems &amp; Mainly hydronic systems</a:t>
            </a:r>
          </a:p>
          <a:p>
            <a:pPr marL="0" indent="0">
              <a:buNone/>
            </a:pPr>
            <a:r>
              <a:rPr lang="en-US" sz="2000" dirty="0" smtClean="0"/>
              <a:t>For each category: 1-zone residential, multi-zone residential, 1-zone office, multi-zone office, multi-zone office hybrid system </a:t>
            </a:r>
            <a:br>
              <a:rPr lang="en-US" sz="2000" dirty="0" smtClean="0"/>
            </a:br>
            <a:r>
              <a:rPr lang="en-US" sz="2000" dirty="0" smtClean="0">
                <a:sym typeface="Wingdings" panose="05000000000000000000" pitchFamily="2" charset="2"/>
              </a:rPr>
              <a:t> set of </a:t>
            </a:r>
            <a:r>
              <a:rPr lang="en-US" sz="2000" dirty="0" smtClean="0">
                <a:sym typeface="Symbol" panose="05050102010706020507" pitchFamily="18" charset="2"/>
              </a:rPr>
              <a:t></a:t>
            </a:r>
            <a:r>
              <a:rPr lang="en-US" sz="2000" dirty="0" smtClean="0">
                <a:sym typeface="Wingdings" panose="05000000000000000000" pitchFamily="2" charset="2"/>
              </a:rPr>
              <a:t>10 emulator models to test MPC algorithms</a:t>
            </a:r>
          </a:p>
          <a:p>
            <a:pPr marL="0" indent="0">
              <a:buNone/>
            </a:pPr>
            <a:endParaRPr lang="en-US" sz="1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Outcome: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open-source </a:t>
            </a:r>
            <a:r>
              <a:rPr lang="en-US" sz="2000" dirty="0"/>
              <a:t>virtual test bed </a:t>
            </a:r>
            <a:r>
              <a:rPr lang="en-US" sz="2000" dirty="0" smtClean="0"/>
              <a:t>(BOP-TEST) composed </a:t>
            </a:r>
            <a:r>
              <a:rPr lang="en-US" sz="2000" dirty="0"/>
              <a:t>of </a:t>
            </a:r>
            <a:r>
              <a:rPr lang="en-US" sz="2000" dirty="0" smtClean="0">
                <a:sym typeface="Symbol" panose="05050102010706020507" pitchFamily="18" charset="2"/>
              </a:rPr>
              <a:t>1</a:t>
            </a:r>
            <a:r>
              <a:rPr lang="en-US" sz="2000" dirty="0" smtClean="0"/>
              <a:t>0 </a:t>
            </a:r>
            <a:r>
              <a:rPr lang="en-US" sz="2000" dirty="0"/>
              <a:t>building emulator models hosted on</a:t>
            </a:r>
            <a:r>
              <a:rPr lang="en-US" sz="2000" dirty="0">
                <a:hlinkClick r:id="rId2"/>
              </a:rPr>
              <a:t>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github.com/ibpsa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publications </a:t>
            </a:r>
            <a:r>
              <a:rPr lang="en-US" sz="2000" dirty="0"/>
              <a:t>in the peer-reviewed literature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nl-B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WORK PLAN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04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478464" cy="576064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4552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Taks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1.2.2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Comparison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benchmarking </a:t>
            </a:r>
            <a:r>
              <a:rPr lang="en-US" dirty="0">
                <a:solidFill>
                  <a:schemeClr val="bg1"/>
                </a:solidFill>
              </a:rPr>
              <a:t>MPC algorithms</a:t>
            </a:r>
          </a:p>
          <a:p>
            <a:pPr marL="3600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Virtual test bed developed in Task 1.2.1 is used to </a:t>
            </a:r>
            <a:r>
              <a:rPr lang="en-US" b="1" dirty="0" smtClean="0"/>
              <a:t>test MPC formulations and solvers</a:t>
            </a:r>
            <a:r>
              <a:rPr lang="en-US" dirty="0" smtClean="0"/>
              <a:t> on common </a:t>
            </a:r>
            <a:r>
              <a:rPr lang="en-US" dirty="0" smtClean="0"/>
              <a:t>emulators, which allows benchmarking the MPC algorithms using </a:t>
            </a:r>
            <a:r>
              <a:rPr lang="en-US" dirty="0" smtClean="0"/>
              <a:t>selected performance indicators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Outcome: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set of well-documented and tested MPC algorithms (and corresponding performances as </a:t>
            </a:r>
            <a:r>
              <a:rPr lang="en-US" sz="2000" dirty="0" smtClean="0"/>
              <a:t>benchmarked)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guidelines for good practice in MPC design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publications in the peer-reviewed literature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WORK PLAN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73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268760"/>
            <a:ext cx="8208912" cy="576064"/>
          </a:xfrm>
          <a:prstGeom prst="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8"/>
            <a:ext cx="8334000" cy="44552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Task </a:t>
            </a:r>
            <a:r>
              <a:rPr lang="en-US" dirty="0">
                <a:solidFill>
                  <a:schemeClr val="bg1"/>
                </a:solidFill>
              </a:rPr>
              <a:t>1.2.3: </a:t>
            </a:r>
            <a:r>
              <a:rPr lang="en-US" dirty="0" smtClean="0">
                <a:solidFill>
                  <a:schemeClr val="bg1"/>
                </a:solidFill>
              </a:rPr>
              <a:t>Development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err="1" smtClean="0">
                <a:solidFill>
                  <a:schemeClr val="bg1"/>
                </a:solidFill>
              </a:rPr>
              <a:t>Modelica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library for MPC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Library of models </a:t>
            </a:r>
            <a:r>
              <a:rPr lang="en-US" dirty="0" smtClean="0"/>
              <a:t>that can be used to efficiently solve optimal control problems for building and district energy systems (&amp; that can be combined with parameter and state estimation algorithms)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All physical equations need to be at least twice continuously differentiable with bounded derivatives on compact sets</a:t>
            </a:r>
          </a:p>
          <a:p>
            <a:pPr marL="0" indent="0">
              <a:buNone/>
            </a:pPr>
            <a:endParaRPr lang="en-US" sz="1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Outcome: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ym typeface="Wingdings" panose="05000000000000000000" pitchFamily="2" charset="2"/>
              </a:rPr>
              <a:t>Free open-source library for MPC hosted on </a:t>
            </a:r>
            <a:r>
              <a:rPr lang="en-US" sz="2000" u="sng" dirty="0">
                <a:hlinkClick r:id="rId2"/>
              </a:rPr>
              <a:t>https://</a:t>
            </a:r>
            <a:r>
              <a:rPr lang="en-US" sz="2000" u="sng" dirty="0" smtClean="0">
                <a:hlinkClick r:id="rId2"/>
              </a:rPr>
              <a:t>github.com/ibpsa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publications </a:t>
            </a:r>
            <a:r>
              <a:rPr lang="en-US" sz="2000" dirty="0"/>
              <a:t>in the peer-reviewed literature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WORK PLAN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65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Work plan defined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Task Leaders assigned (Javier, Iago, David/Filip)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Enquiry (David): Dynamic optimization in </a:t>
            </a:r>
            <a:r>
              <a:rPr lang="en-GB" dirty="0" err="1" smtClean="0"/>
              <a:t>Modelica</a:t>
            </a:r>
            <a:r>
              <a:rPr lang="en-GB" dirty="0" smtClean="0"/>
              <a:t>: Applications, recent developments and future challenges</a:t>
            </a: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Inventories of: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000" dirty="0" smtClean="0"/>
              <a:t>Potential contributions of team members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Available </a:t>
            </a:r>
            <a:r>
              <a:rPr lang="en-US" sz="2000" dirty="0"/>
              <a:t>emulator models </a:t>
            </a:r>
            <a:r>
              <a:rPr lang="en-US" sz="2000" dirty="0" smtClean="0"/>
              <a:t>&amp; future plans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Performance </a:t>
            </a:r>
            <a:r>
              <a:rPr lang="en-US" sz="2000" dirty="0"/>
              <a:t>indicators for MPC Toolchain and Algorithm </a:t>
            </a:r>
            <a:r>
              <a:rPr lang="en-US" sz="2000" dirty="0" smtClean="0"/>
              <a:t>evaluation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MPC formulations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Extra </a:t>
            </a:r>
            <a:r>
              <a:rPr lang="en-US" sz="2000" dirty="0"/>
              <a:t>optimization </a:t>
            </a:r>
            <a:r>
              <a:rPr lang="en-US" sz="2000" dirty="0" smtClean="0"/>
              <a:t>experts: postponed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First ideas on the approach to the infrastructure of organizing and disseminating the tests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STATUS NOW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5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22140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PLAN FOR BREAK OUT SESSIONS</a:t>
            </a:r>
            <a:endParaRPr lang="nl-B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65603"/>
              </p:ext>
            </p:extLst>
          </p:nvPr>
        </p:nvGraphicFramePr>
        <p:xfrm>
          <a:off x="540000" y="1552124"/>
          <a:ext cx="7277100" cy="3396615"/>
        </p:xfrm>
        <a:graphic>
          <a:graphicData uri="http://schemas.openxmlformats.org/drawingml/2006/table">
            <a:tbl>
              <a:tblPr/>
              <a:tblGrid>
                <a:gridCol w="1345613">
                  <a:extLst>
                    <a:ext uri="{9D8B030D-6E8A-4147-A177-3AD203B41FA5}">
                      <a16:colId xmlns:a16="http://schemas.microsoft.com/office/drawing/2014/main" val="1866948707"/>
                    </a:ext>
                  </a:extLst>
                </a:gridCol>
                <a:gridCol w="5931487">
                  <a:extLst>
                    <a:ext uri="{9D8B030D-6E8A-4147-A177-3AD203B41FA5}">
                      <a16:colId xmlns:a16="http://schemas.microsoft.com/office/drawing/2014/main" val="16153756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 1-1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Setting the scene - common goals and ambitions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457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Chair: Lieve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Welcome (goals - collaborations)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62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institutes/companies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215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 Leuven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298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LBNL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032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0098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Engie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Axima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5466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782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Pacific Northwest National Laboratory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983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651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- how can we create synergy? Which commitments do we take?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7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10192</TotalTime>
  <Words>711</Words>
  <Application>Microsoft Office PowerPoint</Application>
  <PresentationFormat>On-screen Show (4:3)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Wingdings</vt:lpstr>
      <vt:lpstr>Corporate-KU Leuven-Liggend-Achtergrond Wit</vt:lpstr>
      <vt:lpstr>Corporate-KU Leuven-Liggend-Achtergrond Wit en Watermerk</vt:lpstr>
      <vt:lpstr>WP1.2</vt:lpstr>
      <vt:lpstr>THE TEAM</vt:lpstr>
      <vt:lpstr>THE GOALS</vt:lpstr>
      <vt:lpstr>THE WORK PLAN</vt:lpstr>
      <vt:lpstr>THE WORK PLAN</vt:lpstr>
      <vt:lpstr>THE WORK PLAN</vt:lpstr>
      <vt:lpstr>THE WORK PLAN</vt:lpstr>
      <vt:lpstr>THE STATUS NOW</vt:lpstr>
      <vt:lpstr>THE PLAN FOR BREAK OUT SESSIONS</vt:lpstr>
      <vt:lpstr>THE PLAN FOR BREAK OUT SESSIONS</vt:lpstr>
      <vt:lpstr>THE PLAN FOR BREAK OUT SESSIONS</vt:lpstr>
      <vt:lpstr>THE PLAN FOR BREAK OUT SESSIONS</vt:lpstr>
      <vt:lpstr>THE PLAN FOR BREAK OUT SESSIONS</vt:lpstr>
      <vt:lpstr>COLLABORATION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Lieve Helsen</cp:lastModifiedBy>
  <cp:revision>128</cp:revision>
  <cp:lastPrinted>2012-11-06T19:59:47Z</cp:lastPrinted>
  <dcterms:created xsi:type="dcterms:W3CDTF">2012-07-10T07:57:57Z</dcterms:created>
  <dcterms:modified xsi:type="dcterms:W3CDTF">2018-02-23T17:42:32Z</dcterms:modified>
</cp:coreProperties>
</file>