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64" r:id="rId6"/>
    <p:sldId id="265" r:id="rId7"/>
    <p:sldId id="270" r:id="rId8"/>
    <p:sldId id="271" r:id="rId9"/>
    <p:sldId id="272" r:id="rId10"/>
    <p:sldId id="273" r:id="rId11"/>
    <p:sldId id="274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72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B31D3-66B2-4AE9-B465-D18457FC2D0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3E4DE-7C67-4220-878C-480E844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7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6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6EB8-D857-4189-B191-AAE8CA8655B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44C5-7ABC-42BD-ADFC-F522511A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5400" y="2236388"/>
            <a:ext cx="3806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Problem Formulation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079" y="4294823"/>
            <a:ext cx="88849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David Blum</a:t>
            </a:r>
          </a:p>
          <a:p>
            <a:r>
              <a:rPr lang="en-US" sz="2200" dirty="0" smtClean="0"/>
              <a:t>Postdoctoral Fellow</a:t>
            </a:r>
          </a:p>
          <a:p>
            <a:r>
              <a:rPr lang="en-US" sz="2200" dirty="0" smtClean="0"/>
              <a:t>Building Technology and Urban Systems Division</a:t>
            </a:r>
          </a:p>
          <a:p>
            <a:r>
              <a:rPr lang="en-US" sz="2200" dirty="0" smtClean="0"/>
              <a:t>Lawrence Berkeley National laboratory</a:t>
            </a:r>
          </a:p>
          <a:p>
            <a:r>
              <a:rPr lang="en-US" sz="2200" dirty="0" smtClean="0"/>
              <a:t>Office: 90-3145</a:t>
            </a:r>
          </a:p>
          <a:p>
            <a:r>
              <a:rPr lang="en-US" sz="2200" dirty="0" smtClean="0"/>
              <a:t>Phone: +1 (510) 486-4741</a:t>
            </a:r>
          </a:p>
          <a:p>
            <a:r>
              <a:rPr lang="en-US" sz="2200" dirty="0" smtClean="0"/>
              <a:t>Email: dhblum@lbl.gov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19" y="5227009"/>
            <a:ext cx="1847125" cy="15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87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89106"/>
            <a:ext cx="9109324" cy="515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Example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2820" y="6459848"/>
            <a:ext cx="49511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From [Blum and Wetter 2017]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605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4250" y="2713226"/>
            <a:ext cx="208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Thank you!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079" y="4294823"/>
            <a:ext cx="88849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David Blum</a:t>
            </a:r>
          </a:p>
          <a:p>
            <a:r>
              <a:rPr lang="en-US" sz="2200" dirty="0" smtClean="0"/>
              <a:t>Postdoctoral Fellow</a:t>
            </a:r>
          </a:p>
          <a:p>
            <a:r>
              <a:rPr lang="en-US" sz="2200" dirty="0" smtClean="0"/>
              <a:t>Building Technology and Urban Systems Division</a:t>
            </a:r>
          </a:p>
          <a:p>
            <a:r>
              <a:rPr lang="en-US" sz="2200" dirty="0" smtClean="0"/>
              <a:t>Lawrence Berkeley National laboratory</a:t>
            </a:r>
          </a:p>
          <a:p>
            <a:r>
              <a:rPr lang="en-US" sz="2200" dirty="0" smtClean="0"/>
              <a:t>Office: 90-3145</a:t>
            </a:r>
          </a:p>
          <a:p>
            <a:r>
              <a:rPr lang="en-US" sz="2200" dirty="0" smtClean="0"/>
              <a:t>Phone: +1 (510) 486-4741</a:t>
            </a:r>
          </a:p>
          <a:p>
            <a:r>
              <a:rPr lang="en-US" sz="2200" dirty="0" smtClean="0"/>
              <a:t>Email: dhblum@lbl.gov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19" y="5227009"/>
            <a:ext cx="1847125" cy="157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80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2" y="609601"/>
            <a:ext cx="90641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err="1" smtClean="0"/>
              <a:t>MPCPy</a:t>
            </a:r>
            <a:endParaRPr lang="en-US" sz="2600" b="1" dirty="0" smtClean="0"/>
          </a:p>
          <a:p>
            <a:r>
              <a:rPr lang="en-US" sz="2200" dirty="0" smtClean="0"/>
              <a:t>Open-source software framework for MPC in buildings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07" y="1983392"/>
            <a:ext cx="3593807" cy="355470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LBNL Work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6813" y="53529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Blum, D. H. and </a:t>
            </a:r>
            <a:r>
              <a:rPr lang="en-US" sz="1000" dirty="0"/>
              <a:t>M. Wetter “</a:t>
            </a:r>
            <a:r>
              <a:rPr lang="en-US" sz="1000" dirty="0" err="1"/>
              <a:t>MPCPy</a:t>
            </a:r>
            <a:r>
              <a:rPr lang="en-US" sz="1000" dirty="0"/>
              <a:t>: An Open-Source Software Platform for Model Predictive Control in Buildings.” </a:t>
            </a:r>
            <a:r>
              <a:rPr lang="en-US" sz="1000" i="1" dirty="0"/>
              <a:t>Proceedings of the 15</a:t>
            </a:r>
            <a:r>
              <a:rPr lang="en-US" sz="1000" i="1" baseline="30000" dirty="0"/>
              <a:t>th</a:t>
            </a:r>
            <a:r>
              <a:rPr lang="en-US" sz="1000" i="1" dirty="0"/>
              <a:t> Conference of International Building Performance Simulation</a:t>
            </a:r>
            <a:r>
              <a:rPr lang="en-US" sz="1000" dirty="0"/>
              <a:t>, Aug 7 – 9, 2017. San Francisco, CA, Accepted.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307" y="746337"/>
            <a:ext cx="231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https://github.com/lbl-srg/MPCPy</a:t>
            </a:r>
          </a:p>
        </p:txBody>
      </p:sp>
      <p:pic>
        <p:nvPicPr>
          <p:cNvPr id="13" name="Picture 12" descr="PlantUML diagr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8" y="2779389"/>
            <a:ext cx="4929169" cy="27587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721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2" y="609601"/>
            <a:ext cx="90641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err="1" smtClean="0"/>
              <a:t>MPCPy</a:t>
            </a:r>
            <a:endParaRPr lang="en-US" sz="2600" b="1" dirty="0" smtClean="0"/>
          </a:p>
          <a:p>
            <a:r>
              <a:rPr lang="en-US" sz="2200" dirty="0" smtClean="0"/>
              <a:t>Open-source software framework for MPC in buildings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07" y="1983392"/>
            <a:ext cx="3593807" cy="355470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LBNL Work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6813" y="53529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Blum, D. H. and </a:t>
            </a:r>
            <a:r>
              <a:rPr lang="en-US" sz="1000" dirty="0"/>
              <a:t>M. Wetter “</a:t>
            </a:r>
            <a:r>
              <a:rPr lang="en-US" sz="1000" dirty="0" err="1"/>
              <a:t>MPCPy</a:t>
            </a:r>
            <a:r>
              <a:rPr lang="en-US" sz="1000" dirty="0"/>
              <a:t>: An Open-Source Software Platform for Model Predictive Control in Buildings.” </a:t>
            </a:r>
            <a:r>
              <a:rPr lang="en-US" sz="1000" i="1" dirty="0"/>
              <a:t>Proceedings of the 15</a:t>
            </a:r>
            <a:r>
              <a:rPr lang="en-US" sz="1000" i="1" baseline="30000" dirty="0"/>
              <a:t>th</a:t>
            </a:r>
            <a:r>
              <a:rPr lang="en-US" sz="1000" i="1" dirty="0"/>
              <a:t> Conference of International Building Performance Simulation</a:t>
            </a:r>
            <a:r>
              <a:rPr lang="en-US" sz="1000" dirty="0"/>
              <a:t>, Aug 7 – 9, 2017. San Francisco, CA, Accepted.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307" y="746337"/>
            <a:ext cx="231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https://github.com/lbl-srg/MPCPy</a:t>
            </a:r>
          </a:p>
        </p:txBody>
      </p:sp>
      <p:pic>
        <p:nvPicPr>
          <p:cNvPr id="8" name="Picture 7" descr="PlantUML diagr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6" y="1983392"/>
            <a:ext cx="3219436" cy="3896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553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2" y="609601"/>
            <a:ext cx="90641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err="1" smtClean="0"/>
              <a:t>MPCPy</a:t>
            </a:r>
            <a:endParaRPr lang="en-US" sz="2600" b="1" dirty="0" smtClean="0"/>
          </a:p>
          <a:p>
            <a:r>
              <a:rPr lang="en-US" sz="2200" dirty="0" smtClean="0"/>
              <a:t>Open-source software framework for MPC in buildings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90" y="1983392"/>
            <a:ext cx="3593807" cy="355470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LBNL Work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6813" y="53529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Blum, D. H. and </a:t>
            </a:r>
            <a:r>
              <a:rPr lang="en-US" sz="1000" dirty="0"/>
              <a:t>M. Wetter “</a:t>
            </a:r>
            <a:r>
              <a:rPr lang="en-US" sz="1000" dirty="0" err="1"/>
              <a:t>MPCPy</a:t>
            </a:r>
            <a:r>
              <a:rPr lang="en-US" sz="1000" dirty="0"/>
              <a:t>: An Open-Source Software Platform for Model Predictive Control in Buildings.” </a:t>
            </a:r>
            <a:r>
              <a:rPr lang="en-US" sz="1000" i="1" dirty="0"/>
              <a:t>Proceedings of the 15</a:t>
            </a:r>
            <a:r>
              <a:rPr lang="en-US" sz="1000" i="1" baseline="30000" dirty="0"/>
              <a:t>th</a:t>
            </a:r>
            <a:r>
              <a:rPr lang="en-US" sz="1000" i="1" dirty="0"/>
              <a:t> Conference of International Building Performance Simulation</a:t>
            </a:r>
            <a:r>
              <a:rPr lang="en-US" sz="1000" dirty="0"/>
              <a:t>, Aug 7 – 9, 2017. San Francisco, CA, Accepted.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307" y="746337"/>
            <a:ext cx="231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https://github.com/lbl-srg/MPCPy</a:t>
            </a:r>
          </a:p>
        </p:txBody>
      </p:sp>
      <p:pic>
        <p:nvPicPr>
          <p:cNvPr id="8" name="Picture 7" descr="PlantUML diagr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6" y="1983392"/>
            <a:ext cx="5188879" cy="33319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9907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2" y="609601"/>
            <a:ext cx="90641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err="1" smtClean="0"/>
              <a:t>MPCPy</a:t>
            </a:r>
            <a:endParaRPr lang="en-US" sz="2600" b="1" dirty="0" smtClean="0"/>
          </a:p>
          <a:p>
            <a:r>
              <a:rPr lang="en-US" sz="2200" dirty="0" smtClean="0"/>
              <a:t>Open-source software framework for MPC in buildings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07" y="1983392"/>
            <a:ext cx="3593807" cy="355470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LBNL Work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6813" y="53529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Blum, D. H. and </a:t>
            </a:r>
            <a:r>
              <a:rPr lang="en-US" sz="1000" dirty="0"/>
              <a:t>M. Wetter “</a:t>
            </a:r>
            <a:r>
              <a:rPr lang="en-US" sz="1000" dirty="0" err="1"/>
              <a:t>MPCPy</a:t>
            </a:r>
            <a:r>
              <a:rPr lang="en-US" sz="1000" dirty="0"/>
              <a:t>: An Open-Source Software Platform for Model Predictive Control in Buildings.” </a:t>
            </a:r>
            <a:r>
              <a:rPr lang="en-US" sz="1000" i="1" dirty="0"/>
              <a:t>Proceedings of the 15</a:t>
            </a:r>
            <a:r>
              <a:rPr lang="en-US" sz="1000" i="1" baseline="30000" dirty="0"/>
              <a:t>th</a:t>
            </a:r>
            <a:r>
              <a:rPr lang="en-US" sz="1000" i="1" dirty="0"/>
              <a:t> Conference of International Building Performance Simulation</a:t>
            </a:r>
            <a:r>
              <a:rPr lang="en-US" sz="1000" dirty="0"/>
              <a:t>, Aug 7 – 9, 2017. San Francisco, CA, Accepted.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307" y="746337"/>
            <a:ext cx="231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https://github.com/lbl-srg/MPCPy</a:t>
            </a:r>
          </a:p>
        </p:txBody>
      </p:sp>
      <p:pic>
        <p:nvPicPr>
          <p:cNvPr id="8" name="Picture 7" descr="PlantUML diagr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4" y="2738576"/>
            <a:ext cx="5185091" cy="25073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5773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2" y="609601"/>
            <a:ext cx="90641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err="1" smtClean="0"/>
              <a:t>MPCPy</a:t>
            </a:r>
            <a:endParaRPr lang="en-US" sz="2600" b="1" dirty="0" smtClean="0"/>
          </a:p>
          <a:p>
            <a:r>
              <a:rPr lang="en-US" sz="2200" dirty="0" smtClean="0"/>
              <a:t>Open-source software framework for MPC in buildings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1651387"/>
            <a:ext cx="389150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Exogenous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Building system emulation or </a:t>
            </a:r>
          </a:p>
          <a:p>
            <a:r>
              <a:rPr lang="en-US" dirty="0" smtClean="0"/>
              <a:t>     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Grey-box parameter estimation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Non-MPC-expert </a:t>
            </a:r>
            <a:r>
              <a:rPr lang="en-US" dirty="0"/>
              <a:t>usability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2" y="3799273"/>
            <a:ext cx="3991431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Design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scripting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Utilize support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Open-source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02" y="1670435"/>
            <a:ext cx="5051113" cy="499615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Tool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2" y="5345181"/>
            <a:ext cx="1887269" cy="92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08" y="6140867"/>
            <a:ext cx="1718318" cy="5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96" y="4915525"/>
            <a:ext cx="1225342" cy="122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67633" y="535298"/>
            <a:ext cx="49511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[1] </a:t>
            </a:r>
            <a:r>
              <a:rPr lang="en-US" sz="1000" dirty="0" smtClean="0"/>
              <a:t>Blum</a:t>
            </a:r>
            <a:r>
              <a:rPr lang="en-US" sz="1000" dirty="0" smtClean="0"/>
              <a:t>, D. H. and </a:t>
            </a:r>
            <a:r>
              <a:rPr lang="en-US" sz="1000" dirty="0"/>
              <a:t>M. Wetter “</a:t>
            </a:r>
            <a:r>
              <a:rPr lang="en-US" sz="1000" dirty="0" err="1"/>
              <a:t>MPCPy</a:t>
            </a:r>
            <a:r>
              <a:rPr lang="en-US" sz="1000" dirty="0"/>
              <a:t>: An Open-Source Software Platform for Model Predictive Control in Buildings.” </a:t>
            </a:r>
            <a:r>
              <a:rPr lang="en-US" sz="1000" i="1" dirty="0"/>
              <a:t>Proceedings of the 15</a:t>
            </a:r>
            <a:r>
              <a:rPr lang="en-US" sz="1000" i="1" baseline="30000" dirty="0"/>
              <a:t>th</a:t>
            </a:r>
            <a:r>
              <a:rPr lang="en-US" sz="1000" i="1" dirty="0"/>
              <a:t> Conference of International Building Performance Simulation</a:t>
            </a:r>
            <a:r>
              <a:rPr lang="en-US" sz="1000" dirty="0"/>
              <a:t>, Aug 7 – 9, 2017. San Francisco, </a:t>
            </a:r>
            <a:r>
              <a:rPr lang="en-US" sz="1000" dirty="0" smtClean="0"/>
              <a:t>CA</a:t>
            </a:r>
            <a:r>
              <a:rPr lang="en-US" sz="1000" dirty="0"/>
              <a:t>.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312307" y="746337"/>
            <a:ext cx="2317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https://github.com/lbl-srg/MPCPy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15740" r="58375" b="68519"/>
          <a:stretch/>
        </p:blipFill>
        <p:spPr bwMode="auto">
          <a:xfrm>
            <a:off x="131783" y="6317492"/>
            <a:ext cx="1742344" cy="29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9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118645" y="1188720"/>
            <a:ext cx="5903833" cy="498600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32507" y="1307592"/>
            <a:ext cx="3725380" cy="181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400" y="609600"/>
            <a:ext cx="6979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General Process with MPC Platform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1146" y="2759440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JModelica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36750" y="579267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MPCPy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494983" y="580539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09886" y="4548759"/>
            <a:ext cx="150876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solution information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55381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model.mop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Optimica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00874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irect collocation &amp;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derivatives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casADi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700" y="1506855"/>
            <a:ext cx="150876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model.mo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0" idx="1"/>
          </p:cNvCxnSpPr>
          <p:nvPr/>
        </p:nvCxnSpPr>
        <p:spPr>
          <a:xfrm flipV="1">
            <a:off x="2112460" y="2074545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9886" y="3017901"/>
            <a:ext cx="150876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case information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46369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NLP solve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IPOPT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</p:cNvCxnSpPr>
          <p:nvPr/>
        </p:nvCxnSpPr>
        <p:spPr>
          <a:xfrm>
            <a:off x="2118646" y="3589401"/>
            <a:ext cx="109111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0" idx="2"/>
          </p:cNvCxnSpPr>
          <p:nvPr/>
        </p:nvCxnSpPr>
        <p:spPr>
          <a:xfrm flipV="1">
            <a:off x="3209761" y="2646045"/>
            <a:ext cx="0" cy="94716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57953" y="206121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803448" y="205740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</p:cNvCxnSpPr>
          <p:nvPr/>
        </p:nvCxnSpPr>
        <p:spPr>
          <a:xfrm>
            <a:off x="2118646" y="5120259"/>
            <a:ext cx="480354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913015" y="2634234"/>
            <a:ext cx="9174" cy="24860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674091" y="205359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7012" y="1597640"/>
            <a:ext cx="956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Optimal</a:t>
            </a:r>
          </a:p>
          <a:p>
            <a:pPr algn="ctr"/>
            <a:r>
              <a:rPr lang="en-US" b="1" dirty="0" smtClean="0"/>
              <a:t>Control</a:t>
            </a:r>
            <a:endParaRPr lang="en-US" b="1" dirty="0"/>
          </a:p>
          <a:p>
            <a:pPr algn="ctr"/>
            <a:r>
              <a:rPr lang="en-US" b="1" dirty="0" smtClean="0"/>
              <a:t>Law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Tool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118645" y="1188720"/>
            <a:ext cx="5903833" cy="498600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32507" y="1307592"/>
            <a:ext cx="3725380" cy="181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400" y="609600"/>
            <a:ext cx="6979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Coefficient Estimation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1146" y="2759440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JModelica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36750" y="579267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MPCPy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494983" y="580539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09886" y="4548759"/>
            <a:ext cx="150876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measurement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eather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Internal load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55381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model.mop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Optimica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00874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irect collocation &amp;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derivatives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casADi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700" y="1506855"/>
            <a:ext cx="150876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model.mo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0" idx="1"/>
          </p:cNvCxnSpPr>
          <p:nvPr/>
        </p:nvCxnSpPr>
        <p:spPr>
          <a:xfrm flipV="1">
            <a:off x="2112460" y="2074545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9886" y="3017901"/>
            <a:ext cx="150876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coefficient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46369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NLP solve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IPOPT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</p:cNvCxnSpPr>
          <p:nvPr/>
        </p:nvCxnSpPr>
        <p:spPr>
          <a:xfrm>
            <a:off x="2118646" y="3589401"/>
            <a:ext cx="109111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0" idx="2"/>
          </p:cNvCxnSpPr>
          <p:nvPr/>
        </p:nvCxnSpPr>
        <p:spPr>
          <a:xfrm flipV="1">
            <a:off x="3209761" y="2646045"/>
            <a:ext cx="0" cy="94716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57953" y="206121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803448" y="205740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</p:cNvCxnSpPr>
          <p:nvPr/>
        </p:nvCxnSpPr>
        <p:spPr>
          <a:xfrm>
            <a:off x="2118646" y="5120259"/>
            <a:ext cx="480354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913015" y="2634234"/>
            <a:ext cx="9174" cy="24860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674091" y="205359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7012" y="1597640"/>
            <a:ext cx="956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Optimal</a:t>
            </a:r>
          </a:p>
          <a:p>
            <a:pPr algn="ctr"/>
            <a:r>
              <a:rPr lang="en-US" b="1" dirty="0" smtClean="0"/>
              <a:t>Control</a:t>
            </a:r>
            <a:endParaRPr lang="en-US" b="1" dirty="0"/>
          </a:p>
          <a:p>
            <a:pPr algn="ctr"/>
            <a:r>
              <a:rPr lang="en-US" b="1" dirty="0" smtClean="0"/>
              <a:t>Law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Tool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112496" y="1188720"/>
            <a:ext cx="5903833" cy="498600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26358" y="1307592"/>
            <a:ext cx="3725380" cy="181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400" y="609600"/>
            <a:ext cx="6979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Control Optimization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997" y="2759440"/>
            <a:ext cx="11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JModelica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30601" y="5792676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MPCPy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488834" y="580539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03737" y="4548759"/>
            <a:ext cx="150876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eather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nternal load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prices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onstraint </a:t>
            </a:r>
            <a:r>
              <a:rPr lang="en-US" b="1" dirty="0" err="1" smtClean="0">
                <a:solidFill>
                  <a:schemeClr val="tx1"/>
                </a:solidFill>
              </a:rPr>
              <a:t>val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49232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model.mop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Optimica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94725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irect collocation &amp;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derivatives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casADi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7551" y="1506855"/>
            <a:ext cx="150876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model.mo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3"/>
            <a:endCxn id="40" idx="1"/>
          </p:cNvCxnSpPr>
          <p:nvPr/>
        </p:nvCxnSpPr>
        <p:spPr>
          <a:xfrm flipV="1">
            <a:off x="2106311" y="2074545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737" y="3017901"/>
            <a:ext cx="150876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objective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constraint </a:t>
            </a:r>
            <a:r>
              <a:rPr lang="en-US" b="1" dirty="0" err="1" smtClean="0">
                <a:solidFill>
                  <a:schemeClr val="tx1"/>
                </a:solidFill>
              </a:rPr>
              <a:t>def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40220" y="1503045"/>
            <a:ext cx="15087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NLP solve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IPOPT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4" idx="3"/>
          </p:cNvCxnSpPr>
          <p:nvPr/>
        </p:nvCxnSpPr>
        <p:spPr>
          <a:xfrm>
            <a:off x="2112497" y="3589401"/>
            <a:ext cx="1091115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0" idx="2"/>
          </p:cNvCxnSpPr>
          <p:nvPr/>
        </p:nvCxnSpPr>
        <p:spPr>
          <a:xfrm flipV="1">
            <a:off x="3203612" y="2646045"/>
            <a:ext cx="0" cy="94716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51804" y="206121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797299" y="205740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</p:cNvCxnSpPr>
          <p:nvPr/>
        </p:nvCxnSpPr>
        <p:spPr>
          <a:xfrm>
            <a:off x="2112497" y="5120259"/>
            <a:ext cx="4803543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906866" y="2634234"/>
            <a:ext cx="9174" cy="24860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674091" y="2053590"/>
            <a:ext cx="342921" cy="38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7012" y="1597640"/>
            <a:ext cx="956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Optimal</a:t>
            </a:r>
          </a:p>
          <a:p>
            <a:pPr algn="ctr"/>
            <a:r>
              <a:rPr lang="en-US" b="1" dirty="0" smtClean="0"/>
              <a:t>Control</a:t>
            </a:r>
            <a:endParaRPr lang="en-US" b="1" dirty="0"/>
          </a:p>
          <a:p>
            <a:pPr algn="ctr"/>
            <a:r>
              <a:rPr lang="en-US" b="1" dirty="0" smtClean="0"/>
              <a:t>Law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Tool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318" y="680414"/>
            <a:ext cx="5097215" cy="61060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House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parameter Real R “Resistance”;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parameter Real C “Capacitance”;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parameter Real COP “Coefficient of Performance”;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Real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T_amb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“Ambient Temperature”;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Real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Q_hvac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“HVAC heating power”;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Real T “Indoor Air Temperature”;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Real P “HVAC Electrical Power”;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equation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C*der(T) = (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T_amb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-T)/R +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Q_hvac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 =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Q_hvac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/COP;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MPC;</a:t>
            </a:r>
          </a:p>
          <a:p>
            <a:endParaRPr 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MPC_initialize</a:t>
            </a:r>
            <a:endParaRPr 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House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mpc_model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 = r, C = c, COP = cop);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Real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T_amb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mpc_model.T_amb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Q_hvac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mpc_model.Q_hvac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Real price;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Real J(start = 0);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equation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der(J) =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mpc_model.P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*price;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MPC_init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optimization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MPC_optimize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(objective=J(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finalTime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extends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MPC_initialize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Real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T_lte_constraint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mpc_model.T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T_lte_constraint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MPC_optimize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3634" y="949556"/>
            <a:ext cx="1236491" cy="2476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Original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odel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63633" y="3377091"/>
            <a:ext cx="1536049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Initialization Model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75722" y="3647709"/>
            <a:ext cx="6876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63634" y="3546424"/>
            <a:ext cx="1868885" cy="1870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nstantiate original model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63754" y="4218400"/>
            <a:ext cx="2796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6077" y="4109067"/>
            <a:ext cx="1544151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add additional inputs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775" y="4261730"/>
            <a:ext cx="2859625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add objective variable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55774" y="4664798"/>
            <a:ext cx="2631025" cy="318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</a:t>
            </a:r>
            <a:r>
              <a:rPr lang="en-US" sz="1200" dirty="0" smtClean="0">
                <a:solidFill>
                  <a:schemeClr val="tx1"/>
                </a:solidFill>
              </a:rPr>
              <a:t>efine objective equation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(could include soft constraints)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63754" y="4370760"/>
            <a:ext cx="2796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095027" y="4758143"/>
            <a:ext cx="2025679" cy="6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05352" y="5480928"/>
            <a:ext cx="20630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55775" y="5381423"/>
            <a:ext cx="1722382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</a:t>
            </a:r>
            <a:r>
              <a:rPr lang="en-US" sz="1200" dirty="0" smtClean="0">
                <a:solidFill>
                  <a:schemeClr val="tx1"/>
                </a:solidFill>
              </a:rPr>
              <a:t>se initialization model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87244" y="6022890"/>
            <a:ext cx="1481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55776" y="5923385"/>
            <a:ext cx="1421928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 constraints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55775" y="5193007"/>
            <a:ext cx="1722382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O</a:t>
            </a:r>
            <a:r>
              <a:rPr lang="en-US" sz="1200" b="1" dirty="0" smtClean="0">
                <a:solidFill>
                  <a:schemeClr val="tx1"/>
                </a:solidFill>
              </a:rPr>
              <a:t>ptimization Definition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398318" y="5661077"/>
            <a:ext cx="167010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55775" y="5561572"/>
            <a:ext cx="1544475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 dirty="0" smtClean="0">
                <a:solidFill>
                  <a:schemeClr val="tx1"/>
                </a:solidFill>
              </a:rPr>
              <a:t>dd constraint inputs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873150" y="3827671"/>
            <a:ext cx="11877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064550" y="3733452"/>
            <a:ext cx="1712973" cy="18669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add necessary inputs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1" idx="1"/>
          </p:cNvCxnSpPr>
          <p:nvPr/>
        </p:nvCxnSpPr>
        <p:spPr>
          <a:xfrm flipH="1">
            <a:off x="5033110" y="3826797"/>
            <a:ext cx="1031440" cy="160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Tool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92820" y="6459848"/>
            <a:ext cx="49511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From [Blum and Wetter 2017]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34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1" y="500392"/>
            <a:ext cx="899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Detailed model for building emulation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56" y="1600790"/>
            <a:ext cx="6812643" cy="381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9" y="1501570"/>
            <a:ext cx="2899196" cy="105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6330" y="1032669"/>
            <a:ext cx="263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building design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140936" y="1078005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</a:t>
            </a:r>
            <a:r>
              <a:rPr lang="en-US" sz="2400" dirty="0"/>
              <a:t>b</a:t>
            </a:r>
            <a:r>
              <a:rPr lang="en-US" sz="2400" dirty="0" smtClean="0"/>
              <a:t>uilding model in </a:t>
            </a:r>
            <a:r>
              <a:rPr lang="en-US" sz="2400" dirty="0" err="1" smtClean="0"/>
              <a:t>Modelica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Example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2820" y="6459848"/>
            <a:ext cx="49511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From [Blum and Wetter 2017]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753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77864"/>
            <a:ext cx="8591551" cy="505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2" y="557544"/>
            <a:ext cx="8991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“Grey-box” three-zone RC envelope model for MPC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Example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2820" y="6459848"/>
            <a:ext cx="49511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From [Blum and Wetter 2017]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823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4" y="1195483"/>
            <a:ext cx="8834385" cy="473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37412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Example</a:t>
            </a:r>
            <a:endParaRPr lang="en-US" sz="2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5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683</Words>
  <Application>Microsoft Office PowerPoint</Application>
  <PresentationFormat>On-screen Show (4:3)</PresentationFormat>
  <Paragraphs>183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dhblum</dc:creator>
  <cp:lastModifiedBy>dhblum</cp:lastModifiedBy>
  <cp:revision>13</cp:revision>
  <dcterms:created xsi:type="dcterms:W3CDTF">2018-02-24T01:39:22Z</dcterms:created>
  <dcterms:modified xsi:type="dcterms:W3CDTF">2018-03-01T08:04:53Z</dcterms:modified>
</cp:coreProperties>
</file>