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10" r:id="rId2"/>
  </p:sldMasterIdLst>
  <p:notesMasterIdLst>
    <p:notesMasterId r:id="rId21"/>
  </p:notesMasterIdLst>
  <p:handoutMasterIdLst>
    <p:handoutMasterId r:id="rId22"/>
  </p:handoutMasterIdLst>
  <p:sldIdLst>
    <p:sldId id="256" r:id="rId3"/>
    <p:sldId id="280" r:id="rId4"/>
    <p:sldId id="301" r:id="rId5"/>
    <p:sldId id="302" r:id="rId6"/>
    <p:sldId id="303" r:id="rId7"/>
    <p:sldId id="317" r:id="rId8"/>
    <p:sldId id="318" r:id="rId9"/>
    <p:sldId id="308" r:id="rId10"/>
    <p:sldId id="320" r:id="rId11"/>
    <p:sldId id="321" r:id="rId12"/>
    <p:sldId id="322" r:id="rId13"/>
    <p:sldId id="327" r:id="rId14"/>
    <p:sldId id="324" r:id="rId15"/>
    <p:sldId id="328" r:id="rId16"/>
    <p:sldId id="316" r:id="rId17"/>
    <p:sldId id="326" r:id="rId18"/>
    <p:sldId id="329" r:id="rId19"/>
    <p:sldId id="291" r:id="rId20"/>
  </p:sldIdLst>
  <p:sldSz cx="9144000" cy="6858000" type="screen4x3"/>
  <p:notesSz cx="6797675" cy="9926638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A"/>
    <a:srgbClr val="147694"/>
    <a:srgbClr val="116E8A"/>
    <a:srgbClr val="1D8DB0"/>
    <a:srgbClr val="177E9D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5116" autoAdjust="0"/>
  </p:normalViewPr>
  <p:slideViewPr>
    <p:cSldViewPr snapToObjects="1" showGuides="1">
      <p:cViewPr varScale="1">
        <p:scale>
          <a:sx n="62" d="100"/>
          <a:sy n="62" d="100"/>
        </p:scale>
        <p:origin x="1626" y="72"/>
      </p:cViewPr>
      <p:guideLst>
        <p:guide orient="horz" pos="3294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73" d="100"/>
          <a:sy n="73" d="100"/>
        </p:scale>
        <p:origin x="-2028" y="-9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27/02/2018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‹#›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27/02/2018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35250" y="4689750"/>
            <a:ext cx="5709333" cy="449434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850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6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27/02/2018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366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40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12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4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0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27/02/2018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954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27/02/2018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2639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27/02/2018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34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27/02/2018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97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27/02/2018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5346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27/02/2018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3489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27/02/2018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40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12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4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27/02/2018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27/02/2018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27/02/2018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27/02/2018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27/02/2018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27/02/2018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27/02/2018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408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12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27/02/2018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408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12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60288" y="1772816"/>
            <a:ext cx="5904200" cy="1800000"/>
          </a:xfrm>
        </p:spPr>
        <p:txBody>
          <a:bodyPr/>
          <a:lstStyle/>
          <a:p>
            <a:r>
              <a:rPr lang="nl-BE" dirty="0" smtClean="0"/>
              <a:t>WP1.2 MPC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060288" y="4005064"/>
            <a:ext cx="6083712" cy="2520280"/>
          </a:xfrm>
        </p:spPr>
        <p:txBody>
          <a:bodyPr/>
          <a:lstStyle/>
          <a:p>
            <a:r>
              <a:rPr lang="nl-BE" sz="3200" dirty="0" err="1" smtClean="0"/>
              <a:t>Conclusions</a:t>
            </a:r>
            <a:r>
              <a:rPr lang="nl-BE" sz="3200" dirty="0" smtClean="0"/>
              <a:t> </a:t>
            </a:r>
            <a:r>
              <a:rPr lang="nl-BE" sz="3200" dirty="0" err="1" smtClean="0"/>
              <a:t>Breakout</a:t>
            </a:r>
            <a:r>
              <a:rPr lang="nl-BE" sz="3200" dirty="0" smtClean="0"/>
              <a:t> </a:t>
            </a:r>
            <a:r>
              <a:rPr lang="nl-BE" sz="3200" dirty="0" err="1" smtClean="0"/>
              <a:t>Sessions</a:t>
            </a:r>
            <a:endParaRPr lang="nl-BE" sz="3200" dirty="0"/>
          </a:p>
          <a:p>
            <a:endParaRPr lang="nl-BE" sz="2000" dirty="0" smtClean="0"/>
          </a:p>
          <a:p>
            <a:r>
              <a:rPr lang="nl-BE" sz="2000" dirty="0" smtClean="0"/>
              <a:t>WP Leader: Lieve Helsen </a:t>
            </a:r>
          </a:p>
          <a:p>
            <a:endParaRPr lang="nl-BE" sz="2000" dirty="0"/>
          </a:p>
          <a:p>
            <a:endParaRPr lang="nl-BE" sz="1400" dirty="0" smtClean="0"/>
          </a:p>
          <a:p>
            <a:r>
              <a:rPr lang="nl-BE" sz="2000" dirty="0" smtClean="0"/>
              <a:t>Expert Meeting Berlin</a:t>
            </a:r>
          </a:p>
          <a:p>
            <a:r>
              <a:rPr lang="nl-BE" sz="2000" dirty="0" err="1" smtClean="0"/>
              <a:t>February</a:t>
            </a:r>
            <a:r>
              <a:rPr lang="nl-BE" sz="2000" dirty="0" smtClean="0"/>
              <a:t> 27-28, 2018</a:t>
            </a:r>
            <a:endParaRPr lang="nl-BE" sz="2000" dirty="0"/>
          </a:p>
          <a:p>
            <a:endParaRPr lang="nl-BE" sz="1400" dirty="0"/>
          </a:p>
          <a:p>
            <a:endParaRPr lang="nl-BE" sz="1400" dirty="0" smtClean="0"/>
          </a:p>
        </p:txBody>
      </p:sp>
      <p:pic>
        <p:nvPicPr>
          <p:cNvPr id="5" name="Picture 9" descr="Energyvillelogo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9759" y="357692"/>
            <a:ext cx="1568185" cy="7260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7" name="Picture 5" descr="image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658" y="357693"/>
            <a:ext cx="2759864" cy="98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Image result for ibpsa project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288" y="2328408"/>
            <a:ext cx="2880320" cy="431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216941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349998"/>
            <a:ext cx="8334000" cy="5175345"/>
          </a:xfrm>
        </p:spPr>
        <p:txBody>
          <a:bodyPr/>
          <a:lstStyle/>
          <a:p>
            <a:pPr marL="0" indent="0">
              <a:buNone/>
            </a:pPr>
            <a:r>
              <a:rPr lang="nl-BE" b="1" dirty="0" err="1" smtClean="0"/>
              <a:t>Conceptual</a:t>
            </a:r>
            <a:r>
              <a:rPr lang="nl-BE" b="1" dirty="0" smtClean="0"/>
              <a:t> template </a:t>
            </a:r>
            <a:r>
              <a:rPr lang="nl-BE" b="1" dirty="0" err="1" smtClean="0"/>
              <a:t>for</a:t>
            </a:r>
            <a:r>
              <a:rPr lang="nl-BE" b="1" dirty="0" smtClean="0"/>
              <a:t> BOP-test</a:t>
            </a:r>
          </a:p>
          <a:p>
            <a:pPr marL="0" indent="0">
              <a:buNone/>
            </a:pPr>
            <a:r>
              <a:rPr lang="nl-BE" dirty="0" smtClean="0"/>
              <a:t>Presentation </a:t>
            </a:r>
            <a:r>
              <a:rPr lang="nl-BE" dirty="0" err="1" smtClean="0"/>
              <a:t>by</a:t>
            </a:r>
            <a:r>
              <a:rPr lang="nl-BE" dirty="0" smtClean="0"/>
              <a:t> LBNL &amp; PNNL </a:t>
            </a:r>
            <a:br>
              <a:rPr lang="nl-BE" dirty="0" smtClean="0"/>
            </a:br>
            <a:r>
              <a:rPr lang="nl-BE" dirty="0" err="1" smtClean="0"/>
              <a:t>Proposal</a:t>
            </a:r>
            <a:r>
              <a:rPr lang="nl-BE" dirty="0" smtClean="0"/>
              <a:t> ‘</a:t>
            </a:r>
            <a:r>
              <a:rPr lang="en-US" dirty="0"/>
              <a:t>A</a:t>
            </a:r>
            <a:r>
              <a:rPr lang="en-US" dirty="0" smtClean="0"/>
              <a:t>pproach </a:t>
            </a:r>
            <a:r>
              <a:rPr lang="en-US" dirty="0"/>
              <a:t>to the infrastructure of organizing and </a:t>
            </a:r>
            <a:r>
              <a:rPr lang="en-US" dirty="0" smtClean="0"/>
              <a:t>disseminating </a:t>
            </a:r>
            <a:r>
              <a:rPr lang="en-US" dirty="0"/>
              <a:t>the </a:t>
            </a:r>
            <a:r>
              <a:rPr lang="en-US" dirty="0"/>
              <a:t>tests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u="sng" dirty="0" smtClean="0"/>
              <a:t>Discussion &amp; Conclusion</a:t>
            </a:r>
          </a:p>
          <a:p>
            <a:pPr marL="0" indent="0">
              <a:buNone/>
            </a:pPr>
            <a:r>
              <a:rPr lang="en-US" dirty="0" smtClean="0"/>
              <a:t>Needed: test cases and infrastructure</a:t>
            </a:r>
          </a:p>
          <a:p>
            <a:pPr marL="0" indent="0">
              <a:buNone/>
            </a:pPr>
            <a:r>
              <a:rPr lang="en-US" dirty="0" smtClean="0"/>
              <a:t>Docker software is chosen to be used, which contains the test cases, module to send requests and the control algorithm</a:t>
            </a:r>
          </a:p>
          <a:p>
            <a:pPr marL="0" indent="0">
              <a:buNone/>
            </a:pPr>
            <a:r>
              <a:rPr lang="en-US" dirty="0" smtClean="0"/>
              <a:t>Working group is set op to develop this toolchain: Filip, David, Krzysztof, Draguna, Michael, Roel, Damien, Javier, Lisa</a:t>
            </a:r>
          </a:p>
          <a:p>
            <a:pPr marL="0" indent="0">
              <a:buNone/>
            </a:pPr>
            <a:r>
              <a:rPr lang="en-US" dirty="0" smtClean="0"/>
              <a:t>Gives input to develop emulator templates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BREAK </a:t>
            </a:r>
            <a:r>
              <a:rPr lang="nl-BE" dirty="0" smtClean="0"/>
              <a:t>OUT </a:t>
            </a:r>
            <a:r>
              <a:rPr lang="nl-BE" dirty="0"/>
              <a:t>SESSIONS – BS </a:t>
            </a:r>
            <a:r>
              <a:rPr lang="nl-BE" dirty="0" smtClean="0"/>
              <a:t>2.1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7560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349998"/>
            <a:ext cx="8334000" cy="5175345"/>
          </a:xfrm>
        </p:spPr>
        <p:txBody>
          <a:bodyPr/>
          <a:lstStyle/>
          <a:p>
            <a:pPr marL="0" indent="0">
              <a:buNone/>
            </a:pPr>
            <a:r>
              <a:rPr lang="nl-BE" b="1" dirty="0" smtClean="0"/>
              <a:t>Performance indicators</a:t>
            </a:r>
          </a:p>
          <a:p>
            <a:pPr marL="0" indent="0">
              <a:buNone/>
            </a:pPr>
            <a:r>
              <a:rPr lang="nl-BE" dirty="0" smtClean="0"/>
              <a:t>Presentation </a:t>
            </a:r>
            <a:r>
              <a:rPr lang="nl-BE" dirty="0" err="1" smtClean="0"/>
              <a:t>by</a:t>
            </a:r>
            <a:r>
              <a:rPr lang="nl-BE" dirty="0" smtClean="0"/>
              <a:t> KU Leuven </a:t>
            </a:r>
            <a:r>
              <a:rPr lang="nl-BE" dirty="0" err="1" smtClean="0"/>
              <a:t>based</a:t>
            </a:r>
            <a:r>
              <a:rPr lang="nl-BE" dirty="0" smtClean="0"/>
              <a:t> on </a:t>
            </a:r>
            <a:r>
              <a:rPr lang="nl-BE" dirty="0" err="1" smtClean="0"/>
              <a:t>inventory</a:t>
            </a:r>
            <a:r>
              <a:rPr lang="nl-BE" dirty="0" smtClean="0"/>
              <a:t/>
            </a:r>
            <a:br>
              <a:rPr lang="nl-BE" dirty="0" smtClean="0"/>
            </a:br>
            <a:endParaRPr lang="nl-BE" sz="1000" dirty="0" smtClean="0"/>
          </a:p>
          <a:p>
            <a:pPr marL="0" indent="0">
              <a:buNone/>
            </a:pPr>
            <a:r>
              <a:rPr lang="en-US" u="sng" dirty="0" smtClean="0"/>
              <a:t>Discussion &amp; Conclusion</a:t>
            </a:r>
          </a:p>
          <a:p>
            <a:pPr marL="0" indent="0">
              <a:buNone/>
            </a:pPr>
            <a:r>
              <a:rPr lang="en-US" dirty="0" smtClean="0"/>
              <a:t>Core KPIs and nice-to-have KPIs (optional KPIs) defined</a:t>
            </a:r>
          </a:p>
          <a:p>
            <a:pPr marL="0" indent="0">
              <a:buNone/>
            </a:pPr>
            <a:r>
              <a:rPr lang="en-US" dirty="0" smtClean="0"/>
              <a:t>Further work needed to decide on quantification, some are qualitative (e.g. need of data, excitations …)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Flexibility indicator is parked for later stage (when we extend from building level to cluster of buildings)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KPIs determine which output is needed from the emulators 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Which MPC passes all tests?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Robustness/fault tolerance parked for later stage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BREAK </a:t>
            </a:r>
            <a:r>
              <a:rPr lang="nl-BE" dirty="0" smtClean="0"/>
              <a:t>OUT </a:t>
            </a:r>
            <a:r>
              <a:rPr lang="nl-BE" dirty="0"/>
              <a:t>SESSIONS – BS </a:t>
            </a:r>
            <a:r>
              <a:rPr lang="nl-BE" dirty="0" smtClean="0"/>
              <a:t>2.2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81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349998"/>
            <a:ext cx="8334000" cy="5175345"/>
          </a:xfrm>
        </p:spPr>
        <p:txBody>
          <a:bodyPr/>
          <a:lstStyle/>
          <a:p>
            <a:pPr marL="0" indent="0">
              <a:buNone/>
            </a:pPr>
            <a:r>
              <a:rPr lang="nl-BE" b="1" dirty="0" smtClean="0"/>
              <a:t>Performance indicators</a:t>
            </a:r>
          </a:p>
          <a:p>
            <a:pPr marL="0" indent="0">
              <a:buNone/>
            </a:pPr>
            <a:r>
              <a:rPr lang="en-US" u="sng" dirty="0" smtClean="0"/>
              <a:t>Discussion &amp; Conclusion BOP-test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ym typeface="Wingdings" panose="05000000000000000000" pitchFamily="2" charset="2"/>
              </a:rPr>
              <a:t>Docker contains emulator with fixed boundary conditions (CO</a:t>
            </a:r>
            <a:r>
              <a:rPr lang="en-US" baseline="-25000" dirty="0" smtClean="0"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 factor, PE factor, Wetter, cost profile …), calibration data differ per test case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ym typeface="Wingdings" panose="05000000000000000000" pitchFamily="2" charset="2"/>
              </a:rPr>
              <a:t>For each emulator a monitoring system is defined – subset is standard, extra ones lead to HW expenses, common cost table is used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ym typeface="Wingdings" panose="05000000000000000000" pitchFamily="2" charset="2"/>
              </a:rPr>
              <a:t>Performance axis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ym typeface="Wingdings" panose="05000000000000000000" pitchFamily="2" charset="2"/>
              </a:rPr>
              <a:t>Ultimate case (best you can get) is hard to define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ym typeface="Wingdings" panose="05000000000000000000" pitchFamily="2" charset="2"/>
              </a:rPr>
              <a:t>Current practice control as reference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ym typeface="Wingdings" panose="05000000000000000000" pitchFamily="2" charset="2"/>
              </a:rPr>
              <a:t>Different MPC formulations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BREAK </a:t>
            </a:r>
            <a:r>
              <a:rPr lang="nl-BE" dirty="0" smtClean="0"/>
              <a:t>OUT </a:t>
            </a:r>
            <a:r>
              <a:rPr lang="nl-BE" dirty="0"/>
              <a:t>SESSIONS – BS </a:t>
            </a:r>
            <a:r>
              <a:rPr lang="nl-BE" dirty="0" smtClean="0"/>
              <a:t>2.2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503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349998"/>
            <a:ext cx="8334000" cy="5175345"/>
          </a:xfrm>
        </p:spPr>
        <p:txBody>
          <a:bodyPr/>
          <a:lstStyle/>
          <a:p>
            <a:pPr marL="0" indent="0">
              <a:buNone/>
            </a:pPr>
            <a:r>
              <a:rPr lang="nl-BE" b="1" dirty="0" smtClean="0"/>
              <a:t>MPC Library</a:t>
            </a:r>
          </a:p>
          <a:p>
            <a:pPr marL="0" indent="0">
              <a:buNone/>
            </a:pPr>
            <a:r>
              <a:rPr lang="nl-BE" dirty="0" smtClean="0"/>
              <a:t>Presentation </a:t>
            </a:r>
            <a:r>
              <a:rPr lang="nl-BE" dirty="0" err="1" smtClean="0"/>
              <a:t>by</a:t>
            </a:r>
            <a:r>
              <a:rPr lang="nl-BE" dirty="0" smtClean="0"/>
              <a:t> LBNL </a:t>
            </a:r>
            <a:r>
              <a:rPr lang="nl-BE" dirty="0" err="1" smtClean="0"/>
              <a:t>based</a:t>
            </a:r>
            <a:r>
              <a:rPr lang="nl-BE" dirty="0" smtClean="0"/>
              <a:t> on first draft (KU Leuven &amp; LBNL) </a:t>
            </a:r>
            <a:r>
              <a:rPr lang="nl-BE" dirty="0" smtClean="0">
                <a:sym typeface="Wingdings" panose="05000000000000000000" pitchFamily="2" charset="2"/>
              </a:rPr>
              <a:t> list of </a:t>
            </a:r>
            <a:r>
              <a:rPr lang="nl-BE" dirty="0" err="1" smtClean="0">
                <a:sym typeface="Wingdings" panose="05000000000000000000" pitchFamily="2" charset="2"/>
              </a:rPr>
              <a:t>requirements</a:t>
            </a:r>
            <a:r>
              <a:rPr lang="nl-BE" dirty="0" smtClean="0"/>
              <a:t/>
            </a:r>
            <a:br>
              <a:rPr lang="nl-BE" dirty="0" smtClean="0"/>
            </a:br>
            <a:endParaRPr lang="nl-BE" sz="1000" dirty="0" smtClean="0"/>
          </a:p>
          <a:p>
            <a:pPr marL="0" indent="0">
              <a:buNone/>
            </a:pPr>
            <a:r>
              <a:rPr lang="en-US" u="sng" dirty="0" smtClean="0"/>
              <a:t>Discussion &amp; Conclusion</a:t>
            </a:r>
          </a:p>
          <a:p>
            <a:pPr marL="0" indent="0">
              <a:buNone/>
            </a:pPr>
            <a:r>
              <a:rPr lang="en-US" dirty="0"/>
              <a:t>Two separate libraries: IBPSA for simulation and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for MPC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Enabling error checking and model development in </a:t>
            </a:r>
            <a:r>
              <a:rPr lang="en-US" dirty="0" err="1" smtClean="0"/>
              <a:t>Dymola</a:t>
            </a:r>
            <a:r>
              <a:rPr lang="en-US" dirty="0" smtClean="0"/>
              <a:t>:</a:t>
            </a:r>
          </a:p>
          <a:p>
            <a:pPr marL="817200" lvl="1" indent="-457200">
              <a:buFont typeface="+mj-lt"/>
              <a:buAutoNum type="arabicPeriod"/>
            </a:pPr>
            <a:r>
              <a:rPr lang="en-US" sz="2000" dirty="0" smtClean="0"/>
              <a:t>Merging IBPSA into MPC </a:t>
            </a:r>
            <a:r>
              <a:rPr lang="en-US" sz="2000" dirty="0" err="1" smtClean="0"/>
              <a:t>Modelica</a:t>
            </a:r>
            <a:r>
              <a:rPr lang="en-US" sz="2000" dirty="0" smtClean="0"/>
              <a:t> library</a:t>
            </a:r>
          </a:p>
          <a:p>
            <a:pPr marL="817200" lvl="1" indent="-457200">
              <a:buFont typeface="+mj-lt"/>
              <a:buAutoNum type="arabicPeriod"/>
            </a:pPr>
            <a:r>
              <a:rPr lang="en-US" sz="2000" dirty="0" smtClean="0"/>
              <a:t>Translation of MPC </a:t>
            </a:r>
            <a:r>
              <a:rPr lang="en-US" sz="2000" dirty="0" err="1" smtClean="0"/>
              <a:t>Modelica</a:t>
            </a:r>
            <a:r>
              <a:rPr lang="en-US" sz="2000" dirty="0" smtClean="0"/>
              <a:t> library to MPC </a:t>
            </a:r>
            <a:r>
              <a:rPr lang="en-US" sz="2000" dirty="0" err="1" smtClean="0"/>
              <a:t>Optimica</a:t>
            </a:r>
            <a:r>
              <a:rPr lang="en-US" sz="2000" dirty="0" smtClean="0"/>
              <a:t> library</a:t>
            </a:r>
          </a:p>
          <a:p>
            <a:pPr marL="0" indent="0">
              <a:buNone/>
            </a:pPr>
            <a:r>
              <a:rPr lang="en-US" dirty="0" smtClean="0"/>
              <a:t>Optimization and constraint variables to be defined at component level in </a:t>
            </a:r>
            <a:r>
              <a:rPr lang="en-US" dirty="0" err="1" smtClean="0"/>
              <a:t>Dymola</a:t>
            </a:r>
            <a:r>
              <a:rPr lang="en-US" dirty="0" smtClean="0"/>
              <a:t> and to be translated to </a:t>
            </a:r>
            <a:r>
              <a:rPr lang="en-US" dirty="0" err="1" smtClean="0"/>
              <a:t>Optimica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BREAK </a:t>
            </a:r>
            <a:r>
              <a:rPr lang="nl-BE" dirty="0" smtClean="0"/>
              <a:t>OUT </a:t>
            </a:r>
            <a:r>
              <a:rPr lang="nl-BE" dirty="0"/>
              <a:t>SESSIONS – BS </a:t>
            </a:r>
            <a:r>
              <a:rPr lang="nl-BE" dirty="0" smtClean="0"/>
              <a:t>2.3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6756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349998"/>
            <a:ext cx="8334000" cy="5175345"/>
          </a:xfrm>
        </p:spPr>
        <p:txBody>
          <a:bodyPr/>
          <a:lstStyle/>
          <a:p>
            <a:pPr marL="0" indent="0">
              <a:buNone/>
            </a:pPr>
            <a:r>
              <a:rPr lang="nl-BE" b="1" dirty="0" smtClean="0"/>
              <a:t>MPC Library</a:t>
            </a:r>
          </a:p>
          <a:p>
            <a:pPr marL="0" indent="0">
              <a:buNone/>
            </a:pPr>
            <a:r>
              <a:rPr lang="en-US" u="sng" dirty="0" smtClean="0"/>
              <a:t>Discussion &amp; Conclusion</a:t>
            </a:r>
          </a:p>
          <a:p>
            <a:pPr marL="0" indent="0">
              <a:buNone/>
            </a:pPr>
            <a:r>
              <a:rPr lang="en-US" dirty="0" smtClean="0"/>
              <a:t>Other tools that can be helpful: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Modelica-Json</a:t>
            </a:r>
            <a:r>
              <a:rPr lang="en-US" dirty="0" smtClean="0"/>
              <a:t> (LBNL): help with IBPSA merger and </a:t>
            </a:r>
            <a:r>
              <a:rPr lang="en-US" dirty="0" err="1" smtClean="0"/>
              <a:t>Optimica</a:t>
            </a:r>
            <a:r>
              <a:rPr lang="en-US" dirty="0" smtClean="0"/>
              <a:t> Translator (organize processing on a </a:t>
            </a:r>
            <a:r>
              <a:rPr lang="en-US" dirty="0" err="1" smtClean="0"/>
              <a:t>Modelica</a:t>
            </a:r>
            <a:r>
              <a:rPr lang="en-US" dirty="0" smtClean="0"/>
              <a:t> code in an efficient way)</a:t>
            </a:r>
            <a:br>
              <a:rPr lang="en-US" dirty="0" smtClean="0"/>
            </a:br>
            <a:r>
              <a:rPr lang="en-US" dirty="0" err="1" smtClean="0"/>
              <a:t>Modelica</a:t>
            </a:r>
            <a:r>
              <a:rPr lang="en-US" dirty="0" smtClean="0"/>
              <a:t> Association wants to know about it!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BuildingsPy</a:t>
            </a:r>
            <a:r>
              <a:rPr lang="en-US" dirty="0" smtClean="0"/>
              <a:t> (LBNL): help with unit testing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-363">
              <a:buNone/>
            </a:pPr>
            <a:r>
              <a:rPr lang="en-US" dirty="0" smtClean="0"/>
              <a:t>Working group: Dave, Filip, Iago, Roel (if 3E allows), Sergio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BREAK </a:t>
            </a:r>
            <a:r>
              <a:rPr lang="nl-BE" dirty="0" smtClean="0"/>
              <a:t>OUT </a:t>
            </a:r>
            <a:r>
              <a:rPr lang="nl-BE" dirty="0"/>
              <a:t>SESSIONS – BS </a:t>
            </a:r>
            <a:r>
              <a:rPr lang="nl-BE" dirty="0" smtClean="0"/>
              <a:t>2.3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9654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349999"/>
            <a:ext cx="8334000" cy="221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/>
              <a:t>Publication and dissemination</a:t>
            </a:r>
          </a:p>
          <a:p>
            <a:pPr lvl="1" fontAlgn="b"/>
            <a:r>
              <a:rPr lang="en-US" dirty="0"/>
              <a:t>MPC library - open source</a:t>
            </a:r>
          </a:p>
          <a:p>
            <a:pPr lvl="1" fontAlgn="b"/>
            <a:r>
              <a:rPr lang="en-US" dirty="0"/>
              <a:t>BOP-TEST </a:t>
            </a:r>
            <a:r>
              <a:rPr lang="en-US" dirty="0" smtClean="0"/>
              <a:t>benchmarks</a:t>
            </a:r>
          </a:p>
          <a:p>
            <a:pPr lvl="2" fontAlgn="b"/>
            <a:r>
              <a:rPr lang="en-US" dirty="0" smtClean="0"/>
              <a:t>Wait results: enough difference between controllers?</a:t>
            </a:r>
          </a:p>
          <a:p>
            <a:pPr lvl="2" fontAlgn="b"/>
            <a:r>
              <a:rPr lang="en-US" dirty="0" smtClean="0"/>
              <a:t>To be included in educational activities (</a:t>
            </a:r>
            <a:r>
              <a:rPr lang="en-US" dirty="0" err="1" smtClean="0"/>
              <a:t>summerschool</a:t>
            </a:r>
            <a:r>
              <a:rPr lang="en-US" dirty="0" smtClean="0"/>
              <a:t>, …), scientific papers, conference presentations</a:t>
            </a:r>
          </a:p>
          <a:p>
            <a:pPr lvl="2" fontAlgn="b"/>
            <a:r>
              <a:rPr lang="en-US" dirty="0" smtClean="0"/>
              <a:t>IBPSA webinar</a:t>
            </a:r>
          </a:p>
          <a:p>
            <a:pPr lvl="2" fontAlgn="b"/>
            <a:r>
              <a:rPr lang="en-US" dirty="0" smtClean="0"/>
              <a:t>REHVA Guidebook &amp; reference made in ASHRAE Guideline/Handbook (Section Smart Buildings)?</a:t>
            </a:r>
            <a:endParaRPr lang="en-US" dirty="0" smtClean="0"/>
          </a:p>
          <a:p>
            <a:pPr lvl="2" fontAlgn="b"/>
            <a:r>
              <a:rPr lang="en-US" dirty="0" smtClean="0"/>
              <a:t>ASHRAE </a:t>
            </a:r>
            <a:r>
              <a:rPr lang="en-US" dirty="0"/>
              <a:t>standards</a:t>
            </a:r>
            <a:r>
              <a:rPr lang="en-US" dirty="0" smtClean="0"/>
              <a:t>? Takes much time!</a:t>
            </a:r>
            <a:endParaRPr lang="en-US" dirty="0"/>
          </a:p>
          <a:p>
            <a:pPr lvl="1" fontAlgn="b"/>
            <a:r>
              <a:rPr lang="en-US" dirty="0"/>
              <a:t>R</a:t>
            </a:r>
            <a:r>
              <a:rPr lang="en-US" dirty="0" smtClean="0"/>
              <a:t>ecommendations </a:t>
            </a:r>
            <a:r>
              <a:rPr lang="en-US" dirty="0"/>
              <a:t>MPC -&gt; code of good practice </a:t>
            </a:r>
            <a:r>
              <a:rPr lang="en-US" dirty="0" smtClean="0"/>
              <a:t>booklet</a:t>
            </a:r>
          </a:p>
          <a:p>
            <a:pPr lvl="1" fontAlgn="b"/>
            <a:endParaRPr lang="en-US" dirty="0"/>
          </a:p>
          <a:p>
            <a:pPr lvl="3">
              <a:buFont typeface="Wingdings" panose="05000000000000000000" pitchFamily="2" charset="2"/>
              <a:buChar char="ü"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BREAK OUT </a:t>
            </a:r>
            <a:r>
              <a:rPr lang="nl-BE" dirty="0" smtClean="0"/>
              <a:t>SESSIONS </a:t>
            </a:r>
            <a:r>
              <a:rPr lang="nl-BE" dirty="0" smtClean="0"/>
              <a:t>– BS2.3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9332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349999"/>
            <a:ext cx="8334000" cy="2214000"/>
          </a:xfrm>
        </p:spPr>
        <p:txBody>
          <a:bodyPr/>
          <a:lstStyle/>
          <a:p>
            <a:pPr marL="360000" lvl="1" indent="-360000" fontAlgn="b">
              <a:buSzPct val="110000"/>
              <a:buFont typeface="Wingdings" panose="05000000000000000000" pitchFamily="2" charset="2"/>
              <a:buChar char="ü"/>
            </a:pPr>
            <a:r>
              <a:rPr lang="en-US" b="1" dirty="0" smtClean="0"/>
              <a:t>Agreement </a:t>
            </a:r>
            <a:r>
              <a:rPr lang="en-US" b="1" dirty="0"/>
              <a:t>on further actions - Roadmap &amp; </a:t>
            </a:r>
            <a:r>
              <a:rPr lang="en-US" b="1" dirty="0" smtClean="0"/>
              <a:t>Timeline</a:t>
            </a:r>
          </a:p>
          <a:p>
            <a:pPr marL="630000" lvl="2" indent="-360000" fontAlgn="b">
              <a:buSzPct val="110000"/>
              <a:buFont typeface="Wingdings" panose="05000000000000000000" pitchFamily="2" charset="2"/>
              <a:buChar char="ü"/>
            </a:pPr>
            <a:r>
              <a:rPr lang="en-US" sz="2400" dirty="0" smtClean="0"/>
              <a:t>Commitments: they are clear, no tourists ;-) </a:t>
            </a:r>
          </a:p>
          <a:p>
            <a:pPr marL="630000" lvl="2" indent="-360000" fontAlgn="b">
              <a:buSzPct val="110000"/>
              <a:buFont typeface="Wingdings" panose="05000000000000000000" pitchFamily="2" charset="2"/>
              <a:buChar char="ü"/>
            </a:pPr>
            <a:r>
              <a:rPr lang="en-US" sz="2400" dirty="0" smtClean="0"/>
              <a:t>Timeline for the next 6 months:</a:t>
            </a:r>
            <a:endParaRPr lang="en-US" sz="2400" dirty="0" smtClean="0"/>
          </a:p>
          <a:p>
            <a:pPr marL="808400" lvl="3" indent="-360000" fontAlgn="b">
              <a:buSzPct val="110000"/>
              <a:buFont typeface="Wingdings" panose="05000000000000000000" pitchFamily="2" charset="2"/>
              <a:buChar char="ü"/>
            </a:pPr>
            <a:r>
              <a:rPr lang="en-US" sz="2000" dirty="0" smtClean="0"/>
              <a:t>BOP-test framework: working group led by David </a:t>
            </a:r>
            <a:r>
              <a:rPr lang="en-US" sz="2000" dirty="0" smtClean="0">
                <a:sym typeface="Wingdings" panose="05000000000000000000" pitchFamily="2" charset="2"/>
              </a:rPr>
              <a:t> workable prototype by September</a:t>
            </a:r>
          </a:p>
          <a:p>
            <a:pPr marL="808400" lvl="3" indent="-360000" fontAlgn="b">
              <a:buSzPct val="110000"/>
              <a:buFont typeface="Wingdings" panose="05000000000000000000" pitchFamily="2" charset="2"/>
              <a:buChar char="ü"/>
            </a:pPr>
            <a:r>
              <a:rPr lang="en-US" sz="2000" dirty="0" smtClean="0">
                <a:sym typeface="Wingdings" panose="05000000000000000000" pitchFamily="2" charset="2"/>
              </a:rPr>
              <a:t>Selection of emulators  skype meeting on March 23, 5 PM</a:t>
            </a:r>
          </a:p>
          <a:p>
            <a:pPr marL="808400" lvl="3" indent="-360000" fontAlgn="b">
              <a:buSzPct val="110000"/>
              <a:buFont typeface="Wingdings" panose="05000000000000000000" pitchFamily="2" charset="2"/>
              <a:buChar char="ü"/>
            </a:pPr>
            <a:r>
              <a:rPr lang="en-US" sz="2000" dirty="0" smtClean="0">
                <a:sym typeface="Wingdings" panose="05000000000000000000" pitchFamily="2" charset="2"/>
              </a:rPr>
              <a:t>MPC description template to allow formulating guidelines for best practices  draft by September, proposal on google document, coordinated by Javier &amp; Jan</a:t>
            </a:r>
          </a:p>
          <a:p>
            <a:pPr marL="808400" lvl="3" indent="-360000" fontAlgn="b">
              <a:buSzPct val="110000"/>
              <a:buFont typeface="Wingdings" panose="05000000000000000000" pitchFamily="2" charset="2"/>
              <a:buChar char="ü"/>
            </a:pPr>
            <a:r>
              <a:rPr lang="en-US" sz="2000" dirty="0" smtClean="0">
                <a:sym typeface="Wingdings" panose="05000000000000000000" pitchFamily="2" charset="2"/>
              </a:rPr>
              <a:t>Performance indicators  update table and make proposal quantification, to be discussed in Skype meeting (April/May), coordinated by Javier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BREAK OUT </a:t>
            </a:r>
            <a:r>
              <a:rPr lang="nl-BE" dirty="0" smtClean="0"/>
              <a:t>SESSIONS </a:t>
            </a:r>
            <a:r>
              <a:rPr lang="nl-BE" dirty="0" smtClean="0"/>
              <a:t>– BS2.3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546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349999"/>
            <a:ext cx="8334000" cy="2214000"/>
          </a:xfrm>
        </p:spPr>
        <p:txBody>
          <a:bodyPr/>
          <a:lstStyle/>
          <a:p>
            <a:pPr marL="360000" lvl="1" indent="-360000" fontAlgn="b">
              <a:buSzPct val="110000"/>
              <a:buFont typeface="Wingdings" panose="05000000000000000000" pitchFamily="2" charset="2"/>
              <a:buChar char="ü"/>
            </a:pPr>
            <a:r>
              <a:rPr lang="en-US" b="1" dirty="0" smtClean="0"/>
              <a:t>Agreement </a:t>
            </a:r>
            <a:r>
              <a:rPr lang="en-US" b="1" dirty="0"/>
              <a:t>on further actions - Roadmap &amp; </a:t>
            </a:r>
            <a:r>
              <a:rPr lang="en-US" b="1" dirty="0" smtClean="0"/>
              <a:t>Timeline</a:t>
            </a:r>
          </a:p>
          <a:p>
            <a:pPr marL="808400" lvl="3" indent="-360000" fontAlgn="b">
              <a:buSzPct val="110000"/>
              <a:buFont typeface="Wingdings" panose="05000000000000000000" pitchFamily="2" charset="2"/>
              <a:buChar char="ü"/>
            </a:pPr>
            <a:r>
              <a:rPr lang="en-US" sz="2000" dirty="0" smtClean="0">
                <a:sym typeface="Wingdings" panose="05000000000000000000" pitchFamily="2" charset="2"/>
              </a:rPr>
              <a:t>MPC library: start to set up the library and populate and test, start with simple models  status discussion September/October</a:t>
            </a:r>
          </a:p>
          <a:p>
            <a:pPr marL="808400" lvl="3" indent="-360000" fontAlgn="b">
              <a:buSzPct val="110000"/>
              <a:buFont typeface="Wingdings" panose="05000000000000000000" pitchFamily="2" charset="2"/>
              <a:buChar char="ü"/>
            </a:pPr>
            <a:r>
              <a:rPr lang="en-US" sz="2000" dirty="0" smtClean="0">
                <a:sym typeface="Wingdings" panose="05000000000000000000" pitchFamily="2" charset="2"/>
              </a:rPr>
              <a:t>Mailing list for WP1.2  can this be done? Michael?</a:t>
            </a:r>
          </a:p>
          <a:p>
            <a:pPr marL="808400" lvl="3" indent="-360000" fontAlgn="b">
              <a:buSzPct val="110000"/>
              <a:buFont typeface="Wingdings" panose="05000000000000000000" pitchFamily="2" charset="2"/>
              <a:buChar char="ü"/>
            </a:pPr>
            <a:r>
              <a:rPr lang="en-US" sz="2000" dirty="0" smtClean="0">
                <a:sym typeface="Wingdings" panose="05000000000000000000" pitchFamily="2" charset="2"/>
              </a:rPr>
              <a:t>Share publications</a:t>
            </a:r>
          </a:p>
          <a:p>
            <a:pPr marL="808400" lvl="3" indent="-360000" fontAlgn="b">
              <a:buSzPct val="110000"/>
              <a:buFont typeface="Wingdings" panose="05000000000000000000" pitchFamily="2" charset="2"/>
              <a:buChar char="ü"/>
            </a:pPr>
            <a:r>
              <a:rPr lang="en-US" sz="2000" dirty="0" smtClean="0">
                <a:sym typeface="Wingdings" panose="05000000000000000000" pitchFamily="2" charset="2"/>
              </a:rPr>
              <a:t>Communicate needs</a:t>
            </a:r>
          </a:p>
          <a:p>
            <a:pPr marL="808400" lvl="3" indent="-360000" fontAlgn="b">
              <a:buSzPct val="110000"/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808400" lvl="3" indent="-360000" fontAlgn="b">
              <a:buSzPct val="110000"/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808400" lvl="3" indent="-360000" fontAlgn="b">
              <a:buSzPct val="110000"/>
              <a:buFont typeface="Wingdings" panose="05000000000000000000" pitchFamily="2" charset="2"/>
              <a:buChar char="ü"/>
            </a:pPr>
            <a:endParaRPr lang="en-US" dirty="0"/>
          </a:p>
          <a:p>
            <a:pPr lvl="1" fontAlgn="b"/>
            <a:endParaRPr lang="en-US" dirty="0"/>
          </a:p>
          <a:p>
            <a:pPr lvl="3">
              <a:buFont typeface="Wingdings" panose="05000000000000000000" pitchFamily="2" charset="2"/>
              <a:buChar char="ü"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BREAK OUT </a:t>
            </a:r>
            <a:r>
              <a:rPr lang="nl-BE" dirty="0" smtClean="0"/>
              <a:t>SESSIONS </a:t>
            </a:r>
            <a:r>
              <a:rPr lang="nl-BE" dirty="0" smtClean="0"/>
              <a:t>– BS2.3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535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COLLABORATION</a:t>
            </a:r>
            <a:endParaRPr lang="nl-BE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75000" y="2474684"/>
            <a:ext cx="8181080" cy="21786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  <a:p>
            <a:pPr marL="0" indent="0">
              <a:buNone/>
            </a:pPr>
            <a:endParaRPr lang="nl-BE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50818"/>
            <a:ext cx="7020272" cy="462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4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349999"/>
            <a:ext cx="8334000" cy="2214000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Attended</a:t>
            </a:r>
            <a:r>
              <a:rPr lang="en-GB" b="1" dirty="0"/>
              <a:t> </a:t>
            </a:r>
            <a:r>
              <a:rPr lang="en-GB" b="1" dirty="0" smtClean="0"/>
              <a:t>by 11 institutions:</a:t>
            </a:r>
          </a:p>
          <a:p>
            <a:pPr marL="817200" lvl="1" indent="-457200">
              <a:buFont typeface="+mj-lt"/>
              <a:buAutoNum type="arabicPeriod"/>
            </a:pPr>
            <a:r>
              <a:rPr lang="en-GB" sz="2000" dirty="0" smtClean="0"/>
              <a:t>KU Leuven</a:t>
            </a:r>
          </a:p>
          <a:p>
            <a:pPr marL="817200" lvl="1" indent="-457200">
              <a:buFont typeface="+mj-lt"/>
              <a:buAutoNum type="arabicPeriod"/>
            </a:pPr>
            <a:r>
              <a:rPr lang="en-GB" sz="2000" dirty="0" smtClean="0"/>
              <a:t>LBNL</a:t>
            </a:r>
          </a:p>
          <a:p>
            <a:pPr marL="817200" lvl="1" indent="-457200">
              <a:buFont typeface="+mj-lt"/>
              <a:buAutoNum type="arabicPeriod"/>
            </a:pPr>
            <a:r>
              <a:rPr lang="en-GB" sz="2000" dirty="0" err="1" smtClean="0"/>
              <a:t>Engie-Axima</a:t>
            </a:r>
            <a:endParaRPr lang="en-GB" sz="2000" dirty="0" smtClean="0"/>
          </a:p>
          <a:p>
            <a:pPr marL="817200" lvl="1" indent="-457200">
              <a:buFont typeface="+mj-lt"/>
              <a:buAutoNum type="arabicPeriod"/>
            </a:pPr>
            <a:r>
              <a:rPr lang="en-GB" sz="2000" dirty="0" smtClean="0"/>
              <a:t>SDU</a:t>
            </a:r>
          </a:p>
          <a:p>
            <a:pPr marL="817200" lvl="1" indent="-457200">
              <a:buFont typeface="+mj-lt"/>
              <a:buAutoNum type="arabicPeriod"/>
            </a:pPr>
            <a:r>
              <a:rPr lang="en-GB" sz="2000" dirty="0" err="1" smtClean="0"/>
              <a:t>Engie</a:t>
            </a:r>
            <a:r>
              <a:rPr lang="en-GB" sz="2000" dirty="0" smtClean="0"/>
              <a:t> Lab</a:t>
            </a:r>
          </a:p>
          <a:p>
            <a:pPr marL="817200" lvl="1" indent="-457200">
              <a:buFont typeface="+mj-lt"/>
              <a:buAutoNum type="arabicPeriod"/>
            </a:pPr>
            <a:r>
              <a:rPr lang="en-GB" sz="2000" dirty="0" smtClean="0"/>
              <a:t>3E</a:t>
            </a:r>
          </a:p>
          <a:p>
            <a:pPr marL="817200" lvl="1" indent="-457200">
              <a:buFont typeface="+mj-lt"/>
              <a:buAutoNum type="arabicPeriod"/>
            </a:pPr>
            <a:r>
              <a:rPr lang="en-GB" sz="2000" dirty="0" smtClean="0"/>
              <a:t>IK4</a:t>
            </a:r>
          </a:p>
          <a:p>
            <a:pPr marL="817200" lvl="1" indent="-457200">
              <a:buFont typeface="+mj-lt"/>
              <a:buAutoNum type="arabicPeriod"/>
            </a:pPr>
            <a:r>
              <a:rPr lang="en-GB" sz="2000" dirty="0" smtClean="0"/>
              <a:t>PNNL</a:t>
            </a:r>
          </a:p>
          <a:p>
            <a:pPr marL="817200" lvl="1" indent="-457200">
              <a:buFont typeface="+mj-lt"/>
              <a:buAutoNum type="arabicPeriod"/>
            </a:pPr>
            <a:r>
              <a:rPr lang="en-GB" sz="2000" dirty="0" smtClean="0"/>
              <a:t>CENT University (India Research </a:t>
            </a:r>
            <a:r>
              <a:rPr lang="en-GB" sz="2000" dirty="0" err="1" smtClean="0"/>
              <a:t>Center</a:t>
            </a:r>
            <a:r>
              <a:rPr lang="en-GB" sz="2000" dirty="0" smtClean="0"/>
              <a:t> Building Energy Efficiency)</a:t>
            </a:r>
          </a:p>
          <a:p>
            <a:pPr marL="817200" lvl="1" indent="-457200">
              <a:buFont typeface="+mj-lt"/>
              <a:buAutoNum type="arabicPeriod"/>
            </a:pPr>
            <a:r>
              <a:rPr lang="en-GB" sz="2000" dirty="0" smtClean="0"/>
              <a:t>TU Berlin</a:t>
            </a:r>
          </a:p>
          <a:p>
            <a:pPr marL="817200" lvl="1" indent="-457200">
              <a:buFont typeface="+mj-lt"/>
              <a:buAutoNum type="arabicPeriod"/>
            </a:pPr>
            <a:r>
              <a:rPr lang="en-GB" sz="2000" dirty="0" smtClean="0"/>
              <a:t>RWTH Aachen</a:t>
            </a:r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TEAM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2979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9512" y="1628800"/>
            <a:ext cx="8784976" cy="3384376"/>
          </a:xfrm>
          <a:prstGeom prst="rect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9998"/>
            <a:ext cx="8478464" cy="4671289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Using </a:t>
            </a:r>
            <a:r>
              <a:rPr lang="en-GB" dirty="0" err="1" smtClean="0">
                <a:solidFill>
                  <a:schemeClr val="bg1"/>
                </a:solidFill>
              </a:rPr>
              <a:t>Modelica</a:t>
            </a:r>
            <a:r>
              <a:rPr lang="en-GB" dirty="0" smtClean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an equation-based object-oriented modelling language</a:t>
            </a:r>
          </a:p>
          <a:p>
            <a:pPr marL="457200" indent="-457200">
              <a:buFont typeface="+mj-lt"/>
              <a:buAutoNum type="arabicPeriod"/>
            </a:pPr>
            <a:endParaRPr lang="en-GB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solidFill>
                  <a:schemeClr val="bg1"/>
                </a:solidFill>
              </a:rPr>
              <a:t>To develop an open-source </a:t>
            </a:r>
            <a:r>
              <a:rPr lang="en-GB" b="1" dirty="0" smtClean="0">
                <a:solidFill>
                  <a:schemeClr val="bg1"/>
                </a:solidFill>
              </a:rPr>
              <a:t>Library for MPC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solidFill>
                  <a:schemeClr val="bg1"/>
                </a:solidFill>
              </a:rPr>
              <a:t>To develop a </a:t>
            </a:r>
            <a:r>
              <a:rPr lang="en-GB" b="1" dirty="0" smtClean="0">
                <a:solidFill>
                  <a:schemeClr val="bg1"/>
                </a:solidFill>
              </a:rPr>
              <a:t>framework</a:t>
            </a:r>
            <a:r>
              <a:rPr lang="en-GB" dirty="0" smtClean="0">
                <a:solidFill>
                  <a:schemeClr val="bg1"/>
                </a:solidFill>
              </a:rPr>
              <a:t> to test and assess MPC 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solidFill>
                  <a:schemeClr val="bg1"/>
                </a:solidFill>
              </a:rPr>
              <a:t>To compare and </a:t>
            </a:r>
            <a:r>
              <a:rPr lang="en-GB" b="1" dirty="0" smtClean="0">
                <a:solidFill>
                  <a:schemeClr val="bg1"/>
                </a:solidFill>
              </a:rPr>
              <a:t>benchmark</a:t>
            </a:r>
            <a:r>
              <a:rPr lang="en-GB" dirty="0" smtClean="0">
                <a:solidFill>
                  <a:schemeClr val="bg1"/>
                </a:solidFill>
              </a:rPr>
              <a:t> different </a:t>
            </a:r>
            <a:r>
              <a:rPr lang="en-GB" b="1" dirty="0" smtClean="0">
                <a:solidFill>
                  <a:schemeClr val="bg1"/>
                </a:solidFill>
              </a:rPr>
              <a:t>MPC formulations</a:t>
            </a:r>
          </a:p>
          <a:p>
            <a:pPr marL="457200" indent="-45720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GOALS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7918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349998"/>
            <a:ext cx="8334000" cy="445526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WP1.2 </a:t>
            </a:r>
            <a:r>
              <a:rPr lang="en-US" b="1" dirty="0" err="1" smtClean="0"/>
              <a:t>Modelica</a:t>
            </a:r>
            <a:r>
              <a:rPr lang="en-US" b="1" dirty="0" smtClean="0"/>
              <a:t> Library for Model Predictive Control</a:t>
            </a:r>
          </a:p>
          <a:p>
            <a:pPr marL="0" indent="0">
              <a:buNone/>
            </a:pPr>
            <a:endParaRPr lang="en-US" b="1" dirty="0" smtClean="0"/>
          </a:p>
          <a:p>
            <a:pPr marL="360000" lvl="1" indent="0">
              <a:buNone/>
            </a:pPr>
            <a:r>
              <a:rPr lang="en-US" b="1" dirty="0" smtClean="0"/>
              <a:t>Task 1.2.1: </a:t>
            </a:r>
            <a:br>
              <a:rPr lang="en-US" b="1" dirty="0" smtClean="0"/>
            </a:br>
            <a:r>
              <a:rPr lang="en-US" dirty="0" smtClean="0"/>
              <a:t>Develop a framework to test and assess MPC performance</a:t>
            </a:r>
            <a:endParaRPr lang="en-US" b="1" dirty="0" smtClean="0"/>
          </a:p>
          <a:p>
            <a:pPr marL="360000" lvl="1" indent="0">
              <a:buNone/>
            </a:pPr>
            <a:endParaRPr lang="en-US" sz="1000" dirty="0" smtClean="0"/>
          </a:p>
          <a:p>
            <a:pPr marL="360000" lvl="1" indent="0">
              <a:buNone/>
            </a:pPr>
            <a:r>
              <a:rPr lang="en-US" b="1" dirty="0" err="1" smtClean="0"/>
              <a:t>Taks</a:t>
            </a:r>
            <a:r>
              <a:rPr lang="en-US" b="1" dirty="0" smtClean="0"/>
              <a:t> </a:t>
            </a:r>
            <a:r>
              <a:rPr lang="en-US" b="1" dirty="0"/>
              <a:t>1.2.2: </a:t>
            </a:r>
            <a:br>
              <a:rPr lang="en-US" b="1" dirty="0"/>
            </a:br>
            <a:r>
              <a:rPr lang="en-US" dirty="0" smtClean="0"/>
              <a:t>Compare and benchmark MPC </a:t>
            </a:r>
            <a:r>
              <a:rPr lang="en-US" dirty="0"/>
              <a:t>algorithms</a:t>
            </a:r>
            <a:endParaRPr lang="en-US" b="1" dirty="0"/>
          </a:p>
          <a:p>
            <a:pPr marL="360000" lvl="1" indent="0">
              <a:buNone/>
            </a:pPr>
            <a:endParaRPr lang="en-US" sz="1000" dirty="0" smtClean="0"/>
          </a:p>
          <a:p>
            <a:pPr marL="360000" lvl="1" indent="0">
              <a:buNone/>
            </a:pPr>
            <a:r>
              <a:rPr lang="en-US" b="1" dirty="0" smtClean="0"/>
              <a:t>Task </a:t>
            </a:r>
            <a:r>
              <a:rPr lang="en-US" b="1" dirty="0"/>
              <a:t>1.2.3: </a:t>
            </a:r>
            <a:br>
              <a:rPr lang="en-US" b="1" dirty="0"/>
            </a:br>
            <a:r>
              <a:rPr lang="en-US" dirty="0" smtClean="0"/>
              <a:t>Develop a </a:t>
            </a:r>
            <a:r>
              <a:rPr lang="en-US" dirty="0" err="1" smtClean="0"/>
              <a:t>Modelica</a:t>
            </a:r>
            <a:r>
              <a:rPr lang="en-US" dirty="0" smtClean="0"/>
              <a:t> </a:t>
            </a:r>
            <a:r>
              <a:rPr lang="en-US" dirty="0"/>
              <a:t>library for MPC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WORK PLAN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5191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192" y="1552124"/>
            <a:ext cx="8511304" cy="4757196"/>
          </a:xfrm>
        </p:spPr>
        <p:txBody>
          <a:bodyPr/>
          <a:lstStyle/>
          <a:p>
            <a:pPr marL="0" indent="0">
              <a:buNone/>
            </a:pPr>
            <a:r>
              <a:rPr lang="nl-BE" b="1" dirty="0" err="1" smtClean="0"/>
              <a:t>Getting</a:t>
            </a:r>
            <a:r>
              <a:rPr lang="nl-BE" b="1" dirty="0" smtClean="0"/>
              <a:t> </a:t>
            </a:r>
            <a:r>
              <a:rPr lang="nl-BE" b="1" dirty="0" err="1" smtClean="0"/>
              <a:t>to</a:t>
            </a:r>
            <a:r>
              <a:rPr lang="nl-BE" b="1" dirty="0" smtClean="0"/>
              <a:t> </a:t>
            </a:r>
            <a:r>
              <a:rPr lang="nl-BE" b="1" dirty="0" err="1" smtClean="0"/>
              <a:t>know</a:t>
            </a:r>
            <a:r>
              <a:rPr lang="nl-BE" b="1" dirty="0" smtClean="0"/>
              <a:t> </a:t>
            </a:r>
            <a:r>
              <a:rPr lang="nl-BE" b="1" dirty="0" err="1" smtClean="0"/>
              <a:t>each</a:t>
            </a:r>
            <a:r>
              <a:rPr lang="nl-BE" b="1" dirty="0" smtClean="0"/>
              <a:t> </a:t>
            </a:r>
            <a:r>
              <a:rPr lang="nl-BE" b="1" dirty="0" err="1" smtClean="0"/>
              <a:t>other</a:t>
            </a:r>
            <a:r>
              <a:rPr lang="nl-BE" b="1" dirty="0" smtClean="0"/>
              <a:t> </a:t>
            </a:r>
            <a:r>
              <a:rPr lang="nl-BE" b="1" dirty="0" err="1" smtClean="0"/>
              <a:t>better</a:t>
            </a:r>
            <a:r>
              <a:rPr lang="nl-BE" b="1" dirty="0" smtClean="0"/>
              <a:t> – </a:t>
            </a:r>
            <a:r>
              <a:rPr lang="nl-BE" b="1" dirty="0" err="1" smtClean="0"/>
              <a:t>expectations</a:t>
            </a:r>
            <a:endParaRPr lang="nl-BE" b="1" dirty="0" smtClean="0"/>
          </a:p>
          <a:p>
            <a:pPr marL="0" indent="0">
              <a:buNone/>
            </a:pPr>
            <a:r>
              <a:rPr lang="nl-BE" b="1" dirty="0" smtClean="0"/>
              <a:t>Focus</a:t>
            </a:r>
            <a:r>
              <a:rPr lang="nl-BE" dirty="0" smtClean="0"/>
              <a:t>: MPC – </a:t>
            </a:r>
            <a:r>
              <a:rPr lang="nl-BE" dirty="0" err="1" smtClean="0"/>
              <a:t>testing</a:t>
            </a:r>
            <a:r>
              <a:rPr lang="nl-BE" dirty="0" smtClean="0"/>
              <a:t> on virtual test bed (</a:t>
            </a:r>
            <a:r>
              <a:rPr lang="nl-BE" dirty="0" err="1" smtClean="0"/>
              <a:t>and</a:t>
            </a:r>
            <a:r>
              <a:rPr lang="nl-BE" dirty="0" smtClean="0"/>
              <a:t> in real buildings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opportunities</a:t>
            </a:r>
            <a:r>
              <a:rPr lang="nl-BE" dirty="0" smtClean="0"/>
              <a:t>)</a:t>
            </a:r>
          </a:p>
          <a:p>
            <a:pPr marL="0" indent="0">
              <a:buNone/>
            </a:pPr>
            <a:r>
              <a:rPr lang="nl-BE" b="1" dirty="0" smtClean="0"/>
              <a:t>Scope: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l-BE" dirty="0" smtClean="0"/>
              <a:t>start </a:t>
            </a:r>
            <a:r>
              <a:rPr lang="nl-BE" dirty="0" err="1" smtClean="0"/>
              <a:t>with</a:t>
            </a:r>
            <a:r>
              <a:rPr lang="nl-BE" dirty="0" smtClean="0"/>
              <a:t> building level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l-BE" dirty="0" err="1" smtClean="0"/>
              <a:t>extend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applications</a:t>
            </a:r>
            <a:r>
              <a:rPr lang="nl-BE" dirty="0" smtClean="0"/>
              <a:t> </a:t>
            </a:r>
            <a:r>
              <a:rPr lang="nl-BE" dirty="0" err="1" smtClean="0"/>
              <a:t>beyond</a:t>
            </a:r>
            <a:r>
              <a:rPr lang="nl-BE" dirty="0" smtClean="0"/>
              <a:t> building level, e.g. THERNET</a:t>
            </a:r>
          </a:p>
          <a:p>
            <a:pPr>
              <a:buFont typeface="Wingdings" panose="05000000000000000000" pitchFamily="2" charset="2"/>
              <a:buChar char="ü"/>
            </a:pPr>
            <a:endParaRPr lang="nl-BE" dirty="0"/>
          </a:p>
          <a:p>
            <a:pPr marL="0" indent="0">
              <a:buNone/>
            </a:pPr>
            <a:r>
              <a:rPr lang="nl-BE" b="1" dirty="0" err="1" smtClean="0"/>
              <a:t>Expectations</a:t>
            </a:r>
            <a:r>
              <a:rPr lang="nl-BE" b="1" dirty="0" smtClean="0"/>
              <a:t> IBPSA Project 1: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Synergy, critical mass and continuity in development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Dynamic and strong collaborations = seeds for </a:t>
            </a:r>
            <a:r>
              <a:rPr lang="en-US" dirty="0" smtClean="0"/>
              <a:t>future collaborative projects and exchanges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BREAK OUT </a:t>
            </a:r>
            <a:r>
              <a:rPr lang="nl-BE" dirty="0" smtClean="0"/>
              <a:t>SESSIONS – BS 1.1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3452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192" y="1552124"/>
            <a:ext cx="8334000" cy="2214000"/>
          </a:xfrm>
        </p:spPr>
        <p:txBody>
          <a:bodyPr/>
          <a:lstStyle/>
          <a:p>
            <a:pPr marL="0" indent="0">
              <a:buNone/>
            </a:pPr>
            <a:r>
              <a:rPr lang="nl-BE" b="1" dirty="0" err="1" smtClean="0"/>
              <a:t>Expectations</a:t>
            </a:r>
            <a:r>
              <a:rPr lang="nl-BE" b="1" dirty="0" smtClean="0"/>
              <a:t> WP1.2: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Collaboration on library </a:t>
            </a:r>
            <a:r>
              <a:rPr lang="en-US" dirty="0"/>
              <a:t>for MPC and optimization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Collaboration on BOP-TEST development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Common architecture, common emulators, common KPIs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Benchmark our MPC formulations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Insights in strengths &amp; limitations of </a:t>
            </a:r>
            <a:r>
              <a:rPr lang="en-US" dirty="0" err="1"/>
              <a:t>Modelica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Insights in modelling and optimization approaches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Available tools for </a:t>
            </a:r>
            <a:r>
              <a:rPr lang="en-US" dirty="0" smtClean="0"/>
              <a:t>MPC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Practical </a:t>
            </a:r>
            <a:r>
              <a:rPr lang="en-US" dirty="0"/>
              <a:t>issues with implementations – dealing with faults, sensors, data, </a:t>
            </a:r>
            <a:r>
              <a:rPr lang="en-US" dirty="0" smtClean="0"/>
              <a:t>controllability, Wetter.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BREAK OUT </a:t>
            </a:r>
            <a:r>
              <a:rPr lang="nl-BE" dirty="0"/>
              <a:t>SESSIONS – BS 1.1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5401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192" y="1552124"/>
            <a:ext cx="8334000" cy="4685188"/>
          </a:xfrm>
        </p:spPr>
        <p:txBody>
          <a:bodyPr/>
          <a:lstStyle/>
          <a:p>
            <a:pPr marL="0" indent="0">
              <a:buNone/>
            </a:pPr>
            <a:r>
              <a:rPr lang="nl-BE" b="1" dirty="0" err="1" smtClean="0"/>
              <a:t>Expectations</a:t>
            </a:r>
            <a:r>
              <a:rPr lang="nl-BE" b="1" dirty="0" smtClean="0"/>
              <a:t> WP1.2: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tool</a:t>
            </a:r>
            <a:r>
              <a:rPr lang="fr-FR" dirty="0"/>
              <a:t>/</a:t>
            </a:r>
            <a:r>
              <a:rPr lang="fr-FR" dirty="0" err="1"/>
              <a:t>library</a:t>
            </a:r>
            <a:r>
              <a:rPr lang="fr-FR" dirty="0"/>
              <a:t> to use to </a:t>
            </a:r>
            <a:r>
              <a:rPr lang="fr-FR" dirty="0" err="1"/>
              <a:t>create</a:t>
            </a:r>
            <a:r>
              <a:rPr lang="fr-FR" dirty="0"/>
              <a:t> MPC </a:t>
            </a:r>
            <a:r>
              <a:rPr lang="fr-FR" dirty="0" err="1"/>
              <a:t>from</a:t>
            </a:r>
            <a:r>
              <a:rPr lang="fr-FR" dirty="0"/>
              <a:t> design to </a:t>
            </a:r>
            <a:r>
              <a:rPr lang="fr-FR" dirty="0" err="1"/>
              <a:t>operation</a:t>
            </a:r>
            <a:r>
              <a:rPr lang="fr-FR" dirty="0"/>
              <a:t>?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dirty="0"/>
              <a:t>How to </a:t>
            </a:r>
            <a:r>
              <a:rPr lang="fr-FR" dirty="0" err="1"/>
              <a:t>create</a:t>
            </a:r>
            <a:r>
              <a:rPr lang="fr-FR" dirty="0"/>
              <a:t> MPC </a:t>
            </a:r>
            <a:r>
              <a:rPr lang="fr-FR" dirty="0" err="1"/>
              <a:t>models</a:t>
            </a:r>
            <a:r>
              <a:rPr lang="fr-FR" dirty="0"/>
              <a:t> for building </a:t>
            </a:r>
            <a:r>
              <a:rPr lang="fr-FR" dirty="0" err="1"/>
              <a:t>industry</a:t>
            </a:r>
            <a:r>
              <a:rPr lang="fr-FR" dirty="0"/>
              <a:t>?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dirty="0" err="1"/>
              <a:t>What</a:t>
            </a:r>
            <a:r>
              <a:rPr lang="fr-FR" dirty="0"/>
              <a:t> data (nature, </a:t>
            </a:r>
            <a:r>
              <a:rPr lang="fr-FR" dirty="0" err="1"/>
              <a:t>history</a:t>
            </a:r>
            <a:r>
              <a:rPr lang="fr-FR" dirty="0"/>
              <a:t>) are </a:t>
            </a:r>
            <a:r>
              <a:rPr lang="fr-FR" dirty="0" err="1"/>
              <a:t>necessary</a:t>
            </a:r>
            <a:r>
              <a:rPr lang="fr-FR" dirty="0"/>
              <a:t> to </a:t>
            </a:r>
            <a:r>
              <a:rPr lang="fr-FR" dirty="0" err="1"/>
              <a:t>implement</a:t>
            </a:r>
            <a:r>
              <a:rPr lang="fr-FR" dirty="0"/>
              <a:t> MPC in a building?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dirty="0"/>
              <a:t>How to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smtClean="0"/>
              <a:t>an </a:t>
            </a:r>
            <a:r>
              <a:rPr lang="fr-FR" dirty="0" err="1" smtClean="0"/>
              <a:t>energy</a:t>
            </a:r>
            <a:r>
              <a:rPr lang="fr-FR" dirty="0" smtClean="0"/>
              <a:t> </a:t>
            </a:r>
            <a:r>
              <a:rPr lang="fr-FR" dirty="0"/>
              <a:t>model to BIM?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dirty="0" err="1" smtClean="0"/>
              <a:t>Going</a:t>
            </a:r>
            <a:r>
              <a:rPr lang="fr-FR" dirty="0" smtClean="0"/>
              <a:t> </a:t>
            </a:r>
            <a:r>
              <a:rPr lang="fr-FR" dirty="0" err="1" smtClean="0"/>
              <a:t>further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</a:t>
            </a:r>
            <a:r>
              <a:rPr lang="fr-FR" dirty="0" err="1" smtClean="0"/>
              <a:t>virtual</a:t>
            </a:r>
            <a:r>
              <a:rPr lang="fr-FR" dirty="0" smtClean="0"/>
              <a:t> test </a:t>
            </a:r>
            <a:r>
              <a:rPr lang="fr-FR" dirty="0" err="1" smtClean="0"/>
              <a:t>bed</a:t>
            </a:r>
            <a:r>
              <a:rPr lang="fr-FR" dirty="0" smtClean="0"/>
              <a:t>: test </a:t>
            </a:r>
            <a:r>
              <a:rPr lang="fr-FR" dirty="0"/>
              <a:t>and </a:t>
            </a:r>
            <a:r>
              <a:rPr lang="fr-FR" dirty="0" err="1"/>
              <a:t>demonstration</a:t>
            </a:r>
            <a:r>
              <a:rPr lang="fr-FR" dirty="0"/>
              <a:t> in </a:t>
            </a:r>
            <a:r>
              <a:rPr lang="fr-FR" dirty="0" err="1" smtClean="0"/>
              <a:t>controller</a:t>
            </a:r>
            <a:r>
              <a:rPr lang="fr-FR" dirty="0" smtClean="0"/>
              <a:t>-in-the-</a:t>
            </a:r>
            <a:r>
              <a:rPr lang="fr-FR" dirty="0" err="1" smtClean="0"/>
              <a:t>loop</a:t>
            </a:r>
            <a:r>
              <a:rPr lang="fr-FR" dirty="0" smtClean="0"/>
              <a:t> setups, </a:t>
            </a:r>
            <a:r>
              <a:rPr lang="fr-FR" dirty="0" err="1" smtClean="0"/>
              <a:t>lab</a:t>
            </a:r>
            <a:r>
              <a:rPr lang="fr-FR" dirty="0" smtClean="0"/>
              <a:t> setups and real buildings!</a:t>
            </a:r>
            <a:endParaRPr lang="fr-FR" dirty="0"/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BREAK OUT </a:t>
            </a:r>
            <a:r>
              <a:rPr lang="nl-BE" dirty="0"/>
              <a:t>SESSIONS – BS 1.1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259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349999"/>
            <a:ext cx="8334000" cy="2214000"/>
          </a:xfrm>
        </p:spPr>
        <p:txBody>
          <a:bodyPr/>
          <a:lstStyle/>
          <a:p>
            <a:pPr marL="0" indent="0">
              <a:buNone/>
            </a:pPr>
            <a:r>
              <a:rPr lang="nl-BE" b="1" dirty="0" smtClean="0"/>
              <a:t>MPC </a:t>
            </a:r>
            <a:r>
              <a:rPr lang="nl-BE" b="1" dirty="0" err="1" smtClean="0"/>
              <a:t>formulations</a:t>
            </a:r>
            <a:endParaRPr lang="nl-BE" b="1" dirty="0" smtClean="0"/>
          </a:p>
          <a:p>
            <a:pPr marL="0" indent="0">
              <a:buNone/>
            </a:pPr>
            <a:endParaRPr lang="nl-BE" dirty="0" smtClean="0"/>
          </a:p>
          <a:p>
            <a:pPr marL="0" indent="0">
              <a:buNone/>
            </a:pPr>
            <a:r>
              <a:rPr lang="nl-BE" dirty="0" err="1" smtClean="0"/>
              <a:t>Presentations</a:t>
            </a:r>
            <a:r>
              <a:rPr lang="nl-BE" dirty="0" smtClean="0"/>
              <a:t> of </a:t>
            </a:r>
            <a:r>
              <a:rPr lang="nl-BE" dirty="0" err="1" smtClean="0"/>
              <a:t>existing</a:t>
            </a:r>
            <a:r>
              <a:rPr lang="nl-BE" dirty="0" smtClean="0"/>
              <a:t> MPC </a:t>
            </a:r>
            <a:r>
              <a:rPr lang="nl-BE" dirty="0" err="1" smtClean="0"/>
              <a:t>algorithms</a:t>
            </a:r>
            <a:r>
              <a:rPr lang="nl-BE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000" dirty="0" smtClean="0"/>
              <a:t>KU Leuven – TACO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000" dirty="0" smtClean="0"/>
              <a:t>KU Leuven – </a:t>
            </a:r>
            <a:r>
              <a:rPr lang="nl-BE" sz="2000" dirty="0" err="1" smtClean="0"/>
              <a:t>FastSim</a:t>
            </a:r>
            <a:endParaRPr lang="nl-B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nl-BE" sz="2000" dirty="0" smtClean="0"/>
              <a:t>LBNL – </a:t>
            </a:r>
            <a:r>
              <a:rPr lang="nl-BE" sz="2000" dirty="0" err="1" smtClean="0"/>
              <a:t>MPCPy</a:t>
            </a:r>
            <a:endParaRPr lang="nl-B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nl-BE" sz="2000" dirty="0" smtClean="0"/>
              <a:t>SDU – </a:t>
            </a:r>
            <a:r>
              <a:rPr lang="nl-BE" sz="2000" dirty="0" err="1" smtClean="0"/>
              <a:t>Pareto</a:t>
            </a:r>
            <a:r>
              <a:rPr lang="nl-BE" sz="2000" dirty="0" smtClean="0"/>
              <a:t> frontiers versus </a:t>
            </a:r>
            <a:r>
              <a:rPr lang="nl-BE" sz="2000" dirty="0" err="1" smtClean="0"/>
              <a:t>cost</a:t>
            </a:r>
            <a:r>
              <a:rPr lang="nl-BE" sz="2000" dirty="0" smtClean="0"/>
              <a:t> </a:t>
            </a:r>
            <a:r>
              <a:rPr lang="nl-BE" sz="2000" dirty="0" err="1" smtClean="0"/>
              <a:t>function</a:t>
            </a:r>
            <a:r>
              <a:rPr lang="nl-BE" sz="2000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BREAK </a:t>
            </a:r>
            <a:r>
              <a:rPr lang="nl-BE" dirty="0" smtClean="0"/>
              <a:t>OUT </a:t>
            </a:r>
            <a:r>
              <a:rPr lang="nl-BE" dirty="0"/>
              <a:t>SESSIONS – BS </a:t>
            </a:r>
            <a:r>
              <a:rPr lang="nl-BE" dirty="0" smtClean="0"/>
              <a:t>1.2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5030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349998"/>
            <a:ext cx="8334000" cy="5175345"/>
          </a:xfrm>
        </p:spPr>
        <p:txBody>
          <a:bodyPr/>
          <a:lstStyle/>
          <a:p>
            <a:pPr marL="0" indent="0">
              <a:buNone/>
            </a:pPr>
            <a:r>
              <a:rPr lang="nl-BE" b="1" dirty="0" smtClean="0"/>
              <a:t>Candidate emulator </a:t>
            </a:r>
            <a:r>
              <a:rPr lang="nl-BE" b="1" dirty="0" err="1" smtClean="0"/>
              <a:t>models</a:t>
            </a:r>
            <a:endParaRPr lang="nl-BE" b="1" dirty="0" smtClean="0"/>
          </a:p>
          <a:p>
            <a:pPr marL="0" indent="0">
              <a:buNone/>
            </a:pPr>
            <a:endParaRPr lang="nl-BE" dirty="0" smtClean="0"/>
          </a:p>
          <a:p>
            <a:pPr marL="0" indent="0">
              <a:buNone/>
            </a:pPr>
            <a:r>
              <a:rPr lang="nl-BE" dirty="0" err="1" smtClean="0"/>
              <a:t>Presentations</a:t>
            </a:r>
            <a:r>
              <a:rPr lang="nl-BE" dirty="0" smtClean="0"/>
              <a:t> of </a:t>
            </a:r>
            <a:r>
              <a:rPr lang="nl-BE" dirty="0" err="1" smtClean="0"/>
              <a:t>existing</a:t>
            </a:r>
            <a:r>
              <a:rPr lang="nl-BE" dirty="0" smtClean="0"/>
              <a:t> emulators: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000" dirty="0" smtClean="0"/>
              <a:t>ENGIE Lab – </a:t>
            </a:r>
            <a:r>
              <a:rPr lang="nl-BE" sz="2000" dirty="0" err="1" smtClean="0"/>
              <a:t>validated</a:t>
            </a:r>
            <a:r>
              <a:rPr lang="nl-BE" sz="2000" dirty="0" smtClean="0"/>
              <a:t> office model – </a:t>
            </a:r>
            <a:r>
              <a:rPr lang="nl-BE" sz="2000" dirty="0" err="1" smtClean="0">
                <a:solidFill>
                  <a:srgbClr val="C00000"/>
                </a:solidFill>
              </a:rPr>
              <a:t>hydronic</a:t>
            </a:r>
            <a:r>
              <a:rPr lang="nl-BE" sz="2000" dirty="0" smtClean="0">
                <a:solidFill>
                  <a:srgbClr val="C00000"/>
                </a:solidFill>
              </a:rPr>
              <a:t> system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000" dirty="0" smtClean="0"/>
              <a:t>ENGIE Lab – </a:t>
            </a:r>
            <a:r>
              <a:rPr lang="nl-BE" sz="2000" dirty="0" err="1" smtClean="0"/>
              <a:t>detailed</a:t>
            </a:r>
            <a:r>
              <a:rPr lang="nl-BE" sz="2000" dirty="0" smtClean="0"/>
              <a:t> </a:t>
            </a:r>
            <a:r>
              <a:rPr lang="nl-BE" sz="2000" dirty="0" err="1" smtClean="0"/>
              <a:t>residential</a:t>
            </a:r>
            <a:r>
              <a:rPr lang="nl-BE" sz="2000" dirty="0" smtClean="0"/>
              <a:t> building model – </a:t>
            </a:r>
            <a:r>
              <a:rPr lang="nl-BE" sz="2000" dirty="0" err="1" smtClean="0">
                <a:solidFill>
                  <a:srgbClr val="C00000"/>
                </a:solidFill>
              </a:rPr>
              <a:t>hydronic</a:t>
            </a:r>
            <a:r>
              <a:rPr lang="nl-BE" sz="2000" dirty="0" smtClean="0">
                <a:solidFill>
                  <a:srgbClr val="C00000"/>
                </a:solidFill>
              </a:rPr>
              <a:t> system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000" dirty="0" smtClean="0"/>
              <a:t>KU Leuven – </a:t>
            </a:r>
            <a:r>
              <a:rPr lang="nl-BE" sz="2000" dirty="0" err="1" smtClean="0"/>
              <a:t>multizone</a:t>
            </a:r>
            <a:r>
              <a:rPr lang="nl-BE" sz="2000" dirty="0" smtClean="0"/>
              <a:t> </a:t>
            </a:r>
            <a:r>
              <a:rPr lang="nl-BE" sz="2000" dirty="0" err="1" smtClean="0"/>
              <a:t>Infrax</a:t>
            </a:r>
            <a:r>
              <a:rPr lang="nl-BE" sz="2000" dirty="0" smtClean="0"/>
              <a:t> office building – </a:t>
            </a:r>
            <a:r>
              <a:rPr lang="nl-BE" sz="2000" dirty="0" smtClean="0">
                <a:solidFill>
                  <a:srgbClr val="C00000"/>
                </a:solidFill>
              </a:rPr>
              <a:t>GEOTABS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000" dirty="0" smtClean="0"/>
              <a:t>KU Leuven – </a:t>
            </a:r>
            <a:r>
              <a:rPr lang="nl-BE" sz="2000" dirty="0" err="1" smtClean="0"/>
              <a:t>multizone</a:t>
            </a:r>
            <a:r>
              <a:rPr lang="nl-BE" sz="2000" dirty="0" smtClean="0"/>
              <a:t> Solarwind office building – </a:t>
            </a:r>
            <a:r>
              <a:rPr lang="nl-BE" sz="2000" dirty="0" err="1" smtClean="0">
                <a:solidFill>
                  <a:srgbClr val="C00000"/>
                </a:solidFill>
              </a:rPr>
              <a:t>hybrid</a:t>
            </a:r>
            <a:r>
              <a:rPr lang="nl-BE" sz="2000" dirty="0" smtClean="0">
                <a:solidFill>
                  <a:srgbClr val="C00000"/>
                </a:solidFill>
              </a:rPr>
              <a:t> GEOTABS + AHU-VAV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000" dirty="0" smtClean="0"/>
              <a:t>LBNL – 5 zones office emulator – </a:t>
            </a:r>
            <a:r>
              <a:rPr lang="nl-BE" sz="2000" dirty="0" smtClean="0">
                <a:solidFill>
                  <a:srgbClr val="C00000"/>
                </a:solidFill>
              </a:rPr>
              <a:t>VAV system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000" dirty="0" smtClean="0"/>
              <a:t>PNNL – extension of 5 zones office emulator LBNL – </a:t>
            </a:r>
            <a:r>
              <a:rPr lang="nl-BE" sz="2000" dirty="0" smtClean="0">
                <a:solidFill>
                  <a:srgbClr val="C00000"/>
                </a:solidFill>
              </a:rPr>
              <a:t>AHU-VAV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000" dirty="0" smtClean="0"/>
              <a:t>SDU – teaching building </a:t>
            </a:r>
            <a:r>
              <a:rPr lang="nl-BE" sz="2000" dirty="0" err="1" smtClean="0"/>
              <a:t>with</a:t>
            </a:r>
            <a:r>
              <a:rPr lang="nl-BE" sz="2000" dirty="0" smtClean="0"/>
              <a:t> offices – </a:t>
            </a:r>
            <a:r>
              <a:rPr lang="nl-BE" sz="2000" dirty="0" err="1" smtClean="0">
                <a:solidFill>
                  <a:srgbClr val="C00000"/>
                </a:solidFill>
              </a:rPr>
              <a:t>hydronic</a:t>
            </a:r>
            <a:r>
              <a:rPr lang="nl-BE" sz="2000" dirty="0" smtClean="0">
                <a:solidFill>
                  <a:srgbClr val="C00000"/>
                </a:solidFill>
              </a:rPr>
              <a:t> system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BREAK </a:t>
            </a:r>
            <a:r>
              <a:rPr lang="nl-BE" dirty="0" smtClean="0"/>
              <a:t>OUT </a:t>
            </a:r>
            <a:r>
              <a:rPr lang="nl-BE" dirty="0"/>
              <a:t>SESSIONS – BS </a:t>
            </a:r>
            <a:r>
              <a:rPr lang="nl-BE" dirty="0" smtClean="0"/>
              <a:t>1.2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7464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-KU Leuven-Liggend-Achtergrond Wit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52BDEC"/>
      </a:accent3>
      <a:accent4>
        <a:srgbClr val="00407A"/>
      </a:accent4>
      <a:accent5>
        <a:srgbClr val="7F7F7F"/>
      </a:accent5>
      <a:accent6>
        <a:srgbClr val="595959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 en Watermerk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86BCE5"/>
      </a:accent3>
      <a:accent4>
        <a:srgbClr val="00407A"/>
      </a:accent4>
      <a:accent5>
        <a:srgbClr val="7F7F7F"/>
      </a:accent5>
      <a:accent6>
        <a:srgbClr val="595959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14546</TotalTime>
  <Words>796</Words>
  <Application>Microsoft Office PowerPoint</Application>
  <PresentationFormat>On-screen Show (4:3)</PresentationFormat>
  <Paragraphs>165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Wingdings</vt:lpstr>
      <vt:lpstr>Corporate-KU Leuven-Liggend-Achtergrond Wit</vt:lpstr>
      <vt:lpstr>Corporate-KU Leuven-Liggend-Achtergrond Wit en Watermerk</vt:lpstr>
      <vt:lpstr>WP1.2 MPC</vt:lpstr>
      <vt:lpstr>THE TEAM</vt:lpstr>
      <vt:lpstr>THE GOALS</vt:lpstr>
      <vt:lpstr>THE WORK PLAN</vt:lpstr>
      <vt:lpstr>BREAK OUT SESSIONS – BS 1.1</vt:lpstr>
      <vt:lpstr>BREAK OUT SESSIONS – BS 1.1</vt:lpstr>
      <vt:lpstr>BREAK OUT SESSIONS – BS 1.1</vt:lpstr>
      <vt:lpstr>BREAK OUT SESSIONS – BS 1.2</vt:lpstr>
      <vt:lpstr>BREAK OUT SESSIONS – BS 1.2</vt:lpstr>
      <vt:lpstr>BREAK OUT SESSIONS – BS 2.1</vt:lpstr>
      <vt:lpstr>BREAK OUT SESSIONS – BS 2.2</vt:lpstr>
      <vt:lpstr>BREAK OUT SESSIONS – BS 2.2</vt:lpstr>
      <vt:lpstr>BREAK OUT SESSIONS – BS 2.3</vt:lpstr>
      <vt:lpstr>BREAK OUT SESSIONS – BS 2.3</vt:lpstr>
      <vt:lpstr>BREAK OUT SESSIONS – BS2.3</vt:lpstr>
      <vt:lpstr>BREAK OUT SESSIONS – BS2.3</vt:lpstr>
      <vt:lpstr>BREAK OUT SESSIONS – BS2.3</vt:lpstr>
      <vt:lpstr>COLLABORATION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dc:description>Huisstijl KU Leuven - versie 24 juli 2012</dc:description>
  <cp:lastModifiedBy>Lieve Helsen</cp:lastModifiedBy>
  <cp:revision>154</cp:revision>
  <cp:lastPrinted>2012-11-06T19:59:47Z</cp:lastPrinted>
  <dcterms:created xsi:type="dcterms:W3CDTF">2012-07-10T07:57:57Z</dcterms:created>
  <dcterms:modified xsi:type="dcterms:W3CDTF">2018-02-28T15:20:55Z</dcterms:modified>
</cp:coreProperties>
</file>