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63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FFFF"/>
    <a:srgbClr val="3A98BD"/>
    <a:srgbClr val="BA2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6" autoAdjust="0"/>
    <p:restoredTop sz="92848" autoAdjust="0"/>
  </p:normalViewPr>
  <p:slideViewPr>
    <p:cSldViewPr snapToGrid="0">
      <p:cViewPr varScale="1">
        <p:scale>
          <a:sx n="86" d="100"/>
          <a:sy n="86" d="100"/>
        </p:scale>
        <p:origin x="12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F3CC2-10E3-47F3-8E0C-8344B1F56752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D8061-E83F-44E6-80AE-B217B65F1A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8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D8061-E83F-44E6-80AE-B217B65F1A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37674 </a:t>
            </a:r>
            <a:r>
              <a:rPr lang="en-US" dirty="0" smtClean="0"/>
              <a:t>sf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8 thermal zones with 3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of use : offices, welcome and technical areas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Occupancy </a:t>
            </a:r>
            <a:r>
              <a:rPr lang="en-US" dirty="0" smtClean="0"/>
              <a:t>schedules drive </a:t>
            </a:r>
            <a:r>
              <a:rPr lang="en-US" dirty="0" err="1" smtClean="0"/>
              <a:t>setpoints</a:t>
            </a:r>
            <a:r>
              <a:rPr lang="en-US" dirty="0" smtClean="0"/>
              <a:t>, ventilation and internal loads </a:t>
            </a:r>
            <a:r>
              <a:rPr lang="en-US" dirty="0" smtClean="0"/>
              <a:t>(occupant, lighting,</a:t>
            </a:r>
            <a:r>
              <a:rPr lang="en-US" baseline="0" dirty="0" smtClean="0"/>
              <a:t> computers)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Envelope </a:t>
            </a:r>
            <a:r>
              <a:rPr lang="en-US" dirty="0" smtClean="0"/>
              <a:t>performance variations </a:t>
            </a:r>
            <a:r>
              <a:rPr lang="fr-FR" dirty="0" smtClean="0"/>
              <a:t>for </a:t>
            </a:r>
            <a:r>
              <a:rPr lang="en-US" noProof="0" dirty="0" smtClean="0"/>
              <a:t>different</a:t>
            </a:r>
            <a:r>
              <a:rPr lang="fr-FR" dirty="0" smtClean="0"/>
              <a:t> </a:t>
            </a:r>
            <a:r>
              <a:rPr lang="en-US" dirty="0" smtClean="0"/>
              <a:t>construction </a:t>
            </a:r>
            <a:r>
              <a:rPr lang="fr-FR" dirty="0" smtClean="0"/>
              <a:t>vintage (&lt;‘80, 80-99, 00-11, 2012)</a:t>
            </a:r>
            <a:endParaRPr lang="en-US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D8061-E83F-44E6-80AE-B217B65F1A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D8061-E83F-44E6-80AE-B217B65F1A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632" y="2218943"/>
            <a:ext cx="9802368" cy="2267713"/>
          </a:xfrm>
        </p:spPr>
        <p:txBody>
          <a:bodyPr anchor="t" anchorCtr="0">
            <a:normAutofit/>
          </a:bodyPr>
          <a:lstStyle>
            <a:lvl1pPr algn="l">
              <a:defRPr sz="4800" b="1">
                <a:solidFill>
                  <a:srgbClr val="3A98BD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0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71C6-40A7-4CA7-A1E0-07F60192F7D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71C6-40A7-4CA7-A1E0-07F60192F7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8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71C6-40A7-4CA7-A1E0-07F60192F7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71C6-40A7-4CA7-A1E0-07F60192F7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71C6-40A7-4CA7-A1E0-07F60192F7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9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71C6-40A7-4CA7-A1E0-07F60192F7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71C6-40A7-4CA7-A1E0-07F60192F7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71C6-40A7-4CA7-A1E0-07F60192F7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1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7273E-F7DB-4A48-8AF2-E93DF6A270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8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A98B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665963"/>
            <a:ext cx="12192000" cy="1512666"/>
          </a:xfrm>
          <a:prstGeom prst="rect">
            <a:avLst/>
          </a:prstGeom>
          <a:solidFill>
            <a:srgbClr val="3A98B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5736" y="1730429"/>
            <a:ext cx="10254288" cy="1448200"/>
          </a:xfrm>
        </p:spPr>
        <p:txBody>
          <a:bodyPr>
            <a:noAutofit/>
          </a:bodyPr>
          <a:lstStyle/>
          <a:p>
            <a:r>
              <a:rPr lang="en-US" sz="4300" dirty="0" smtClean="0">
                <a:solidFill>
                  <a:schemeClr val="bg1"/>
                </a:solidFill>
              </a:rPr>
              <a:t>Multi-zone buildings </a:t>
            </a:r>
            <a:r>
              <a:rPr lang="en-US" sz="4300" dirty="0">
                <a:solidFill>
                  <a:schemeClr val="bg1"/>
                </a:solidFill>
              </a:rPr>
              <a:t>with hydronic </a:t>
            </a:r>
            <a:r>
              <a:rPr lang="en-US" sz="4300" dirty="0" smtClean="0">
                <a:solidFill>
                  <a:schemeClr val="bg1"/>
                </a:solidFill>
              </a:rPr>
              <a:t>systems models</a:t>
            </a:r>
            <a:endParaRPr lang="fr-FR" sz="43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50483"/>
              </p:ext>
            </p:extLst>
          </p:nvPr>
        </p:nvGraphicFramePr>
        <p:xfrm>
          <a:off x="915736" y="4381013"/>
          <a:ext cx="616600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3000">
                  <a:extLst>
                    <a:ext uri="{9D8B030D-6E8A-4147-A177-3AD203B41FA5}">
                      <a16:colId xmlns="" xmlns:a16="http://schemas.microsoft.com/office/drawing/2014/main" val="3248665685"/>
                    </a:ext>
                  </a:extLst>
                </a:gridCol>
                <a:gridCol w="3083000">
                  <a:extLst>
                    <a:ext uri="{9D8B030D-6E8A-4147-A177-3AD203B41FA5}">
                      <a16:colId xmlns="" xmlns:a16="http://schemas.microsoft.com/office/drawing/2014/main" val="1589790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Valentin Gavan</a:t>
                      </a:r>
                      <a:endParaRPr lang="en-US" sz="24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i="1" kern="1200" dirty="0" smtClean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ENGIE Lab CRIGEN, France </a:t>
                      </a:r>
                      <a:endParaRPr lang="fr-FR" sz="2400" i="1" kern="1200" dirty="0">
                        <a:solidFill>
                          <a:schemeClr val="tx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69875745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15620" r="3927" b="13073"/>
          <a:stretch/>
        </p:blipFill>
        <p:spPr>
          <a:xfrm>
            <a:off x="7815832" y="4381013"/>
            <a:ext cx="1600542" cy="8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1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20" y="905622"/>
            <a:ext cx="3271678" cy="2738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338418"/>
            <a:ext cx="10515600" cy="5672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Office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6" y="1315025"/>
            <a:ext cx="8606844" cy="54064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Real </a:t>
            </a:r>
            <a:r>
              <a:rPr lang="en-US" sz="2200" dirty="0"/>
              <a:t>office-building </a:t>
            </a:r>
            <a:r>
              <a:rPr lang="en-US" sz="2200" dirty="0" smtClean="0"/>
              <a:t>of 3 </a:t>
            </a:r>
            <a:r>
              <a:rPr lang="en-US" sz="2200" dirty="0"/>
              <a:t>500 </a:t>
            </a:r>
            <a:r>
              <a:rPr lang="en-US" sz="2200" dirty="0" smtClean="0"/>
              <a:t>m², 5 floors, 7 zones (4 heated, 3 unheated)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solidFill>
                  <a:schemeClr val="tx1"/>
                </a:solidFill>
              </a:rPr>
              <a:t>Heating / cooling demand model</a:t>
            </a:r>
            <a:r>
              <a:rPr lang="en-US" sz="2200" dirty="0" smtClean="0">
                <a:solidFill>
                  <a:schemeClr val="tx1"/>
                </a:solidFill>
              </a:rPr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Geometry, building envelope materials, schedules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Controls with PI for each zone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1" dirty="0" smtClean="0">
                <a:solidFill>
                  <a:schemeClr val="tx1"/>
                </a:solidFill>
              </a:rPr>
              <a:t>Systems</a:t>
            </a:r>
            <a:r>
              <a:rPr lang="en-US" sz="2200" dirty="0" smtClean="0">
                <a:solidFill>
                  <a:schemeClr val="tx1"/>
                </a:solidFill>
              </a:rPr>
              <a:t> : </a:t>
            </a:r>
            <a:endParaRPr lang="en-US" sz="2200" dirty="0">
              <a:solidFill>
                <a:schemeClr val="tx1"/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FR" sz="2200" dirty="0" err="1" smtClean="0">
                <a:solidFill>
                  <a:srgbClr val="0000FF"/>
                </a:solidFill>
              </a:rPr>
              <a:t>BoilerPolynomial</a:t>
            </a:r>
            <a:r>
              <a:rPr lang="fr-FR" sz="2200" dirty="0" smtClean="0">
                <a:solidFill>
                  <a:srgbClr val="0000FF"/>
                </a:solidFill>
              </a:rPr>
              <a:t> </a:t>
            </a:r>
            <a:r>
              <a:rPr lang="fr-FR" sz="2200" dirty="0">
                <a:solidFill>
                  <a:schemeClr val="tx1"/>
                </a:solidFill>
              </a:rPr>
              <a:t>+</a:t>
            </a:r>
            <a:r>
              <a:rPr lang="fr-FR" sz="2200" dirty="0" smtClean="0"/>
              <a:t> </a:t>
            </a:r>
            <a:r>
              <a:rPr lang="en-US" sz="2200" dirty="0" err="1" smtClean="0">
                <a:solidFill>
                  <a:srgbClr val="0000FF"/>
                </a:solidFill>
              </a:rPr>
              <a:t>MicroCHP</a:t>
            </a:r>
            <a:r>
              <a:rPr lang="en-US" sz="2200" dirty="0" smtClean="0">
                <a:solidFill>
                  <a:schemeClr val="tx1"/>
                </a:solidFill>
              </a:rPr>
              <a:t> + </a:t>
            </a:r>
            <a:r>
              <a:rPr lang="fr-FR" sz="2200" dirty="0" smtClean="0">
                <a:solidFill>
                  <a:srgbClr val="0000FF"/>
                </a:solidFill>
              </a:rPr>
              <a:t>StratifiedEnhanced </a:t>
            </a:r>
            <a:r>
              <a:rPr lang="fr-FR" sz="2200" dirty="0">
                <a:solidFill>
                  <a:schemeClr val="tx1"/>
                </a:solidFill>
              </a:rPr>
              <a:t>+</a:t>
            </a:r>
            <a:r>
              <a:rPr lang="fr-FR" sz="2200" dirty="0" smtClean="0">
                <a:solidFill>
                  <a:srgbClr val="0000FF"/>
                </a:solidFill>
              </a:rPr>
              <a:t> </a:t>
            </a:r>
            <a:r>
              <a:rPr lang="fr-FR" sz="2200" dirty="0" err="1" smtClean="0">
                <a:solidFill>
                  <a:srgbClr val="0000FF"/>
                </a:solidFill>
              </a:rPr>
              <a:t>Pumps</a:t>
            </a:r>
            <a:r>
              <a:rPr lang="fr-FR" sz="2200" dirty="0" smtClean="0">
                <a:solidFill>
                  <a:srgbClr val="0000FF"/>
                </a:solidFill>
              </a:rPr>
              <a:t> </a:t>
            </a:r>
            <a:r>
              <a:rPr lang="fr-FR" sz="2200" dirty="0">
                <a:solidFill>
                  <a:schemeClr val="tx1"/>
                </a:solidFill>
              </a:rPr>
              <a:t>+</a:t>
            </a:r>
            <a:r>
              <a:rPr lang="fr-FR" sz="2200" dirty="0" smtClean="0">
                <a:solidFill>
                  <a:srgbClr val="0000FF"/>
                </a:solidFill>
              </a:rPr>
              <a:t> </a:t>
            </a:r>
            <a:r>
              <a:rPr lang="fr-FR" sz="2200" dirty="0" err="1" smtClean="0">
                <a:solidFill>
                  <a:srgbClr val="0000FF"/>
                </a:solidFill>
              </a:rPr>
              <a:t>Junctions</a:t>
            </a:r>
            <a:r>
              <a:rPr lang="fr-FR" sz="2200" dirty="0" smtClean="0">
                <a:solidFill>
                  <a:srgbClr val="0000FF"/>
                </a:solidFill>
              </a:rPr>
              <a:t> </a:t>
            </a:r>
            <a:endParaRPr lang="en-US" sz="2200" dirty="0">
              <a:solidFill>
                <a:srgbClr val="0000FF"/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>
                <a:solidFill>
                  <a:srgbClr val="0000FF"/>
                </a:solidFill>
              </a:rPr>
              <a:t>RadiatorEN442_2 </a:t>
            </a:r>
            <a:r>
              <a:rPr lang="fr-FR" sz="2200" dirty="0" err="1">
                <a:solidFill>
                  <a:schemeClr val="tx1"/>
                </a:solidFill>
              </a:rPr>
              <a:t>with</a:t>
            </a:r>
            <a:r>
              <a:rPr lang="fr-FR" sz="2200" dirty="0">
                <a:solidFill>
                  <a:schemeClr val="tx1"/>
                </a:solidFill>
              </a:rPr>
              <a:t> </a:t>
            </a:r>
            <a:r>
              <a:rPr lang="fr-FR" sz="2200" dirty="0" err="1">
                <a:solidFill>
                  <a:srgbClr val="0000FF"/>
                </a:solidFill>
              </a:rPr>
              <a:t>TwoWayLinear</a:t>
            </a:r>
            <a:r>
              <a:rPr lang="fr-FR" sz="2200" dirty="0">
                <a:solidFill>
                  <a:srgbClr val="0000FF"/>
                </a:solidFill>
              </a:rPr>
              <a:t> </a:t>
            </a:r>
            <a:r>
              <a:rPr lang="fr-FR" sz="2200" dirty="0">
                <a:solidFill>
                  <a:schemeClr val="tx1"/>
                </a:solidFill>
              </a:rPr>
              <a:t>valve</a:t>
            </a:r>
            <a:r>
              <a:rPr lang="fr-FR" sz="2200" dirty="0" smtClean="0">
                <a:solidFill>
                  <a:srgbClr val="0000FF"/>
                </a:solidFill>
              </a:rPr>
              <a:t> </a:t>
            </a:r>
            <a:r>
              <a:rPr lang="fr-FR" sz="2200" dirty="0" smtClean="0">
                <a:solidFill>
                  <a:schemeClr val="tx1"/>
                </a:solidFill>
              </a:rPr>
              <a:t>for </a:t>
            </a:r>
            <a:r>
              <a:rPr lang="fr-FR" sz="2200" dirty="0" err="1">
                <a:solidFill>
                  <a:schemeClr val="tx1"/>
                </a:solidFill>
              </a:rPr>
              <a:t>each</a:t>
            </a:r>
            <a:r>
              <a:rPr lang="fr-FR" sz="2200" dirty="0">
                <a:solidFill>
                  <a:schemeClr val="tx1"/>
                </a:solidFill>
              </a:rPr>
              <a:t> </a:t>
            </a:r>
            <a:r>
              <a:rPr lang="fr-FR" sz="2200" dirty="0" smtClean="0">
                <a:solidFill>
                  <a:schemeClr val="tx1"/>
                </a:solidFill>
              </a:rPr>
              <a:t>zone (</a:t>
            </a:r>
            <a:r>
              <a:rPr lang="fr-FR" sz="2200" i="1" dirty="0" smtClean="0">
                <a:solidFill>
                  <a:schemeClr val="tx1"/>
                </a:solidFill>
              </a:rPr>
              <a:t>ON/OFF=f(</a:t>
            </a:r>
            <a:r>
              <a:rPr lang="fr-FR" sz="2200" i="1" dirty="0" err="1" smtClean="0">
                <a:solidFill>
                  <a:schemeClr val="tx1"/>
                </a:solidFill>
              </a:rPr>
              <a:t>T_zone</a:t>
            </a:r>
            <a:r>
              <a:rPr lang="fr-FR" sz="2200" dirty="0" smtClean="0">
                <a:solidFill>
                  <a:schemeClr val="tx1"/>
                </a:solidFill>
              </a:rPr>
              <a:t>))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>
                <a:solidFill>
                  <a:schemeClr val="tx1"/>
                </a:solidFill>
              </a:rPr>
              <a:t>Boiler &amp; CHP </a:t>
            </a:r>
            <a:r>
              <a:rPr lang="fr-FR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200" dirty="0">
                <a:solidFill>
                  <a:schemeClr val="tx1"/>
                </a:solidFill>
              </a:rPr>
              <a:t>(</a:t>
            </a:r>
            <a:r>
              <a:rPr lang="fr-FR" sz="2200" i="1" dirty="0" smtClean="0">
                <a:solidFill>
                  <a:schemeClr val="tx1"/>
                </a:solidFill>
              </a:rPr>
              <a:t>ON/OFF=f(</a:t>
            </a:r>
            <a:r>
              <a:rPr lang="fr-FR" sz="2200" i="1" dirty="0" err="1" smtClean="0">
                <a:solidFill>
                  <a:schemeClr val="tx1"/>
                </a:solidFill>
              </a:rPr>
              <a:t>T_tank</a:t>
            </a:r>
            <a:r>
              <a:rPr lang="fr-FR" sz="2200" dirty="0" smtClean="0">
                <a:solidFill>
                  <a:schemeClr val="tx1"/>
                </a:solidFill>
              </a:rPr>
              <a:t>)</a:t>
            </a:r>
            <a:endParaRPr lang="fr-FR" sz="2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Dymola </a:t>
            </a:r>
            <a:r>
              <a:rPr lang="en-US" sz="2200" dirty="0"/>
              <a:t>+ </a:t>
            </a:r>
            <a:r>
              <a:rPr lang="en-US" sz="2200" dirty="0" err="1" smtClean="0">
                <a:solidFill>
                  <a:srgbClr val="0000FF"/>
                </a:solidFill>
              </a:rPr>
              <a:t>Buildings.Rooms.MixedAir</a:t>
            </a:r>
            <a:r>
              <a:rPr lang="fr-FR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+ </a:t>
            </a:r>
            <a:r>
              <a:rPr lang="en-US" sz="2200" dirty="0" smtClean="0">
                <a:solidFill>
                  <a:srgbClr val="0000FF"/>
                </a:solidFill>
              </a:rPr>
              <a:t>Schedules</a:t>
            </a:r>
            <a:r>
              <a:rPr lang="en-US" sz="2200" dirty="0" smtClean="0"/>
              <a:t> models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i="1" dirty="0" smtClean="0"/>
              <a:t>Leo J., et al.  Assessment </a:t>
            </a:r>
            <a:r>
              <a:rPr lang="en-US" sz="1800" i="1" dirty="0"/>
              <a:t>of an internal combustion engine micro-CHP operation for different office buildings performance </a:t>
            </a:r>
            <a:r>
              <a:rPr lang="en-US" sz="1800" i="1" dirty="0" smtClean="0"/>
              <a:t>scenarios. Building Simulation 2018</a:t>
            </a:r>
            <a:endParaRPr lang="en-US" sz="1800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71C6-40A7-4CA7-A1E0-07F60192F7D6}" type="slidenum">
              <a:rPr lang="en-US" smtClean="0"/>
              <a:t>2</a:t>
            </a:fld>
            <a:endParaRPr lang="en-US" dirty="0"/>
          </a:p>
        </p:txBody>
      </p:sp>
      <p:pic>
        <p:nvPicPr>
          <p:cNvPr id="19" name="Image 1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29"/>
          <a:stretch/>
        </p:blipFill>
        <p:spPr bwMode="auto">
          <a:xfrm>
            <a:off x="8610600" y="3993776"/>
            <a:ext cx="3348318" cy="20842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2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0315" y="3822970"/>
            <a:ext cx="7182907" cy="1089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338418"/>
            <a:ext cx="10515600" cy="5672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Residential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6" y="1042650"/>
            <a:ext cx="8365274" cy="54064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200" dirty="0" smtClean="0"/>
              <a:t>Detached house :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95 m², 8 zones (6 heated, 2 unheated)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tx1"/>
                </a:solidFill>
              </a:rPr>
              <a:t>120 </a:t>
            </a:r>
            <a:r>
              <a:rPr lang="en-US" sz="1800" dirty="0">
                <a:solidFill>
                  <a:schemeClr val="tx1"/>
                </a:solidFill>
              </a:rPr>
              <a:t>m², </a:t>
            </a:r>
            <a:r>
              <a:rPr lang="en-US" sz="1800" dirty="0">
                <a:solidFill>
                  <a:schemeClr val="tx1"/>
                </a:solidFill>
              </a:rPr>
              <a:t>9 </a:t>
            </a:r>
            <a:r>
              <a:rPr lang="en-US" sz="1800" dirty="0">
                <a:solidFill>
                  <a:schemeClr val="tx1"/>
                </a:solidFill>
              </a:rPr>
              <a:t>zones </a:t>
            </a:r>
            <a:r>
              <a:rPr lang="en-US" sz="1800" dirty="0">
                <a:solidFill>
                  <a:schemeClr val="tx1"/>
                </a:solidFill>
              </a:rPr>
              <a:t>(7 </a:t>
            </a:r>
            <a:r>
              <a:rPr lang="en-US" sz="1800" dirty="0">
                <a:solidFill>
                  <a:schemeClr val="tx1"/>
                </a:solidFill>
              </a:rPr>
              <a:t>heated, 2 unheated)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200" b="1" dirty="0" smtClean="0">
                <a:solidFill>
                  <a:schemeClr val="tx1"/>
                </a:solidFill>
              </a:rPr>
              <a:t>Heating / cooling demand model</a:t>
            </a:r>
            <a:r>
              <a:rPr lang="en-US" sz="2200" dirty="0" smtClean="0">
                <a:solidFill>
                  <a:schemeClr val="tx1"/>
                </a:solidFill>
              </a:rPr>
              <a:t>: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Geometry, building envelope materials, schedules</a:t>
            </a: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Controls with PI for each zone 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200" b="1" dirty="0" smtClean="0">
                <a:solidFill>
                  <a:schemeClr val="tx1"/>
                </a:solidFill>
              </a:rPr>
              <a:t>Systems</a:t>
            </a:r>
            <a:r>
              <a:rPr lang="en-US" sz="2200" dirty="0" smtClean="0">
                <a:solidFill>
                  <a:schemeClr val="tx1"/>
                </a:solidFill>
              </a:rPr>
              <a:t> : </a:t>
            </a:r>
            <a:endParaRPr lang="en-US" sz="2200" dirty="0">
              <a:solidFill>
                <a:schemeClr val="tx1"/>
              </a:solidFill>
            </a:endParaRP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fr-FR" sz="2200" dirty="0" err="1" smtClean="0">
                <a:solidFill>
                  <a:srgbClr val="0000FF"/>
                </a:solidFill>
              </a:rPr>
              <a:t>BoilerPolynomial</a:t>
            </a:r>
            <a:r>
              <a:rPr lang="fr-FR" sz="2200" dirty="0" smtClean="0">
                <a:solidFill>
                  <a:srgbClr val="0000FF"/>
                </a:solidFill>
              </a:rPr>
              <a:t> </a:t>
            </a:r>
            <a:r>
              <a:rPr lang="fr-FR" sz="2200" dirty="0" smtClean="0">
                <a:solidFill>
                  <a:schemeClr val="tx1"/>
                </a:solidFill>
              </a:rPr>
              <a:t>+</a:t>
            </a:r>
            <a:r>
              <a:rPr lang="fr-FR" sz="2200" dirty="0" smtClean="0">
                <a:solidFill>
                  <a:srgbClr val="0000FF"/>
                </a:solidFill>
              </a:rPr>
              <a:t> </a:t>
            </a:r>
            <a:r>
              <a:rPr lang="fr-FR" sz="2200" dirty="0" err="1" smtClean="0">
                <a:solidFill>
                  <a:srgbClr val="0000FF"/>
                </a:solidFill>
              </a:rPr>
              <a:t>Pump</a:t>
            </a:r>
            <a:r>
              <a:rPr lang="fr-FR" sz="2200" dirty="0" smtClean="0">
                <a:solidFill>
                  <a:srgbClr val="0000FF"/>
                </a:solidFill>
              </a:rPr>
              <a:t> </a:t>
            </a:r>
            <a:r>
              <a:rPr lang="fr-FR" sz="2200" dirty="0">
                <a:solidFill>
                  <a:schemeClr val="tx1"/>
                </a:solidFill>
              </a:rPr>
              <a:t>+</a:t>
            </a:r>
            <a:r>
              <a:rPr lang="fr-FR" sz="2200" dirty="0" smtClean="0">
                <a:solidFill>
                  <a:srgbClr val="0000FF"/>
                </a:solidFill>
              </a:rPr>
              <a:t> </a:t>
            </a:r>
            <a:r>
              <a:rPr lang="fr-FR" sz="2200" dirty="0" err="1" smtClean="0">
                <a:solidFill>
                  <a:srgbClr val="0000FF"/>
                </a:solidFill>
              </a:rPr>
              <a:t>Junctions</a:t>
            </a:r>
            <a:r>
              <a:rPr lang="fr-FR" sz="2200" dirty="0" smtClean="0">
                <a:solidFill>
                  <a:srgbClr val="0000FF"/>
                </a:solidFill>
              </a:rPr>
              <a:t> +</a:t>
            </a:r>
            <a:endParaRPr lang="en-US" sz="2200" dirty="0">
              <a:solidFill>
                <a:srgbClr val="0000FF"/>
              </a:solidFill>
            </a:endParaRPr>
          </a:p>
          <a:p>
            <a:pPr lvl="3">
              <a:spcBef>
                <a:spcPts val="600"/>
              </a:spcBef>
              <a:spcAft>
                <a:spcPts val="300"/>
              </a:spcAft>
            </a:pPr>
            <a:r>
              <a:rPr lang="fr-FR" dirty="0" smtClean="0">
                <a:solidFill>
                  <a:srgbClr val="0000FF"/>
                </a:solidFill>
              </a:rPr>
              <a:t>RadiatorEN442_2 </a:t>
            </a:r>
            <a:r>
              <a:rPr lang="fr-FR" dirty="0">
                <a:solidFill>
                  <a:schemeClr val="tx1"/>
                </a:solidFill>
              </a:rPr>
              <a:t>(60/45°C)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TwoWayLinear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valve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(</a:t>
            </a:r>
            <a:r>
              <a:rPr lang="fr-FR" i="1" dirty="0" smtClean="0">
                <a:solidFill>
                  <a:schemeClr val="tx1"/>
                </a:solidFill>
              </a:rPr>
              <a:t>y=f(</a:t>
            </a:r>
            <a:r>
              <a:rPr lang="fr-FR" i="1" dirty="0" err="1" smtClean="0">
                <a:solidFill>
                  <a:schemeClr val="tx1"/>
                </a:solidFill>
              </a:rPr>
              <a:t>T_zone</a:t>
            </a:r>
            <a:r>
              <a:rPr lang="fr-FR" dirty="0" smtClean="0">
                <a:solidFill>
                  <a:schemeClr val="tx1"/>
                </a:solidFill>
              </a:rPr>
              <a:t>)) </a:t>
            </a:r>
            <a:r>
              <a:rPr lang="fr-FR" dirty="0">
                <a:solidFill>
                  <a:schemeClr val="tx1"/>
                </a:solidFill>
              </a:rPr>
              <a:t>for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zone </a:t>
            </a:r>
            <a:endParaRPr lang="fr-FR" dirty="0" smtClean="0">
              <a:solidFill>
                <a:schemeClr val="tx1"/>
              </a:solidFill>
            </a:endParaRPr>
          </a:p>
          <a:p>
            <a:pPr lvl="3">
              <a:spcBef>
                <a:spcPts val="600"/>
              </a:spcBef>
              <a:spcAft>
                <a:spcPts val="300"/>
              </a:spcAft>
            </a:pPr>
            <a:r>
              <a:rPr lang="fr-FR" dirty="0" smtClean="0">
                <a:solidFill>
                  <a:schemeClr val="tx1"/>
                </a:solidFill>
              </a:rPr>
              <a:t>or </a:t>
            </a:r>
            <a:r>
              <a:rPr lang="fr-FR" dirty="0" err="1" smtClean="0">
                <a:solidFill>
                  <a:srgbClr val="0000FF"/>
                </a:solidFill>
              </a:rPr>
              <a:t>RadiantSlabs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(27/24°C</a:t>
            </a:r>
            <a:r>
              <a:rPr lang="fr-FR" dirty="0">
                <a:solidFill>
                  <a:schemeClr val="tx1"/>
                </a:solidFill>
              </a:rPr>
              <a:t>) </a:t>
            </a:r>
            <a:endParaRPr lang="fr-FR" dirty="0" smtClean="0">
              <a:solidFill>
                <a:schemeClr val="tx1"/>
              </a:solidFill>
            </a:endParaRPr>
          </a:p>
          <a:p>
            <a:pPr lvl="3">
              <a:spcBef>
                <a:spcPts val="600"/>
              </a:spcBef>
              <a:spcAft>
                <a:spcPts val="300"/>
              </a:spcAft>
            </a:pPr>
            <a:r>
              <a:rPr lang="fr-FR" dirty="0" smtClean="0">
                <a:solidFill>
                  <a:schemeClr val="tx1"/>
                </a:solidFill>
              </a:rPr>
              <a:t>or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 smtClean="0">
                <a:solidFill>
                  <a:srgbClr val="0000FF"/>
                </a:solidFill>
              </a:rPr>
              <a:t>Radiator</a:t>
            </a:r>
            <a:r>
              <a:rPr lang="fr-FR" dirty="0" smtClean="0">
                <a:solidFill>
                  <a:srgbClr val="0000FF"/>
                </a:solidFill>
              </a:rPr>
              <a:t> + Split </a:t>
            </a:r>
            <a:endParaRPr lang="fr-FR" dirty="0">
              <a:solidFill>
                <a:schemeClr val="tx1"/>
              </a:solidFill>
            </a:endParaRPr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fr-FR" sz="2200" dirty="0" smtClean="0">
                <a:solidFill>
                  <a:schemeClr val="tx1"/>
                </a:solidFill>
              </a:rPr>
              <a:t>Power modulation of the boiler : </a:t>
            </a:r>
            <a:r>
              <a:rPr lang="fr-FR" sz="2200" i="1" dirty="0" smtClean="0">
                <a:solidFill>
                  <a:schemeClr val="tx1"/>
                </a:solidFill>
              </a:rPr>
              <a:t>f(</a:t>
            </a:r>
            <a:r>
              <a:rPr lang="fr-FR" sz="2200" i="1" dirty="0" err="1" smtClean="0">
                <a:solidFill>
                  <a:schemeClr val="tx1"/>
                </a:solidFill>
              </a:rPr>
              <a:t>T_hall</a:t>
            </a:r>
            <a:r>
              <a:rPr lang="fr-FR" sz="2200" dirty="0" smtClean="0">
                <a:solidFill>
                  <a:schemeClr val="tx1"/>
                </a:solidFill>
              </a:rPr>
              <a:t>)</a:t>
            </a:r>
            <a:endParaRPr lang="fr-FR" sz="2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200" dirty="0" smtClean="0"/>
              <a:t>Dymola </a:t>
            </a:r>
            <a:r>
              <a:rPr lang="en-US" sz="2200" dirty="0"/>
              <a:t>+ </a:t>
            </a:r>
            <a:r>
              <a:rPr lang="en-US" sz="2200" dirty="0" err="1" smtClean="0">
                <a:solidFill>
                  <a:srgbClr val="0000FF"/>
                </a:solidFill>
              </a:rPr>
              <a:t>Buildings.Rooms.MixedAir</a:t>
            </a:r>
            <a:r>
              <a:rPr lang="fr-FR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+ </a:t>
            </a:r>
            <a:r>
              <a:rPr lang="en-US" sz="2200" dirty="0" smtClean="0">
                <a:solidFill>
                  <a:srgbClr val="0000FF"/>
                </a:solidFill>
              </a:rPr>
              <a:t>Schedules</a:t>
            </a:r>
            <a:r>
              <a:rPr lang="en-US" sz="2200" dirty="0" smtClean="0"/>
              <a:t> models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71C6-40A7-4CA7-A1E0-07F60192F7D6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222" y="2890254"/>
            <a:ext cx="3948778" cy="37554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16761" t="11021" r="10570" b="17880"/>
          <a:stretch/>
        </p:blipFill>
        <p:spPr>
          <a:xfrm>
            <a:off x="9907915" y="1502709"/>
            <a:ext cx="2004263" cy="11971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3" t="27235" r="17245" b="15461"/>
          <a:stretch/>
        </p:blipFill>
        <p:spPr>
          <a:xfrm>
            <a:off x="7608468" y="256228"/>
            <a:ext cx="2004263" cy="10561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t="26525" r="4354" b="12624"/>
          <a:stretch/>
        </p:blipFill>
        <p:spPr>
          <a:xfrm>
            <a:off x="9907915" y="256228"/>
            <a:ext cx="2004263" cy="10561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5" t="34610" r="19426" b="15036"/>
          <a:stretch/>
        </p:blipFill>
        <p:spPr>
          <a:xfrm>
            <a:off x="7608468" y="1449370"/>
            <a:ext cx="2004263" cy="12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Grand écran</PresentationFormat>
  <Paragraphs>41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Wingdings</vt:lpstr>
      <vt:lpstr>Office Theme</vt:lpstr>
      <vt:lpstr>Multi-zone buildings with hydronic systems models</vt:lpstr>
      <vt:lpstr>Office building</vt:lpstr>
      <vt:lpstr>Residential building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Brannon</dc:creator>
  <cp:lastModifiedBy>GAVAN Valentin</cp:lastModifiedBy>
  <cp:revision>184</cp:revision>
  <dcterms:created xsi:type="dcterms:W3CDTF">2017-04-28T15:37:46Z</dcterms:created>
  <dcterms:modified xsi:type="dcterms:W3CDTF">2018-02-22T08:59:21Z</dcterms:modified>
</cp:coreProperties>
</file>