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10" r:id="rId2"/>
  </p:sldMasterIdLst>
  <p:notesMasterIdLst>
    <p:notesMasterId r:id="rId10"/>
  </p:notesMasterIdLst>
  <p:handoutMasterIdLst>
    <p:handoutMasterId r:id="rId11"/>
  </p:handoutMasterIdLst>
  <p:sldIdLst>
    <p:sldId id="256" r:id="rId3"/>
    <p:sldId id="257" r:id="rId4"/>
    <p:sldId id="258" r:id="rId5"/>
    <p:sldId id="259" r:id="rId6"/>
    <p:sldId id="262" r:id="rId7"/>
    <p:sldId id="261" r:id="rId8"/>
    <p:sldId id="260" r:id="rId9"/>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94">
          <p15:clr>
            <a:srgbClr val="A4A3A4"/>
          </p15:clr>
        </p15:guide>
        <p15:guide id="2" pos="56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16E8A"/>
    <a:srgbClr val="1D8DB0"/>
    <a:srgbClr val="147694"/>
    <a:srgbClr val="177E9D"/>
    <a:srgbClr val="00407A"/>
    <a:srgbClr val="86B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85952" autoAdjust="0"/>
  </p:normalViewPr>
  <p:slideViewPr>
    <p:cSldViewPr snapToObjects="1" showGuides="1">
      <p:cViewPr>
        <p:scale>
          <a:sx n="100" d="100"/>
          <a:sy n="100" d="100"/>
        </p:scale>
        <p:origin x="666" y="90"/>
      </p:cViewPr>
      <p:guideLst>
        <p:guide orient="horz" pos="3294"/>
        <p:guide pos="5602"/>
      </p:guideLst>
    </p:cSldViewPr>
  </p:slideViewPr>
  <p:outlineViewPr>
    <p:cViewPr>
      <p:scale>
        <a:sx n="33" d="100"/>
        <a:sy n="33" d="100"/>
      </p:scale>
      <p:origin x="0" y="0"/>
    </p:cViewPr>
  </p:outlineViewPr>
  <p:notesTextViewPr>
    <p:cViewPr>
      <p:scale>
        <a:sx n="1" d="1"/>
        <a:sy n="1" d="1"/>
      </p:scale>
      <p:origin x="0" y="0"/>
    </p:cViewPr>
  </p:notesTextViewPr>
  <p:notesViewPr>
    <p:cSldViewPr snapToObjects="1" showGuides="1">
      <p:cViewPr varScale="1">
        <p:scale>
          <a:sx n="73" d="100"/>
          <a:sy n="73" d="100"/>
        </p:scale>
        <p:origin x="-2028" y="-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sz="1000" dirty="0">
              <a:latin typeface="Arial" pitchFamily="34" charset="0"/>
              <a:cs typeface="Arial" pitchFamily="34" charset="0"/>
            </a:endParaRP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85198-F140-406E-8F04-DE9D809B9791}" type="datetimeFigureOut">
              <a:rPr lang="nl-BE" sz="1000" smtClean="0">
                <a:latin typeface="Arial" pitchFamily="34" charset="0"/>
                <a:cs typeface="Arial" pitchFamily="34" charset="0"/>
              </a:rPr>
              <a:pPr/>
              <a:t>26/02/2018</a:t>
            </a:fld>
            <a:endParaRPr lang="nl-BE" sz="1000">
              <a:latin typeface="Arial" pitchFamily="34" charset="0"/>
              <a:cs typeface="Arial" pitchFamily="34" charset="0"/>
            </a:endParaRPr>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sz="1000">
              <a:latin typeface="Arial" pitchFamily="34" charset="0"/>
              <a:cs typeface="Arial" pitchFamily="34" charset="0"/>
            </a:endParaRP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024B3E-C6E9-4CB0-843C-3CD5676655AA}" type="slidenum">
              <a:rPr lang="nl-BE" sz="1000" smtClean="0"/>
              <a:pPr/>
              <a:t>‹#›</a:t>
            </a:fld>
            <a:endParaRPr lang="nl-BE" sz="1000"/>
          </a:p>
        </p:txBody>
      </p:sp>
    </p:spTree>
    <p:extLst>
      <p:ext uri="{BB962C8B-B14F-4D97-AF65-F5344CB8AC3E}">
        <p14:creationId xmlns:p14="http://schemas.microsoft.com/office/powerpoint/2010/main" val="397321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AF0A2F9-EF49-41B3-9E69-7CDBDC14786A}" type="datetimeFigureOut">
              <a:rPr lang="nl-BE" smtClean="0"/>
              <a:pPr/>
              <a:t>26/02/2018</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540000" y="4320000"/>
            <a:ext cx="5760000" cy="4140000"/>
          </a:xfrm>
          <a:prstGeom prst="rect">
            <a:avLst/>
          </a:prstGeom>
        </p:spPr>
        <p:txBody>
          <a:bodyPr vert="horz" lIns="91440" tIns="45720" rIns="91440" bIns="45720" rtlCol="0"/>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17C257C2-8D60-4760-88CB-024AF3EEC641}" type="slidenum">
              <a:rPr lang="nl-BE" smtClean="0"/>
              <a:pPr/>
              <a:t>‹#›</a:t>
            </a:fld>
            <a:endParaRPr lang="nl-BE"/>
          </a:p>
        </p:txBody>
      </p:sp>
    </p:spTree>
    <p:extLst>
      <p:ext uri="{BB962C8B-B14F-4D97-AF65-F5344CB8AC3E}">
        <p14:creationId xmlns:p14="http://schemas.microsoft.com/office/powerpoint/2010/main" val="329475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gl-ES" dirty="0" smtClean="0"/>
              <a:t>The INFRAX building is an</a:t>
            </a:r>
            <a:r>
              <a:rPr lang="gl-ES" baseline="0" dirty="0" smtClean="0"/>
              <a:t> 4-floor office building located in Dilbeek, Brussels. Detailed schematics allowed to describe a white-box model of the building in Dymola, both the envelope, the HVAC system and the RBC controller description. Within the framework of a parallel running project, the BMS terminal can be accessed to check the current status and measurements of the building, however data storage has been modified aiming to a real implementation of MPC by September 2018. The model is NOT validated with measurements.</a:t>
            </a:r>
            <a:endParaRPr lang="en-US"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2</a:t>
            </a:fld>
            <a:endParaRPr lang="nl-BE"/>
          </a:p>
        </p:txBody>
      </p:sp>
    </p:spTree>
    <p:extLst>
      <p:ext uri="{BB962C8B-B14F-4D97-AF65-F5344CB8AC3E}">
        <p14:creationId xmlns:p14="http://schemas.microsoft.com/office/powerpoint/2010/main" val="325441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gl-ES" dirty="0" smtClean="0"/>
              <a:t>Description</a:t>
            </a:r>
            <a:r>
              <a:rPr lang="gl-ES" baseline="0" dirty="0" smtClean="0"/>
              <a:t> of the HVAC system</a:t>
            </a:r>
          </a:p>
          <a:p>
            <a:r>
              <a:rPr lang="gl-ES" baseline="0" dirty="0" smtClean="0"/>
              <a:t>The building heating supply system consists of two 70kW water-to-water heat pump, with two-stage compressors. The heat can be provided directly to the TABS of the building or by means of the ventilation system. The AHU pre-heat the air up to approx. 18 °C and a small heating coil in each the ducts can upgrade this heat to the desired level. The cooling system uses passive cooling as main source, however if the ground temperature goes too high either active cooling or a cooling tower will be activated. A heat exchanger will transfer the cooling to the TABS, and the AHU will transfer the cooling to the ventilation system.</a:t>
            </a:r>
            <a:endParaRPr lang="en-US"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3</a:t>
            </a:fld>
            <a:endParaRPr lang="nl-BE"/>
          </a:p>
        </p:txBody>
      </p:sp>
    </p:spTree>
    <p:extLst>
      <p:ext uri="{BB962C8B-B14F-4D97-AF65-F5344CB8AC3E}">
        <p14:creationId xmlns:p14="http://schemas.microsoft.com/office/powerpoint/2010/main" val="2148560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gl-ES" dirty="0" smtClean="0"/>
              <a:t>The building</a:t>
            </a:r>
            <a:r>
              <a:rPr lang="gl-ES" baseline="0" dirty="0" smtClean="0"/>
              <a:t> has four floors, schematically represented here. </a:t>
            </a:r>
          </a:p>
          <a:p>
            <a:r>
              <a:rPr lang="gl-ES" baseline="0" dirty="0" smtClean="0"/>
              <a:t>The TABS is controlled in a per-floor basis: each floor has its main collector with a modulating two-way valve that regulates the water flow going through TABS</a:t>
            </a:r>
          </a:p>
          <a:p>
            <a:r>
              <a:rPr lang="gl-ES" baseline="0" dirty="0" smtClean="0"/>
              <a:t>The duct distribution is what determines the zoning criteria of the building. Furthermore, some of the ducts have VAV boxes installed to control the flow. Therefore, based on this we have 27 zones (without the basement), 21 of them being directly heated by the ventilation. </a:t>
            </a:r>
            <a:endParaRPr lang="en-US"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4</a:t>
            </a:fld>
            <a:endParaRPr lang="nl-BE"/>
          </a:p>
        </p:txBody>
      </p:sp>
    </p:spTree>
    <p:extLst>
      <p:ext uri="{BB962C8B-B14F-4D97-AF65-F5344CB8AC3E}">
        <p14:creationId xmlns:p14="http://schemas.microsoft.com/office/powerpoint/2010/main" val="1022584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gl-ES" dirty="0" smtClean="0"/>
              <a:t>In a first modelling approach, a simulation model has</a:t>
            </a:r>
            <a:r>
              <a:rPr lang="gl-ES" baseline="0" dirty="0" smtClean="0"/>
              <a:t> being developed in Dymola by using the IDEAS and the Buildings library, feeding the models with the information found in the schematics. This simulation is not highly detailed, e.g. the signals to the hydraulic pumps are prescribed flows and no pressure losses are considered. Based on this simulation model, a controller model was developed following the steps detailed in the paper in the footer. A linearisation of the building envelope is performed, feeding it with pre-computed disturbances. The resulting controller model has 1264 states, the inputs to the model are the heat flows provided by the TABS and the ventilation. The outputs of the model are, obviously, the 27 zone temperatures.</a:t>
            </a:r>
            <a:endParaRPr lang="en-US"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5</a:t>
            </a:fld>
            <a:endParaRPr lang="nl-BE"/>
          </a:p>
        </p:txBody>
      </p:sp>
    </p:spTree>
    <p:extLst>
      <p:ext uri="{BB962C8B-B14F-4D97-AF65-F5344CB8AC3E}">
        <p14:creationId xmlns:p14="http://schemas.microsoft.com/office/powerpoint/2010/main" val="846674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gl-ES" dirty="0" smtClean="0"/>
              <a:t>However, for the sake of the parallel running</a:t>
            </a:r>
            <a:r>
              <a:rPr lang="gl-ES" baseline="0" dirty="0" smtClean="0"/>
              <a:t> project, we decided going for another modelling approach (i.e, TACOs toolchain). This approach needs a more detailed model to be able to control down to the level of pumps and valves, and avoid post-proccessing. However, this approach is not finished yet since the ventilation model is under work and the occupancy part is being developed by an external partner to the project. After this steps, an adaptation has to be carried out to develop a controller model that is compatible with the requeriments of the toolchain.</a:t>
            </a:r>
            <a:endParaRPr lang="en-US"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6</a:t>
            </a:fld>
            <a:endParaRPr lang="nl-BE"/>
          </a:p>
        </p:txBody>
      </p:sp>
    </p:spTree>
    <p:extLst>
      <p:ext uri="{BB962C8B-B14F-4D97-AF65-F5344CB8AC3E}">
        <p14:creationId xmlns:p14="http://schemas.microsoft.com/office/powerpoint/2010/main" val="1601749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smtClean="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34139249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smtClean="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5400467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lang="nl-BE" dirty="0"/>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26/02/2018</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lang="nl-NL" dirty="0" smtClean="0"/>
            </a:lvl1pPr>
            <a:lvl2pPr>
              <a:defRPr lang="nl-NL" dirty="0" smtClean="0"/>
            </a:lvl2pPr>
            <a:lvl3pPr>
              <a:defRPr lang="nl-NL" dirty="0" smtClean="0"/>
            </a:lvl3pPr>
            <a:lvl4pPr>
              <a:defRPr lang="nl-NL" dirty="0" smtClean="0"/>
            </a:lvl4pPr>
            <a:lvl5pPr>
              <a:defRPr lang="nl-BE" dirty="0"/>
            </a:lvl5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extLst>
      <p:ext uri="{BB962C8B-B14F-4D97-AF65-F5344CB8AC3E}">
        <p14:creationId xmlns:p14="http://schemas.microsoft.com/office/powerpoint/2010/main" val="28536699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ekop">
    <p:bg>
      <p:bgRef idx="1001">
        <a:schemeClr val="bg2"/>
      </p:bgRef>
    </p:bg>
    <p:spTree>
      <p:nvGrpSpPr>
        <p:cNvPr id="1" name=""/>
        <p:cNvGrpSpPr/>
        <p:nvPr/>
      </p:nvGrpSpPr>
      <p:grpSpPr>
        <a:xfrm>
          <a:off x="0" y="0"/>
          <a:ext cx="0" cy="0"/>
          <a:chOff x="0" y="0"/>
          <a:chExt cx="0" cy="0"/>
        </a:xfrm>
      </p:grpSpPr>
      <p:sp>
        <p:nvSpPr>
          <p:cNvPr id="13" name="Rechthoek 12"/>
          <p:cNvSpPr/>
          <p:nvPr userDrawn="1"/>
        </p:nvSpPr>
        <p:spPr>
          <a:xfrm>
            <a:off x="0" y="0"/>
            <a:ext cx="9144000" cy="63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smtClean="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50000"/>
            <a:ext cx="3300991" cy="3209551"/>
          </a:xfrm>
          <a:prstGeom prst="rect">
            <a:avLst/>
          </a:prstGeom>
        </p:spPr>
      </p:pic>
    </p:spTree>
    <p:extLst>
      <p:ext uri="{BB962C8B-B14F-4D97-AF65-F5344CB8AC3E}">
        <p14:creationId xmlns:p14="http://schemas.microsoft.com/office/powerpoint/2010/main" val="4835907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lang="nl-NL" dirty="0" smtClean="0"/>
            </a:lvl1pPr>
            <a:lvl2pPr>
              <a:defRPr lang="nl-NL" dirty="0" smtClean="0"/>
            </a:lvl2pPr>
            <a:lvl3pPr>
              <a:defRPr lang="nl-NL" dirty="0" smtClean="0"/>
            </a:lvl3pPr>
            <a:lvl4pPr>
              <a:defRPr lang="nl-NL" dirty="0" smtClean="0"/>
            </a:lvl4pPr>
            <a:lvl5pPr marL="1435100" indent="-228600">
              <a:buFont typeface="Arial" pitchFamily="34" charset="0"/>
              <a:buChar char="-"/>
              <a:defRPr lang="nl-BE" dirty="0"/>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lang="nl-NL" dirty="0" smtClean="0"/>
            </a:lvl1pPr>
            <a:lvl2pPr>
              <a:defRPr lang="nl-NL" dirty="0" smtClean="0"/>
            </a:lvl2pPr>
            <a:lvl3pPr>
              <a:defRPr lang="nl-NL" dirty="0" smtClean="0"/>
            </a:lvl3pPr>
            <a:lvl4pPr>
              <a:defRPr lang="nl-NL" dirty="0" smtClean="0"/>
            </a:lvl4pPr>
            <a:lvl5pPr marL="1435100" indent="-228600">
              <a:buFont typeface="Arial" pitchFamily="34" charset="0"/>
              <a:buChar char="-"/>
              <a:defRPr lang="nl-BE" dirty="0"/>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26/02/2018</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259545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lang="nl-NL" dirty="0" smtClean="0"/>
            </a:lvl1pPr>
            <a:lvl2pPr>
              <a:defRPr lang="nl-NL" dirty="0" smtClean="0"/>
            </a:lvl2pPr>
            <a:lvl3pPr>
              <a:defRPr lang="nl-NL" dirty="0" smtClean="0"/>
            </a:lvl3pPr>
            <a:lvl4pPr>
              <a:defRPr lang="nl-NL" dirty="0" smtClean="0"/>
            </a:lvl4pPr>
            <a:lvl5pPr marL="1435100" indent="-180000">
              <a:buFont typeface="Arial" pitchFamily="34" charset="0"/>
              <a:buChar char="-"/>
              <a:defRPr lang="nl-BE" dirty="0"/>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lang="nl-NL" dirty="0" smtClean="0"/>
            </a:lvl1pPr>
            <a:lvl2pPr>
              <a:defRPr lang="nl-NL" dirty="0" smtClean="0"/>
            </a:lvl2pPr>
            <a:lvl3pPr>
              <a:defRPr lang="nl-NL" dirty="0" smtClean="0"/>
            </a:lvl3pPr>
            <a:lvl4pPr>
              <a:defRPr lang="nl-NL" dirty="0" smtClean="0"/>
            </a:lvl4pPr>
            <a:lvl5pPr marL="1584325" indent="-285750">
              <a:buFont typeface="Arial" pitchFamily="34" charset="0"/>
              <a:buChar char="-"/>
              <a:defRPr lang="nl-BE" dirty="0"/>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26/02/2018</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6326396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26/02/2018</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01345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26/02/2018</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819745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smtClean="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26/02/2018</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72534697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smtClean="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
        <p:nvSpPr>
          <p:cNvPr id="9" name="Tijdelijke aanduiding voor datum 4"/>
          <p:cNvSpPr>
            <a:spLocks noGrp="1"/>
          </p:cNvSpPr>
          <p:nvPr>
            <p:ph type="dt" sz="half" idx="10"/>
          </p:nvPr>
        </p:nvSpPr>
        <p:spPr>
          <a:xfrm>
            <a:off x="540000" y="6048000"/>
            <a:ext cx="936000" cy="288000"/>
          </a:xfrm>
        </p:spPr>
        <p:txBody>
          <a:bodyPr/>
          <a:lstStyle/>
          <a:p>
            <a:fld id="{C4DDCD72-59EE-436D-B435-201699A5BB49}" type="datetimeFigureOut">
              <a:rPr lang="nl-BE" smtClean="0"/>
              <a:pPr/>
              <a:t>26/02/2018</a:t>
            </a:fld>
            <a:endParaRPr lang="nl-BE" dirty="0"/>
          </a:p>
        </p:txBody>
      </p:sp>
    </p:spTree>
    <p:extLst>
      <p:ext uri="{BB962C8B-B14F-4D97-AF65-F5344CB8AC3E}">
        <p14:creationId xmlns:p14="http://schemas.microsoft.com/office/powerpoint/2010/main" val="2273489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lang="nl-BE" dirty="0"/>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26/02/2018</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lang="nl-NL" dirty="0" smtClean="0"/>
            </a:lvl1pPr>
            <a:lvl2pPr>
              <a:defRPr lang="nl-NL" dirty="0" smtClean="0"/>
            </a:lvl2pPr>
            <a:lvl3pPr>
              <a:defRPr lang="nl-NL" dirty="0" smtClean="0"/>
            </a:lvl3pPr>
            <a:lvl4pPr>
              <a:defRPr lang="nl-NL" dirty="0" smtClean="0"/>
            </a:lvl4pPr>
            <a:lvl5pPr>
              <a:defRPr lang="nl-BE" dirty="0"/>
            </a:lvl5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extLst>
      <p:ext uri="{BB962C8B-B14F-4D97-AF65-F5344CB8AC3E}">
        <p14:creationId xmlns:p14="http://schemas.microsoft.com/office/powerpoint/2010/main" val="24169003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3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smtClean="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50000"/>
            <a:ext cx="3300991" cy="3209551"/>
          </a:xfrm>
          <a:prstGeom prst="rect">
            <a:avLst/>
          </a:prstGeom>
        </p:spPr>
      </p:pic>
    </p:spTree>
    <p:extLst>
      <p:ext uri="{BB962C8B-B14F-4D97-AF65-F5344CB8AC3E}">
        <p14:creationId xmlns:p14="http://schemas.microsoft.com/office/powerpoint/2010/main" val="39651961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lang="nl-BE" dirty="0"/>
            </a:lvl1pPr>
          </a:lstStyle>
          <a:p>
            <a:r>
              <a:rPr lang="nl-NL" dirty="0" smtClean="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lang="nl-NL" dirty="0" smtClean="0"/>
            </a:lvl1pPr>
            <a:lvl2pPr>
              <a:defRPr lang="nl-NL" dirty="0" smtClean="0"/>
            </a:lvl2pPr>
            <a:lvl3pPr>
              <a:defRPr lang="nl-NL" dirty="0" smtClean="0"/>
            </a:lvl3pPr>
            <a:lvl4pPr>
              <a:defRPr lang="nl-NL" dirty="0" smtClean="0"/>
            </a:lvl4pPr>
            <a:lvl5pPr marL="1435100" indent="-228600">
              <a:buFont typeface="Arial" pitchFamily="34" charset="0"/>
              <a:buChar char="-"/>
              <a:defRPr lang="nl-BE" dirty="0"/>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lang="nl-NL" dirty="0" smtClean="0"/>
            </a:lvl1pPr>
            <a:lvl2pPr>
              <a:defRPr lang="nl-NL" dirty="0" smtClean="0"/>
            </a:lvl2pPr>
            <a:lvl3pPr>
              <a:defRPr lang="nl-NL" dirty="0" smtClean="0"/>
            </a:lvl3pPr>
            <a:lvl4pPr>
              <a:defRPr lang="nl-NL" dirty="0" smtClean="0"/>
            </a:lvl4pPr>
            <a:lvl5pPr marL="1435100" indent="-228600">
              <a:buFont typeface="Arial" pitchFamily="34" charset="0"/>
              <a:buChar char="-"/>
              <a:defRPr lang="nl-BE" dirty="0"/>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26/02/2018</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980301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lang="nl-NL" dirty="0" smtClean="0"/>
            </a:lvl1pPr>
            <a:lvl2pPr>
              <a:defRPr lang="nl-NL" dirty="0" smtClean="0"/>
            </a:lvl2pPr>
            <a:lvl3pPr>
              <a:defRPr lang="nl-NL" dirty="0" smtClean="0"/>
            </a:lvl3pPr>
            <a:lvl4pPr>
              <a:defRPr lang="nl-NL" dirty="0" smtClean="0"/>
            </a:lvl4pPr>
            <a:lvl5pPr marL="1435100" indent="-180000">
              <a:buFont typeface="Arial" pitchFamily="34" charset="0"/>
              <a:buChar char="-"/>
              <a:defRPr lang="nl-BE" dirty="0"/>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lang="nl-NL" dirty="0" smtClean="0"/>
            </a:lvl1pPr>
            <a:lvl2pPr>
              <a:defRPr lang="nl-NL" dirty="0" smtClean="0"/>
            </a:lvl2pPr>
            <a:lvl3pPr>
              <a:defRPr lang="nl-NL" dirty="0" smtClean="0"/>
            </a:lvl3pPr>
            <a:lvl4pPr>
              <a:defRPr lang="nl-NL" dirty="0" smtClean="0"/>
            </a:lvl4pPr>
            <a:lvl5pPr marL="1584325" indent="-285750">
              <a:buFont typeface="Arial" pitchFamily="34" charset="0"/>
              <a:buChar char="-"/>
              <a:defRPr lang="nl-BE" dirty="0"/>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26/02/2018</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4378209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26/02/2018</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618224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26/02/2018</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16890592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smtClean="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lang="nl-NL" dirty="0" smtClean="0"/>
            </a:lvl1pPr>
            <a:lvl2pPr>
              <a:defRPr lang="nl-NL" dirty="0" smtClean="0"/>
            </a:lvl2pPr>
            <a:lvl3pPr>
              <a:defRPr lang="nl-NL" dirty="0" smtClean="0"/>
            </a:lvl3pPr>
            <a:lvl4pPr>
              <a:defRPr lang="nl-NL" dirty="0" smtClean="0"/>
            </a:lvl4pPr>
            <a:lvl5pPr marL="1435100" indent="-228600">
              <a:buFont typeface="Arial" pitchFamily="34" charset="0"/>
              <a:buChar char="-"/>
              <a:tabLst/>
              <a:defRPr lang="nl-BE" dirty="0"/>
            </a:lvl5pPr>
            <a:lvl6pPr>
              <a:defRPr sz="2000"/>
            </a:lvl6pPr>
            <a:lvl7pPr>
              <a:defRPr sz="2000"/>
            </a:lvl7pPr>
            <a:lvl8pPr>
              <a:defRPr sz="2000"/>
            </a:lvl8pPr>
            <a:lvl9pPr>
              <a:defRPr sz="20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26/02/2018</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2063528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smtClean="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5" name="Tijdelijke aanduiding voor datum 4"/>
          <p:cNvSpPr>
            <a:spLocks noGrp="1"/>
          </p:cNvSpPr>
          <p:nvPr>
            <p:ph type="dt" sz="half" idx="10"/>
          </p:nvPr>
        </p:nvSpPr>
        <p:spPr>
          <a:xfrm>
            <a:off x="540000" y="6048000"/>
            <a:ext cx="936000" cy="288000"/>
          </a:xfrm>
        </p:spPr>
        <p:txBody>
          <a:bodyPr/>
          <a:lstStyle/>
          <a:p>
            <a:fld id="{C4DDCD72-59EE-436D-B435-201699A5BB49}" type="datetimeFigureOut">
              <a:rPr lang="nl-BE" smtClean="0"/>
              <a:pPr/>
              <a:t>26/02/2018</a:t>
            </a:fld>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Tree>
    <p:extLst>
      <p:ext uri="{BB962C8B-B14F-4D97-AF65-F5344CB8AC3E}">
        <p14:creationId xmlns:p14="http://schemas.microsoft.com/office/powerpoint/2010/main" val="40242632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6.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smtClean="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chemeClr val="tx1"/>
                </a:solidFill>
                <a:latin typeface="Arial" pitchFamily="34" charset="0"/>
                <a:cs typeface="Arial" pitchFamily="34" charset="0"/>
              </a:defRPr>
            </a:lvl1pPr>
          </a:lstStyle>
          <a:p>
            <a:fld id="{C4DDCD72-59EE-436D-B435-201699A5BB49}" type="datetimeFigureOut">
              <a:rPr lang="nl-BE" smtClean="0"/>
              <a:pPr/>
              <a:t>26/02/2018</a:t>
            </a:fld>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chemeClr val="tx1"/>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chemeClr val="tx1"/>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372000"/>
            <a:ext cx="9144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spTree>
    <p:extLst>
      <p:ext uri="{BB962C8B-B14F-4D97-AF65-F5344CB8AC3E}">
        <p14:creationId xmlns:p14="http://schemas.microsoft.com/office/powerpoint/2010/main" val="606215082"/>
      </p:ext>
    </p:extLst>
  </p:cSld>
  <p:clrMap bg1="lt1" tx1="dk1" bg2="lt2" tx2="dk2" accent1="accent1" accent2="accent2" accent3="accent3" accent4="accent4" accent5="accent5" accent6="accent6" hlink="hlink" folHlink="folHlink"/>
  <p:sldLayoutIdLst>
    <p:sldLayoutId id="2147483688" r:id="rId1"/>
    <p:sldLayoutId id="2147483709" r:id="rId2"/>
    <p:sldLayoutId id="2147483698" r:id="rId3"/>
    <p:sldLayoutId id="2147483692" r:id="rId4"/>
    <p:sldLayoutId id="2147483693" r:id="rId5"/>
    <p:sldLayoutId id="2147483694" r:id="rId6"/>
    <p:sldLayoutId id="2147483695" r:id="rId7"/>
    <p:sldLayoutId id="2147483696" r:id="rId8"/>
    <p:sldLayoutId id="2147483697" r:id="rId9"/>
  </p:sldLayoutIdLst>
  <p:timing>
    <p:tnLst>
      <p:par>
        <p:cTn id="1" dur="indefinite" restart="never" nodeType="tmRoot"/>
      </p:par>
    </p:tnLst>
  </p:timing>
  <p:txStyles>
    <p:titleStyle>
      <a:lvl1pPr algn="l" defTabSz="914400" rtl="0" eaLnBrk="1" latinLnBrk="0" hangingPunct="1">
        <a:spcBef>
          <a:spcPct val="0"/>
        </a:spcBef>
        <a:buNone/>
        <a:defRPr lang="nl-BE" sz="3600" kern="1200" baseline="0" dirty="0">
          <a:solidFill>
            <a:schemeClr val="tx2"/>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lang="nl-NL" sz="2400" kern="1200" dirty="0" smtClean="0">
          <a:solidFill>
            <a:schemeClr val="tx1"/>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lang="nl-NL" sz="2400" kern="1200" dirty="0" smtClean="0">
          <a:solidFill>
            <a:schemeClr val="tx1"/>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lang="nl-NL" sz="2000" kern="1200" dirty="0" smtClean="0">
          <a:solidFill>
            <a:schemeClr val="tx1"/>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lang="nl-NL" sz="1600" kern="1200" dirty="0" smtClean="0">
          <a:solidFill>
            <a:schemeClr val="tx1"/>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Afbeelding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3744000"/>
            <a:ext cx="3240000" cy="2668236"/>
          </a:xfrm>
          <a:prstGeom prst="rect">
            <a:avLst/>
          </a:prstGeom>
        </p:spPr>
      </p:pic>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smtClean="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chemeClr val="tx1"/>
                </a:solidFill>
                <a:latin typeface="Arial" pitchFamily="34" charset="0"/>
                <a:cs typeface="Arial" pitchFamily="34" charset="0"/>
              </a:defRPr>
            </a:lvl1pPr>
          </a:lstStyle>
          <a:p>
            <a:fld id="{C4DDCD72-59EE-436D-B435-201699A5BB49}" type="datetimeFigureOut">
              <a:rPr lang="nl-BE" smtClean="0"/>
              <a:pPr/>
              <a:t>26/02/2018</a:t>
            </a:fld>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chemeClr val="tx1"/>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chemeClr val="tx1"/>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372000"/>
            <a:ext cx="9144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spTree>
    <p:extLst>
      <p:ext uri="{BB962C8B-B14F-4D97-AF65-F5344CB8AC3E}">
        <p14:creationId xmlns:p14="http://schemas.microsoft.com/office/powerpoint/2010/main" val="320845504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timing>
    <p:tnLst>
      <p:par>
        <p:cTn id="1" dur="indefinite" restart="never" nodeType="tmRoot"/>
      </p:par>
    </p:tnLst>
  </p:timing>
  <p:txStyles>
    <p:titleStyle>
      <a:lvl1pPr algn="l" defTabSz="914400" rtl="0" eaLnBrk="1" latinLnBrk="0" hangingPunct="1">
        <a:spcBef>
          <a:spcPct val="0"/>
        </a:spcBef>
        <a:buNone/>
        <a:defRPr lang="nl-BE" sz="3600" kern="1200" baseline="0" dirty="0">
          <a:solidFill>
            <a:schemeClr val="tx2"/>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lang="nl-NL" sz="2400" kern="1200" dirty="0" smtClean="0">
          <a:solidFill>
            <a:schemeClr val="tx1"/>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lang="nl-NL" sz="2400" kern="1200" dirty="0" smtClean="0">
          <a:solidFill>
            <a:schemeClr val="tx1"/>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lang="nl-NL" sz="2000" kern="1200" dirty="0" smtClean="0">
          <a:solidFill>
            <a:schemeClr val="tx1"/>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lang="nl-NL" sz="1600" kern="1200" dirty="0" smtClean="0">
          <a:solidFill>
            <a:schemeClr val="tx1"/>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Multi-zone office building </a:t>
            </a:r>
            <a:r>
              <a:rPr lang="nl-BE" dirty="0" err="1" smtClean="0"/>
              <a:t>with</a:t>
            </a:r>
            <a:r>
              <a:rPr lang="nl-BE" dirty="0" smtClean="0"/>
              <a:t> </a:t>
            </a:r>
            <a:r>
              <a:rPr lang="nl-BE" dirty="0" err="1" smtClean="0"/>
              <a:t>hybrid</a:t>
            </a:r>
            <a:r>
              <a:rPr lang="nl-BE" dirty="0" smtClean="0"/>
              <a:t> system - INFRAX</a:t>
            </a:r>
            <a:endParaRPr lang="nl-BE" dirty="0"/>
          </a:p>
        </p:txBody>
      </p:sp>
      <p:sp>
        <p:nvSpPr>
          <p:cNvPr id="3" name="Ondertitel 2"/>
          <p:cNvSpPr>
            <a:spLocks noGrp="1"/>
          </p:cNvSpPr>
          <p:nvPr>
            <p:ph type="subTitle" idx="1"/>
          </p:nvPr>
        </p:nvSpPr>
        <p:spPr/>
        <p:txBody>
          <a:bodyPr/>
          <a:lstStyle/>
          <a:p>
            <a:r>
              <a:rPr lang="nl-BE" dirty="0" smtClean="0"/>
              <a:t>Iago Cupeiro</a:t>
            </a:r>
          </a:p>
          <a:p>
            <a:r>
              <a:rPr lang="nl-BE" dirty="0" smtClean="0"/>
              <a:t>IBPSA Project 1 Expert Meeting</a:t>
            </a:r>
          </a:p>
          <a:p>
            <a:r>
              <a:rPr lang="nl-BE" dirty="0" smtClean="0"/>
              <a:t>Berlin, 27-28 Feb</a:t>
            </a:r>
            <a:endParaRPr lang="nl-BE" dirty="0"/>
          </a:p>
        </p:txBody>
      </p:sp>
    </p:spTree>
    <p:extLst>
      <p:ext uri="{BB962C8B-B14F-4D97-AF65-F5344CB8AC3E}">
        <p14:creationId xmlns:p14="http://schemas.microsoft.com/office/powerpoint/2010/main" val="2169410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l-ES" dirty="0" smtClean="0"/>
              <a:t>General information</a:t>
            </a:r>
            <a:endParaRPr lang="en-US" dirty="0"/>
          </a:p>
        </p:txBody>
      </p:sp>
      <p:sp>
        <p:nvSpPr>
          <p:cNvPr id="3" name="Content Placeholder 2"/>
          <p:cNvSpPr>
            <a:spLocks noGrp="1"/>
          </p:cNvSpPr>
          <p:nvPr>
            <p:ph idx="1"/>
          </p:nvPr>
        </p:nvSpPr>
        <p:spPr>
          <a:xfrm>
            <a:off x="540000" y="3429001"/>
            <a:ext cx="8334000" cy="2348998"/>
          </a:xfrm>
        </p:spPr>
        <p:txBody>
          <a:bodyPr/>
          <a:lstStyle/>
          <a:p>
            <a:r>
              <a:rPr lang="gl-ES" dirty="0" smtClean="0"/>
              <a:t>2232 m</a:t>
            </a:r>
            <a:r>
              <a:rPr lang="gl-ES" baseline="30000" dirty="0" smtClean="0"/>
              <a:t>2</a:t>
            </a:r>
            <a:r>
              <a:rPr lang="gl-ES" dirty="0" smtClean="0"/>
              <a:t> office building – 4 floors + basement (unheated)</a:t>
            </a:r>
          </a:p>
          <a:p>
            <a:r>
              <a:rPr lang="gl-ES" dirty="0" smtClean="0"/>
              <a:t>Detailed floor, façade plans and hydronic/air schematics</a:t>
            </a:r>
          </a:p>
          <a:p>
            <a:r>
              <a:rPr lang="gl-ES" dirty="0" smtClean="0"/>
              <a:t>Description of HVAC control system</a:t>
            </a:r>
          </a:p>
          <a:p>
            <a:r>
              <a:rPr lang="gl-ES" dirty="0" smtClean="0"/>
              <a:t>Access to BMS terminal</a:t>
            </a:r>
          </a:p>
          <a:p>
            <a:r>
              <a:rPr lang="gl-ES" dirty="0" smtClean="0"/>
              <a:t>Clean data storage starting from Feb 2018</a:t>
            </a:r>
          </a:p>
          <a:p>
            <a:r>
              <a:rPr lang="gl-ES" dirty="0" smtClean="0"/>
              <a:t>Real MPC implementation by Sep 2018</a:t>
            </a:r>
            <a:endParaRPr lang="en-US" dirty="0"/>
          </a:p>
        </p:txBody>
      </p:sp>
      <p:pic>
        <p:nvPicPr>
          <p:cNvPr id="6" name="Picture 2" descr="Resultado de imaxes para infrax dilbee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94" y="1337359"/>
            <a:ext cx="2921438" cy="1947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sultado de imaxes para infrax dilbee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722" y="1337359"/>
            <a:ext cx="2921438" cy="1947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Resultado de imaxes para infrax dilbee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1909" y="1337358"/>
            <a:ext cx="2922579" cy="194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10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l-ES" dirty="0" smtClean="0"/>
              <a:t>HVAC system</a:t>
            </a:r>
            <a:endParaRPr lang="en-US" dirty="0"/>
          </a:p>
        </p:txBody>
      </p:sp>
      <p:pic>
        <p:nvPicPr>
          <p:cNvPr id="2058" name="Picture 10" descr="Resultado de imaxes para heating radian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7617" y="2127616"/>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3184014" y="2415648"/>
            <a:ext cx="3764250" cy="301384"/>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Resultado de imaxes para ventilati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31833" y="2744710"/>
            <a:ext cx="723925" cy="723925"/>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p:cNvSpPr/>
          <p:nvPr/>
        </p:nvSpPr>
        <p:spPr>
          <a:xfrm>
            <a:off x="5015064" y="2928114"/>
            <a:ext cx="487258" cy="32591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Up Arrow 14"/>
          <p:cNvSpPr/>
          <p:nvPr/>
        </p:nvSpPr>
        <p:spPr>
          <a:xfrm rot="5400000">
            <a:off x="3476621" y="2485400"/>
            <a:ext cx="635306" cy="835373"/>
          </a:xfrm>
          <a:prstGeom prst="ben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0" descr="Resultado de imaxes para heating radian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5340" y="3665719"/>
            <a:ext cx="720080" cy="7200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2" descr="Resultado de imaxes para ventilati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5340" y="4394709"/>
            <a:ext cx="723925" cy="723925"/>
          </a:xfrm>
          <a:prstGeom prst="rect">
            <a:avLst/>
          </a:prstGeom>
          <a:noFill/>
          <a:extLst>
            <a:ext uri="{909E8E84-426E-40DD-AFC4-6F175D3DCCD1}">
              <a14:hiddenFill xmlns:a14="http://schemas.microsoft.com/office/drawing/2010/main">
                <a:solidFill>
                  <a:srgbClr val="FFFFFF"/>
                </a:solidFill>
              </a14:hiddenFill>
            </a:ext>
          </a:extLst>
        </p:spPr>
      </p:pic>
      <p:sp>
        <p:nvSpPr>
          <p:cNvPr id="28" name="Bent-Up Arrow 27"/>
          <p:cNvSpPr/>
          <p:nvPr/>
        </p:nvSpPr>
        <p:spPr>
          <a:xfrm rot="5400000">
            <a:off x="3771087" y="3972170"/>
            <a:ext cx="670538" cy="1396136"/>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Up Arrow 28"/>
          <p:cNvSpPr/>
          <p:nvPr/>
        </p:nvSpPr>
        <p:spPr>
          <a:xfrm rot="16200000" flipV="1">
            <a:off x="3784478" y="3542450"/>
            <a:ext cx="643755" cy="1396136"/>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5724127" y="3918292"/>
            <a:ext cx="1240538" cy="3180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5724127" y="4626901"/>
            <a:ext cx="1240537" cy="35269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58127" y="2752070"/>
            <a:ext cx="696098" cy="696098"/>
          </a:xfrm>
          <a:prstGeom prst="rect">
            <a:avLst/>
          </a:prstGeom>
        </p:spPr>
      </p:pic>
      <p:pic>
        <p:nvPicPr>
          <p:cNvPr id="2068" name="Picture 20" descr="Imaxe relacio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3592" y="2092032"/>
            <a:ext cx="931069" cy="931069"/>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Resultado de imaxes para cooling towe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4735" y="4394709"/>
            <a:ext cx="906499" cy="90649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0" descr="Imaxe relacio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0165" y="3504883"/>
            <a:ext cx="931069" cy="93106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00413" y="4469206"/>
            <a:ext cx="696098" cy="696098"/>
          </a:xfrm>
          <a:prstGeom prst="rect">
            <a:avLst/>
          </a:prstGeom>
        </p:spPr>
      </p:pic>
      <p:sp>
        <p:nvSpPr>
          <p:cNvPr id="42" name="Right Arrow 41"/>
          <p:cNvSpPr/>
          <p:nvPr/>
        </p:nvSpPr>
        <p:spPr>
          <a:xfrm>
            <a:off x="6244585" y="2936372"/>
            <a:ext cx="720079" cy="317654"/>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2" name="Picture 24" descr="Imaxe relaciona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9398" y="2568333"/>
            <a:ext cx="1008111" cy="10081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4" descr="Imaxe relaciona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8989" y="3545835"/>
            <a:ext cx="1008111" cy="1008112"/>
          </a:xfrm>
          <a:prstGeom prst="rect">
            <a:avLst/>
          </a:prstGeom>
          <a:noFill/>
          <a:extLst>
            <a:ext uri="{909E8E84-426E-40DD-AFC4-6F175D3DCCD1}">
              <a14:hiddenFill xmlns:a14="http://schemas.microsoft.com/office/drawing/2010/main">
                <a:solidFill>
                  <a:srgbClr val="FFFFFF"/>
                </a:solidFill>
              </a14:hiddenFill>
            </a:ext>
          </a:extLst>
        </p:spPr>
      </p:pic>
      <p:sp>
        <p:nvSpPr>
          <p:cNvPr id="21" name="Rounded Rectangle 20"/>
          <p:cNvSpPr/>
          <p:nvPr/>
        </p:nvSpPr>
        <p:spPr>
          <a:xfrm>
            <a:off x="1929004" y="1426186"/>
            <a:ext cx="1193390" cy="424955"/>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l-ES" dirty="0" smtClean="0"/>
              <a:t>Supply</a:t>
            </a:r>
            <a:endParaRPr lang="en-US" dirty="0"/>
          </a:p>
        </p:txBody>
      </p:sp>
      <p:sp>
        <p:nvSpPr>
          <p:cNvPr id="46" name="Rounded Rectangle 45"/>
          <p:cNvSpPr/>
          <p:nvPr/>
        </p:nvSpPr>
        <p:spPr>
          <a:xfrm>
            <a:off x="1357122" y="3911371"/>
            <a:ext cx="483994" cy="104916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gl-ES" dirty="0" smtClean="0"/>
              <a:t>Cooling</a:t>
            </a:r>
            <a:endParaRPr lang="en-US" dirty="0"/>
          </a:p>
        </p:txBody>
      </p:sp>
      <p:sp>
        <p:nvSpPr>
          <p:cNvPr id="47" name="Rounded Rectangle 46"/>
          <p:cNvSpPr/>
          <p:nvPr/>
        </p:nvSpPr>
        <p:spPr>
          <a:xfrm>
            <a:off x="1357122" y="2092032"/>
            <a:ext cx="483994" cy="104916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gl-ES" dirty="0" smtClean="0"/>
              <a:t>Heating</a:t>
            </a:r>
            <a:endParaRPr lang="en-US" dirty="0"/>
          </a:p>
        </p:txBody>
      </p:sp>
      <p:sp>
        <p:nvSpPr>
          <p:cNvPr id="48" name="Rounded Rectangle 47"/>
          <p:cNvSpPr/>
          <p:nvPr/>
        </p:nvSpPr>
        <p:spPr>
          <a:xfrm>
            <a:off x="4530737" y="1418047"/>
            <a:ext cx="1193390" cy="424955"/>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l-ES" dirty="0" smtClean="0"/>
              <a:t>Transfer</a:t>
            </a:r>
            <a:endParaRPr lang="en-US" dirty="0"/>
          </a:p>
        </p:txBody>
      </p:sp>
      <p:sp>
        <p:nvSpPr>
          <p:cNvPr id="49" name="Rounded Rectangle 48"/>
          <p:cNvSpPr/>
          <p:nvPr/>
        </p:nvSpPr>
        <p:spPr>
          <a:xfrm>
            <a:off x="6804248" y="1426186"/>
            <a:ext cx="1193390" cy="424955"/>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l-ES" dirty="0" smtClean="0"/>
              <a:t>Emission</a:t>
            </a:r>
            <a:endParaRPr lang="en-US" dirty="0"/>
          </a:p>
        </p:txBody>
      </p:sp>
    </p:spTree>
    <p:extLst>
      <p:ext uri="{BB962C8B-B14F-4D97-AF65-F5344CB8AC3E}">
        <p14:creationId xmlns:p14="http://schemas.microsoft.com/office/powerpoint/2010/main" val="1823638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l-ES" dirty="0" smtClean="0"/>
              <a:t>Zoning</a:t>
            </a:r>
            <a:endParaRPr lang="en-US" dirty="0"/>
          </a:p>
        </p:txBody>
      </p:sp>
      <p:pic>
        <p:nvPicPr>
          <p:cNvPr id="4" name="Picture 3"/>
          <p:cNvPicPr>
            <a:picLocks noChangeAspect="1"/>
          </p:cNvPicPr>
          <p:nvPr/>
        </p:nvPicPr>
        <p:blipFill>
          <a:blip r:embed="rId3"/>
          <a:stretch>
            <a:fillRect/>
          </a:stretch>
        </p:blipFill>
        <p:spPr>
          <a:xfrm>
            <a:off x="619874" y="3803477"/>
            <a:ext cx="4032448" cy="2217811"/>
          </a:xfrm>
          <a:prstGeom prst="rect">
            <a:avLst/>
          </a:prstGeom>
        </p:spPr>
      </p:pic>
      <p:pic>
        <p:nvPicPr>
          <p:cNvPr id="10" name="Picture 9"/>
          <p:cNvPicPr>
            <a:picLocks noChangeAspect="1"/>
          </p:cNvPicPr>
          <p:nvPr/>
        </p:nvPicPr>
        <p:blipFill>
          <a:blip r:embed="rId4"/>
          <a:stretch>
            <a:fillRect/>
          </a:stretch>
        </p:blipFill>
        <p:spPr>
          <a:xfrm>
            <a:off x="4707000" y="3789040"/>
            <a:ext cx="4045845" cy="2232248"/>
          </a:xfrm>
          <a:prstGeom prst="rect">
            <a:avLst/>
          </a:prstGeom>
        </p:spPr>
      </p:pic>
      <p:pic>
        <p:nvPicPr>
          <p:cNvPr id="11" name="Picture 10"/>
          <p:cNvPicPr>
            <a:picLocks noChangeAspect="1"/>
          </p:cNvPicPr>
          <p:nvPr/>
        </p:nvPicPr>
        <p:blipFill>
          <a:blip r:embed="rId5"/>
          <a:stretch>
            <a:fillRect/>
          </a:stretch>
        </p:blipFill>
        <p:spPr>
          <a:xfrm>
            <a:off x="4750329" y="1340768"/>
            <a:ext cx="4002516" cy="2204984"/>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1699" r="-1"/>
          <a:stretch/>
        </p:blipFill>
        <p:spPr>
          <a:xfrm>
            <a:off x="611560" y="1333141"/>
            <a:ext cx="3982544" cy="2202758"/>
          </a:xfrm>
          <a:prstGeom prst="rect">
            <a:avLst/>
          </a:prstGeom>
        </p:spPr>
      </p:pic>
      <p:sp>
        <p:nvSpPr>
          <p:cNvPr id="13" name="TextBox 12"/>
          <p:cNvSpPr txBox="1"/>
          <p:nvPr/>
        </p:nvSpPr>
        <p:spPr>
          <a:xfrm>
            <a:off x="2013568" y="3535899"/>
            <a:ext cx="1178528" cy="307777"/>
          </a:xfrm>
          <a:prstGeom prst="rect">
            <a:avLst/>
          </a:prstGeom>
          <a:noFill/>
        </p:spPr>
        <p:txBody>
          <a:bodyPr wrap="none" rtlCol="0">
            <a:spAutoFit/>
          </a:bodyPr>
          <a:lstStyle/>
          <a:p>
            <a:r>
              <a:rPr lang="gl-ES" sz="1400" dirty="0" smtClean="0"/>
              <a:t>Ground floor</a:t>
            </a:r>
            <a:endParaRPr lang="en-US" sz="1400" dirty="0"/>
          </a:p>
        </p:txBody>
      </p:sp>
      <p:sp>
        <p:nvSpPr>
          <p:cNvPr id="14" name="TextBox 13"/>
          <p:cNvSpPr txBox="1"/>
          <p:nvPr/>
        </p:nvSpPr>
        <p:spPr>
          <a:xfrm>
            <a:off x="6516216" y="3513508"/>
            <a:ext cx="930063" cy="307777"/>
          </a:xfrm>
          <a:prstGeom prst="rect">
            <a:avLst/>
          </a:prstGeom>
          <a:noFill/>
        </p:spPr>
        <p:txBody>
          <a:bodyPr wrap="none" rtlCol="0">
            <a:spAutoFit/>
          </a:bodyPr>
          <a:lstStyle/>
          <a:p>
            <a:r>
              <a:rPr lang="gl-ES" sz="1400" dirty="0" smtClean="0"/>
              <a:t>First floor</a:t>
            </a:r>
            <a:endParaRPr lang="en-US" sz="1400" dirty="0"/>
          </a:p>
        </p:txBody>
      </p:sp>
      <p:sp>
        <p:nvSpPr>
          <p:cNvPr id="15" name="TextBox 14"/>
          <p:cNvSpPr txBox="1"/>
          <p:nvPr/>
        </p:nvSpPr>
        <p:spPr>
          <a:xfrm>
            <a:off x="2041223" y="6009890"/>
            <a:ext cx="1189749" cy="307777"/>
          </a:xfrm>
          <a:prstGeom prst="rect">
            <a:avLst/>
          </a:prstGeom>
          <a:noFill/>
        </p:spPr>
        <p:txBody>
          <a:bodyPr wrap="none" rtlCol="0">
            <a:spAutoFit/>
          </a:bodyPr>
          <a:lstStyle/>
          <a:p>
            <a:r>
              <a:rPr lang="gl-ES" sz="1400" dirty="0" smtClean="0"/>
              <a:t>Second floor</a:t>
            </a:r>
            <a:endParaRPr lang="en-US" sz="1400" dirty="0"/>
          </a:p>
        </p:txBody>
      </p:sp>
      <p:sp>
        <p:nvSpPr>
          <p:cNvPr id="16" name="TextBox 15"/>
          <p:cNvSpPr txBox="1"/>
          <p:nvPr/>
        </p:nvSpPr>
        <p:spPr>
          <a:xfrm>
            <a:off x="6444208" y="5994025"/>
            <a:ext cx="989373" cy="307777"/>
          </a:xfrm>
          <a:prstGeom prst="rect">
            <a:avLst/>
          </a:prstGeom>
          <a:noFill/>
        </p:spPr>
        <p:txBody>
          <a:bodyPr wrap="none" rtlCol="0">
            <a:spAutoFit/>
          </a:bodyPr>
          <a:lstStyle/>
          <a:p>
            <a:r>
              <a:rPr lang="gl-ES" sz="1400" dirty="0" smtClean="0"/>
              <a:t>Third floor</a:t>
            </a:r>
            <a:endParaRPr lang="en-US" sz="1400" dirty="0"/>
          </a:p>
        </p:txBody>
      </p:sp>
      <p:sp>
        <p:nvSpPr>
          <p:cNvPr id="35" name="Rectangle 34"/>
          <p:cNvSpPr/>
          <p:nvPr/>
        </p:nvSpPr>
        <p:spPr>
          <a:xfrm>
            <a:off x="4788024" y="4509120"/>
            <a:ext cx="3816424" cy="1440160"/>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68344" y="3875036"/>
            <a:ext cx="639688" cy="634084"/>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732240" y="3875036"/>
            <a:ext cx="936104" cy="634084"/>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92552" y="3875036"/>
            <a:ext cx="639567" cy="634084"/>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55576" y="4653154"/>
            <a:ext cx="3803027" cy="1296126"/>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013568" y="3909270"/>
            <a:ext cx="2198392" cy="743866"/>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779912" y="4648152"/>
            <a:ext cx="432048" cy="428648"/>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010240" y="4653154"/>
            <a:ext cx="473528" cy="428648"/>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372200" y="1988840"/>
            <a:ext cx="2259235" cy="1008016"/>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588224" y="1412776"/>
            <a:ext cx="1795238" cy="576064"/>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951414" y="1996805"/>
            <a:ext cx="432048" cy="280067"/>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588224" y="1996804"/>
            <a:ext cx="432048" cy="280068"/>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004048" y="2852936"/>
            <a:ext cx="1123794" cy="629804"/>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64087" y="1987812"/>
            <a:ext cx="1006917" cy="433076"/>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463545" y="2132856"/>
            <a:ext cx="1038811" cy="798141"/>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463504" y="2299247"/>
            <a:ext cx="1000041" cy="636752"/>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004048" y="3875036"/>
            <a:ext cx="465904" cy="634084"/>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80843" y="3909270"/>
            <a:ext cx="419368" cy="566890"/>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796136" y="1391865"/>
            <a:ext cx="337424" cy="433076"/>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547664" y="1430944"/>
            <a:ext cx="456535" cy="413879"/>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458863" y="1430944"/>
            <a:ext cx="889001" cy="696910"/>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458863" y="1844824"/>
            <a:ext cx="384945" cy="283030"/>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259632" y="1844824"/>
            <a:ext cx="1199231" cy="1074804"/>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342811" y="1430944"/>
            <a:ext cx="889001" cy="696910"/>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004199" y="1430944"/>
            <a:ext cx="456535" cy="413880"/>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29941" y="1430944"/>
            <a:ext cx="270051" cy="485888"/>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874687" y="2919627"/>
            <a:ext cx="889001" cy="575681"/>
          </a:xfrm>
          <a:prstGeom prst="rect">
            <a:avLst/>
          </a:prstGeom>
          <a:solidFill>
            <a:srgbClr val="116E8A">
              <a:alpha val="25000"/>
            </a:srgb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060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barn(inVertical)">
                                      <p:cBhvr>
                                        <p:cTn id="13" dur="500"/>
                                        <p:tgtEl>
                                          <p:spTgt spid="4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arn(inVertical)">
                                      <p:cBhvr>
                                        <p:cTn id="19" dur="500"/>
                                        <p:tgtEl>
                                          <p:spTgt spid="4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barn(inVertical)">
                                      <p:cBhvr>
                                        <p:cTn id="22" dur="500"/>
                                        <p:tgtEl>
                                          <p:spTgt spid="5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barn(inVertical)">
                                      <p:cBhvr>
                                        <p:cTn id="25" dur="500"/>
                                        <p:tgtEl>
                                          <p:spTgt spid="5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barn(inVertical)">
                                      <p:cBhvr>
                                        <p:cTn id="28" dur="500"/>
                                        <p:tgtEl>
                                          <p:spTgt spid="3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arn(inVertical)">
                                      <p:cBhvr>
                                        <p:cTn id="31" dur="500"/>
                                        <p:tgtEl>
                                          <p:spTgt spid="3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barn(inVertical)">
                                      <p:cBhvr>
                                        <p:cTn id="34" dur="500"/>
                                        <p:tgtEl>
                                          <p:spTgt spid="36"/>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arn(inVertical)">
                                      <p:cBhvr>
                                        <p:cTn id="37" dur="500"/>
                                        <p:tgtEl>
                                          <p:spTgt spid="4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arn(inVertical)">
                                      <p:cBhvr>
                                        <p:cTn id="40" dur="500"/>
                                        <p:tgtEl>
                                          <p:spTgt spid="4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arn(inVertical)">
                                      <p:cBhvr>
                                        <p:cTn id="43" dur="500"/>
                                        <p:tgtEl>
                                          <p:spTgt spid="4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arn(inVertical)">
                                      <p:cBhvr>
                                        <p:cTn id="46" dur="500"/>
                                        <p:tgtEl>
                                          <p:spTgt spid="4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barn(inVertical)">
                                      <p:cBhvr>
                                        <p:cTn id="49" dur="500"/>
                                        <p:tgtEl>
                                          <p:spTgt spid="4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barn(inVertical)">
                                      <p:cBhvr>
                                        <p:cTn id="52" dur="500"/>
                                        <p:tgtEl>
                                          <p:spTgt spid="4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barn(inVertical)">
                                      <p:cBhvr>
                                        <p:cTn id="55" dur="500"/>
                                        <p:tgtEl>
                                          <p:spTgt spid="56"/>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barn(inVertical)">
                                      <p:cBhvr>
                                        <p:cTn id="58" dur="500"/>
                                        <p:tgtEl>
                                          <p:spTgt spid="49"/>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barn(inVertical)">
                                      <p:cBhvr>
                                        <p:cTn id="61" dur="500"/>
                                        <p:tgtEl>
                                          <p:spTgt spid="63"/>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barn(inVertical)">
                                      <p:cBhvr>
                                        <p:cTn id="64" dur="500"/>
                                        <p:tgtEl>
                                          <p:spTgt spid="61"/>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barn(inVertical)">
                                      <p:cBhvr>
                                        <p:cTn id="67" dur="500"/>
                                        <p:tgtEl>
                                          <p:spTgt spid="5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barn(inVertical)">
                                      <p:cBhvr>
                                        <p:cTn id="70" dur="500"/>
                                        <p:tgtEl>
                                          <p:spTgt spid="59"/>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barn(inVertical)">
                                      <p:cBhvr>
                                        <p:cTn id="73" dur="500"/>
                                        <p:tgtEl>
                                          <p:spTgt spid="62"/>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barn(inVertical)">
                                      <p:cBhvr>
                                        <p:cTn id="76" dur="500"/>
                                        <p:tgtEl>
                                          <p:spTgt spid="5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barn(inVertical)">
                                      <p:cBhvr>
                                        <p:cTn id="79" dur="500"/>
                                        <p:tgtEl>
                                          <p:spTgt spid="64"/>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barn(inVertical)">
                                      <p:cBhvr>
                                        <p:cTn id="82" dur="500"/>
                                        <p:tgtEl>
                                          <p:spTgt spid="6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barn(inVertical)">
                                      <p:cBhvr>
                                        <p:cTn id="8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4" grpId="0" animBg="1"/>
      <p:bldP spid="55" grpId="0" animBg="1"/>
      <p:bldP spid="56" grpId="0" animBg="1"/>
      <p:bldP spid="57" grpId="0" animBg="1"/>
      <p:bldP spid="60" grpId="0" animBg="1"/>
      <p:bldP spid="58" grpId="0" animBg="1"/>
      <p:bldP spid="59" grpId="0" animBg="1"/>
      <p:bldP spid="61" grpId="0" animBg="1"/>
      <p:bldP spid="62" grpId="0" animBg="1"/>
      <p:bldP spid="63" grpId="0"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l-ES" dirty="0" smtClean="0"/>
              <a:t>Modelling approach 1</a:t>
            </a:r>
            <a:endParaRPr lang="en-US" dirty="0"/>
          </a:p>
        </p:txBody>
      </p:sp>
      <p:sp>
        <p:nvSpPr>
          <p:cNvPr id="3" name="Content Placeholder 2"/>
          <p:cNvSpPr>
            <a:spLocks noGrp="1"/>
          </p:cNvSpPr>
          <p:nvPr>
            <p:ph idx="1"/>
          </p:nvPr>
        </p:nvSpPr>
        <p:spPr/>
        <p:txBody>
          <a:bodyPr/>
          <a:lstStyle/>
          <a:p>
            <a:r>
              <a:rPr lang="gl-ES" sz="2000" dirty="0" smtClean="0"/>
              <a:t>Simulation model – IDEAS and Buildings</a:t>
            </a:r>
            <a:endParaRPr lang="gl-ES" sz="2000" dirty="0" smtClean="0"/>
          </a:p>
          <a:p>
            <a:pPr lvl="1"/>
            <a:r>
              <a:rPr lang="gl-ES" sz="1800" dirty="0" smtClean="0"/>
              <a:t>Envelope – </a:t>
            </a:r>
            <a:r>
              <a:rPr lang="gl-ES" sz="1200" dirty="0" smtClean="0"/>
              <a:t>IDEAS.Buildings.Components.Zone/RectangularZone/InternalWall/OuterWall/Window....</a:t>
            </a:r>
            <a:endParaRPr lang="gl-ES" sz="1800" dirty="0" smtClean="0"/>
          </a:p>
          <a:p>
            <a:pPr lvl="1"/>
            <a:r>
              <a:rPr lang="gl-ES" sz="1800" dirty="0" smtClean="0"/>
              <a:t>Heat pump – </a:t>
            </a:r>
            <a:r>
              <a:rPr lang="gl-ES" sz="1200" dirty="0" smtClean="0"/>
              <a:t>IDEAS.Fluid.Production.HP_WaterWater_OnOff</a:t>
            </a:r>
          </a:p>
          <a:p>
            <a:pPr lvl="1"/>
            <a:r>
              <a:rPr lang="gl-ES" sz="1800" dirty="0" smtClean="0"/>
              <a:t>TABS – </a:t>
            </a:r>
            <a:r>
              <a:rPr lang="gl-ES" sz="1200" dirty="0" smtClean="0"/>
              <a:t>IDEAS.Fluid.HeatExchangers.RadiantSlab.EmbeddedPipe</a:t>
            </a:r>
            <a:endParaRPr lang="gl-ES" sz="1800" dirty="0" smtClean="0"/>
          </a:p>
          <a:p>
            <a:pPr lvl="1"/>
            <a:r>
              <a:rPr lang="gl-ES" sz="1800" dirty="0" smtClean="0"/>
              <a:t>Cooling Tower – </a:t>
            </a:r>
            <a:r>
              <a:rPr lang="gl-ES" sz="1200" dirty="0" smtClean="0"/>
              <a:t>Buildings.Fluid.HeatExchangers.CoolingTowers.YorkCalc</a:t>
            </a:r>
          </a:p>
          <a:p>
            <a:pPr lvl="1"/>
            <a:r>
              <a:rPr lang="gl-ES" sz="1800" dirty="0" smtClean="0"/>
              <a:t>Pumps – </a:t>
            </a:r>
            <a:r>
              <a:rPr lang="gl-ES" sz="1200" dirty="0" smtClean="0"/>
              <a:t>IDEAS.Fluid.Movers.FlowControlled_m_flow</a:t>
            </a:r>
          </a:p>
          <a:p>
            <a:pPr lvl="1"/>
            <a:r>
              <a:rPr lang="gl-ES" sz="1800" dirty="0" smtClean="0"/>
              <a:t>Heat exchangers – </a:t>
            </a:r>
            <a:r>
              <a:rPr lang="gl-ES" sz="1200" dirty="0" smtClean="0"/>
              <a:t>Buildings.Fluid.HeatExchangers.DryEfectivenessNTU</a:t>
            </a:r>
          </a:p>
          <a:p>
            <a:pPr marL="359637" lvl="1" indent="0">
              <a:buNone/>
            </a:pPr>
            <a:r>
              <a:rPr lang="gl-ES" sz="1200" dirty="0" smtClean="0"/>
              <a:t>                                                       Based on Buildings.Fluid.HeatExchangers.DryCoilCounterFlow</a:t>
            </a:r>
          </a:p>
          <a:p>
            <a:r>
              <a:rPr lang="gl-ES" sz="2000" dirty="0" smtClean="0"/>
              <a:t>Controller model – </a:t>
            </a:r>
            <a:r>
              <a:rPr lang="gl-ES" sz="1800" dirty="0" smtClean="0"/>
              <a:t>Linearisation</a:t>
            </a:r>
            <a:r>
              <a:rPr lang="gl-ES" sz="1800" baseline="30000" dirty="0" smtClean="0"/>
              <a:t>1</a:t>
            </a:r>
          </a:p>
          <a:p>
            <a:pPr lvl="1"/>
            <a:r>
              <a:rPr lang="gl-ES" sz="1800" dirty="0" smtClean="0"/>
              <a:t>States: 1264 states</a:t>
            </a:r>
          </a:p>
          <a:p>
            <a:pPr lvl="1"/>
            <a:r>
              <a:rPr lang="gl-ES" sz="1800" dirty="0" smtClean="0"/>
              <a:t>Inputs: Heat flows provided by TABS (per floor) and ventilation (per zone)</a:t>
            </a:r>
          </a:p>
          <a:p>
            <a:pPr lvl="1"/>
            <a:r>
              <a:rPr lang="gl-ES" sz="1800" dirty="0" smtClean="0"/>
              <a:t>Disturbances: Pre-computed based on weather file + Occupancy profile</a:t>
            </a:r>
          </a:p>
          <a:p>
            <a:pPr lvl="1"/>
            <a:r>
              <a:rPr lang="gl-ES" sz="1800" dirty="0" smtClean="0"/>
              <a:t>Outputs: 27 zone temperatures</a:t>
            </a:r>
          </a:p>
          <a:p>
            <a:pPr lvl="1"/>
            <a:endParaRPr lang="gl-ES" sz="1800" dirty="0"/>
          </a:p>
          <a:p>
            <a:pPr lvl="1"/>
            <a:endParaRPr lang="gl-ES" dirty="0" smtClean="0"/>
          </a:p>
          <a:p>
            <a:pPr lvl="1"/>
            <a:endParaRPr lang="en-US" dirty="0"/>
          </a:p>
        </p:txBody>
      </p:sp>
      <p:sp>
        <p:nvSpPr>
          <p:cNvPr id="4" name="Footer Placeholder 3"/>
          <p:cNvSpPr>
            <a:spLocks noGrp="1"/>
          </p:cNvSpPr>
          <p:nvPr>
            <p:ph type="ftr" sz="quarter" idx="11"/>
          </p:nvPr>
        </p:nvSpPr>
        <p:spPr>
          <a:xfrm>
            <a:off x="540000" y="6453336"/>
            <a:ext cx="8334000" cy="288000"/>
          </a:xfrm>
        </p:spPr>
        <p:txBody>
          <a:bodyPr/>
          <a:lstStyle/>
          <a:p>
            <a:pPr algn="l"/>
            <a:r>
              <a:rPr lang="nl-BE" sz="900" dirty="0" smtClean="0">
                <a:solidFill>
                  <a:schemeClr val="bg1"/>
                </a:solidFill>
              </a:rPr>
              <a:t>1.</a:t>
            </a:r>
            <a:r>
              <a:rPr lang="nl-BE" sz="900" dirty="0" smtClean="0">
                <a:solidFill>
                  <a:schemeClr val="bg1"/>
                </a:solidFill>
              </a:rPr>
              <a:t> Picard, D., Jorissen, F., &amp; Helsen, L. (2015, September). </a:t>
            </a:r>
            <a:r>
              <a:rPr lang="nl-BE" sz="900" dirty="0" err="1" smtClean="0">
                <a:solidFill>
                  <a:schemeClr val="bg1"/>
                </a:solidFill>
              </a:rPr>
              <a:t>Methodology</a:t>
            </a:r>
            <a:r>
              <a:rPr lang="nl-BE" sz="900" dirty="0" smtClean="0">
                <a:solidFill>
                  <a:schemeClr val="bg1"/>
                </a:solidFill>
              </a:rPr>
              <a:t> </a:t>
            </a:r>
            <a:r>
              <a:rPr lang="nl-BE" sz="900" dirty="0" err="1" smtClean="0">
                <a:solidFill>
                  <a:schemeClr val="bg1"/>
                </a:solidFill>
              </a:rPr>
              <a:t>for</a:t>
            </a:r>
            <a:r>
              <a:rPr lang="nl-BE" sz="900" dirty="0" smtClean="0">
                <a:solidFill>
                  <a:schemeClr val="bg1"/>
                </a:solidFill>
              </a:rPr>
              <a:t> </a:t>
            </a:r>
            <a:r>
              <a:rPr lang="nl-BE" sz="900" dirty="0" err="1" smtClean="0">
                <a:solidFill>
                  <a:schemeClr val="bg1"/>
                </a:solidFill>
              </a:rPr>
              <a:t>obtaining</a:t>
            </a:r>
            <a:r>
              <a:rPr lang="nl-BE" sz="900" dirty="0" smtClean="0">
                <a:solidFill>
                  <a:schemeClr val="bg1"/>
                </a:solidFill>
              </a:rPr>
              <a:t> </a:t>
            </a:r>
            <a:r>
              <a:rPr lang="nl-BE" sz="900" dirty="0" err="1" smtClean="0">
                <a:solidFill>
                  <a:schemeClr val="bg1"/>
                </a:solidFill>
              </a:rPr>
              <a:t>linear</a:t>
            </a:r>
            <a:r>
              <a:rPr lang="nl-BE" sz="900" dirty="0" smtClean="0">
                <a:solidFill>
                  <a:schemeClr val="bg1"/>
                </a:solidFill>
              </a:rPr>
              <a:t> state </a:t>
            </a:r>
            <a:r>
              <a:rPr lang="nl-BE" sz="900" dirty="0" err="1" smtClean="0">
                <a:solidFill>
                  <a:schemeClr val="bg1"/>
                </a:solidFill>
              </a:rPr>
              <a:t>space</a:t>
            </a:r>
            <a:r>
              <a:rPr lang="nl-BE" sz="900" dirty="0" smtClean="0">
                <a:solidFill>
                  <a:schemeClr val="bg1"/>
                </a:solidFill>
              </a:rPr>
              <a:t> building energy </a:t>
            </a:r>
            <a:r>
              <a:rPr lang="nl-BE" sz="900" dirty="0" err="1" smtClean="0">
                <a:solidFill>
                  <a:schemeClr val="bg1"/>
                </a:solidFill>
              </a:rPr>
              <a:t>simulation</a:t>
            </a:r>
            <a:r>
              <a:rPr lang="nl-BE" sz="900" dirty="0" smtClean="0">
                <a:solidFill>
                  <a:schemeClr val="bg1"/>
                </a:solidFill>
              </a:rPr>
              <a:t> </a:t>
            </a:r>
            <a:r>
              <a:rPr lang="nl-BE" sz="900" dirty="0" err="1" smtClean="0">
                <a:solidFill>
                  <a:schemeClr val="bg1"/>
                </a:solidFill>
              </a:rPr>
              <a:t>models</a:t>
            </a:r>
            <a:r>
              <a:rPr lang="nl-BE" sz="900" dirty="0" smtClean="0">
                <a:solidFill>
                  <a:schemeClr val="bg1"/>
                </a:solidFill>
              </a:rPr>
              <a:t>. In </a:t>
            </a:r>
            <a:r>
              <a:rPr lang="nl-BE" sz="900" dirty="0" err="1" smtClean="0">
                <a:solidFill>
                  <a:schemeClr val="bg1"/>
                </a:solidFill>
              </a:rPr>
              <a:t>Proceedings</a:t>
            </a:r>
            <a:r>
              <a:rPr lang="nl-BE" sz="900" dirty="0" smtClean="0">
                <a:solidFill>
                  <a:schemeClr val="bg1"/>
                </a:solidFill>
              </a:rPr>
              <a:t> of </a:t>
            </a:r>
            <a:r>
              <a:rPr lang="nl-BE" sz="900" dirty="0" err="1" smtClean="0">
                <a:solidFill>
                  <a:schemeClr val="bg1"/>
                </a:solidFill>
              </a:rPr>
              <a:t>the</a:t>
            </a:r>
            <a:r>
              <a:rPr lang="nl-BE" sz="900" dirty="0" smtClean="0">
                <a:solidFill>
                  <a:schemeClr val="bg1"/>
                </a:solidFill>
              </a:rPr>
              <a:t> 11th International </a:t>
            </a:r>
            <a:r>
              <a:rPr lang="nl-BE" sz="900" dirty="0" err="1" smtClean="0">
                <a:solidFill>
                  <a:schemeClr val="bg1"/>
                </a:solidFill>
              </a:rPr>
              <a:t>Modelica</a:t>
            </a:r>
            <a:r>
              <a:rPr lang="nl-BE" sz="900" dirty="0" smtClean="0">
                <a:solidFill>
                  <a:schemeClr val="bg1"/>
                </a:solidFill>
              </a:rPr>
              <a:t> Conference, Versailles, France, September 21-23, 2015 (No. 118, pp. 51-58). </a:t>
            </a:r>
            <a:r>
              <a:rPr lang="nl-BE" sz="900" dirty="0" err="1" smtClean="0">
                <a:solidFill>
                  <a:schemeClr val="bg1"/>
                </a:solidFill>
              </a:rPr>
              <a:t>Linköping</a:t>
            </a:r>
            <a:r>
              <a:rPr lang="nl-BE" sz="900" dirty="0" smtClean="0">
                <a:solidFill>
                  <a:schemeClr val="bg1"/>
                </a:solidFill>
              </a:rPr>
              <a:t> University Electronic Press.</a:t>
            </a:r>
            <a:endParaRPr lang="nl-BE" sz="900" dirty="0">
              <a:solidFill>
                <a:schemeClr val="bg1"/>
              </a:solidFill>
            </a:endParaRPr>
          </a:p>
        </p:txBody>
      </p:sp>
    </p:spTree>
    <p:extLst>
      <p:ext uri="{BB962C8B-B14F-4D97-AF65-F5344CB8AC3E}">
        <p14:creationId xmlns:p14="http://schemas.microsoft.com/office/powerpoint/2010/main" val="735013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l-ES" dirty="0" smtClean="0"/>
              <a:t>Modelling approach 2</a:t>
            </a:r>
            <a:endParaRPr lang="en-US" dirty="0"/>
          </a:p>
        </p:txBody>
      </p:sp>
      <p:sp>
        <p:nvSpPr>
          <p:cNvPr id="3" name="Content Placeholder 2"/>
          <p:cNvSpPr>
            <a:spLocks noGrp="1"/>
          </p:cNvSpPr>
          <p:nvPr>
            <p:ph idx="1"/>
          </p:nvPr>
        </p:nvSpPr>
        <p:spPr/>
        <p:txBody>
          <a:bodyPr/>
          <a:lstStyle/>
          <a:p>
            <a:r>
              <a:rPr lang="gl-ES" sz="2000" dirty="0" smtClean="0"/>
              <a:t>TACO toolchain - Higher level of detail </a:t>
            </a:r>
          </a:p>
          <a:p>
            <a:pPr lvl="1"/>
            <a:r>
              <a:rPr lang="gl-ES" sz="1800" dirty="0" smtClean="0"/>
              <a:t>Avoids post-processing</a:t>
            </a:r>
          </a:p>
          <a:p>
            <a:pPr lvl="1"/>
            <a:r>
              <a:rPr lang="gl-ES" sz="1800" dirty="0" smtClean="0"/>
              <a:t>Includes non-linearities found in HVAC</a:t>
            </a:r>
            <a:endParaRPr lang="gl-ES" sz="1800" dirty="0" smtClean="0"/>
          </a:p>
          <a:p>
            <a:r>
              <a:rPr lang="gl-ES" sz="2000" dirty="0" smtClean="0"/>
              <a:t>Simulation model</a:t>
            </a:r>
            <a:r>
              <a:rPr lang="gl-ES" sz="2000" dirty="0" smtClean="0"/>
              <a:t> </a:t>
            </a:r>
            <a:r>
              <a:rPr lang="gl-ES" sz="2000" dirty="0" smtClean="0"/>
              <a:t>– IDEAS and </a:t>
            </a:r>
            <a:r>
              <a:rPr lang="gl-ES" sz="2000" dirty="0" smtClean="0"/>
              <a:t>Buildings</a:t>
            </a:r>
          </a:p>
          <a:p>
            <a:pPr lvl="1"/>
            <a:r>
              <a:rPr lang="gl-ES" sz="1800" dirty="0" smtClean="0"/>
              <a:t>Envelope – </a:t>
            </a:r>
            <a:r>
              <a:rPr lang="gl-ES" sz="1200" dirty="0" smtClean="0"/>
              <a:t>IDEAS.Buildings.Components.Zone/RectangularZone/InternalWall/OuterWall/Window....</a:t>
            </a:r>
            <a:endParaRPr lang="gl-ES" sz="1800" dirty="0" smtClean="0"/>
          </a:p>
          <a:p>
            <a:pPr lvl="1"/>
            <a:r>
              <a:rPr lang="gl-ES" sz="1800" dirty="0" smtClean="0"/>
              <a:t>Heat pump – </a:t>
            </a:r>
            <a:r>
              <a:rPr lang="gl-ES" sz="1200" dirty="0" smtClean="0"/>
              <a:t>Buildings.Fluid.HeatPumps.ScrollWaterToWater</a:t>
            </a:r>
          </a:p>
          <a:p>
            <a:pPr lvl="1"/>
            <a:r>
              <a:rPr lang="gl-ES" sz="1800" dirty="0" smtClean="0"/>
              <a:t>TABS – </a:t>
            </a:r>
            <a:r>
              <a:rPr lang="gl-ES" sz="1200" dirty="0" smtClean="0"/>
              <a:t>IDEAS.Fluid.HeatExchangers.RadiantSlab.EmbeddedPipe</a:t>
            </a:r>
            <a:endParaRPr lang="gl-ES" sz="1800" dirty="0" smtClean="0"/>
          </a:p>
          <a:p>
            <a:pPr lvl="1"/>
            <a:r>
              <a:rPr lang="gl-ES" sz="1800" dirty="0" smtClean="0"/>
              <a:t>Cooling Tower- </a:t>
            </a:r>
            <a:r>
              <a:rPr lang="gl-ES" sz="1200" dirty="0" smtClean="0"/>
              <a:t>Buildings.Fluid.HeatExchangers.CoolingTowers.YorkCalc</a:t>
            </a:r>
          </a:p>
          <a:p>
            <a:pPr lvl="1"/>
            <a:r>
              <a:rPr lang="gl-ES" sz="1800" dirty="0" smtClean="0"/>
              <a:t>Pumps – </a:t>
            </a:r>
            <a:r>
              <a:rPr lang="gl-ES" sz="1200" dirty="0" smtClean="0"/>
              <a:t>IDEAS.Fluid.Movers.SpeedControlled_y/FlowControlled_dp</a:t>
            </a:r>
          </a:p>
          <a:p>
            <a:pPr lvl="1"/>
            <a:r>
              <a:rPr lang="gl-ES" sz="1800" dirty="0" smtClean="0"/>
              <a:t>Heat exchangers – </a:t>
            </a:r>
            <a:r>
              <a:rPr lang="gl-ES" sz="1200" dirty="0" smtClean="0"/>
              <a:t>Buildings.Fluid.HeatExchangers.DryEfectivenessNTU</a:t>
            </a:r>
          </a:p>
          <a:p>
            <a:r>
              <a:rPr lang="gl-ES" sz="2000" dirty="0" smtClean="0"/>
              <a:t>Further work</a:t>
            </a:r>
          </a:p>
          <a:p>
            <a:pPr lvl="1"/>
            <a:r>
              <a:rPr lang="gl-ES" sz="1800" dirty="0" smtClean="0"/>
              <a:t>Ventilation model – </a:t>
            </a:r>
            <a:r>
              <a:rPr lang="gl-ES" sz="1200" dirty="0" smtClean="0"/>
              <a:t>under work</a:t>
            </a:r>
          </a:p>
          <a:p>
            <a:pPr lvl="1"/>
            <a:r>
              <a:rPr lang="gl-ES" sz="1800" dirty="0" smtClean="0"/>
              <a:t>Occupancy model – </a:t>
            </a:r>
            <a:r>
              <a:rPr lang="gl-ES" sz="1200" dirty="0" smtClean="0"/>
              <a:t>being developed by external partner</a:t>
            </a:r>
          </a:p>
          <a:p>
            <a:pPr lvl="1"/>
            <a:r>
              <a:rPr lang="gl-ES" sz="1800" dirty="0" smtClean="0"/>
              <a:t>Adaptation to controller model for TACO toolchain</a:t>
            </a:r>
          </a:p>
          <a:p>
            <a:pPr lvl="1"/>
            <a:endParaRPr lang="gl-ES" sz="1800" dirty="0"/>
          </a:p>
          <a:p>
            <a:pPr lvl="1"/>
            <a:endParaRPr lang="gl-ES" dirty="0" smtClean="0"/>
          </a:p>
          <a:p>
            <a:pPr lvl="1"/>
            <a:endParaRPr lang="en-US" dirty="0"/>
          </a:p>
        </p:txBody>
      </p:sp>
    </p:spTree>
    <p:extLst>
      <p:ext uri="{BB962C8B-B14F-4D97-AF65-F5344CB8AC3E}">
        <p14:creationId xmlns:p14="http://schemas.microsoft.com/office/powerpoint/2010/main" val="1539231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Multi-zone office building </a:t>
            </a:r>
            <a:r>
              <a:rPr lang="nl-BE" dirty="0" err="1" smtClean="0"/>
              <a:t>with</a:t>
            </a:r>
            <a:r>
              <a:rPr lang="nl-BE" dirty="0" smtClean="0"/>
              <a:t> </a:t>
            </a:r>
            <a:r>
              <a:rPr lang="nl-BE" dirty="0" err="1" smtClean="0"/>
              <a:t>hybrid</a:t>
            </a:r>
            <a:r>
              <a:rPr lang="nl-BE" dirty="0" smtClean="0"/>
              <a:t> system - INFRAX</a:t>
            </a:r>
            <a:endParaRPr lang="nl-BE" dirty="0"/>
          </a:p>
        </p:txBody>
      </p:sp>
      <p:sp>
        <p:nvSpPr>
          <p:cNvPr id="3" name="Ondertitel 2"/>
          <p:cNvSpPr>
            <a:spLocks noGrp="1"/>
          </p:cNvSpPr>
          <p:nvPr>
            <p:ph type="subTitle" idx="1"/>
          </p:nvPr>
        </p:nvSpPr>
        <p:spPr/>
        <p:txBody>
          <a:bodyPr/>
          <a:lstStyle/>
          <a:p>
            <a:r>
              <a:rPr lang="nl-BE" dirty="0" smtClean="0"/>
              <a:t>Iago Cupeiro</a:t>
            </a:r>
          </a:p>
          <a:p>
            <a:r>
              <a:rPr lang="nl-BE" dirty="0" smtClean="0"/>
              <a:t>IBPSA Project 1 Expert Meeting</a:t>
            </a:r>
          </a:p>
          <a:p>
            <a:r>
              <a:rPr lang="nl-BE" dirty="0" smtClean="0"/>
              <a:t>Berlin, 27-28 Feb</a:t>
            </a:r>
            <a:endParaRPr lang="nl-BE" dirty="0"/>
          </a:p>
        </p:txBody>
      </p:sp>
    </p:spTree>
    <p:extLst>
      <p:ext uri="{BB962C8B-B14F-4D97-AF65-F5344CB8AC3E}">
        <p14:creationId xmlns:p14="http://schemas.microsoft.com/office/powerpoint/2010/main" val="886880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KU Leuven-Liggend-Achtergrond Wit">
  <a:themeElements>
    <a:clrScheme name="KU Leuven Corporate">
      <a:dk1>
        <a:srgbClr val="00407A"/>
      </a:dk1>
      <a:lt1>
        <a:srgbClr val="FFFFFF"/>
      </a:lt1>
      <a:dk2>
        <a:srgbClr val="52BDEC"/>
      </a:dk2>
      <a:lt2>
        <a:srgbClr val="FFFFFF"/>
      </a:lt2>
      <a:accent1>
        <a:srgbClr val="00407A"/>
      </a:accent1>
      <a:accent2>
        <a:srgbClr val="1D8DB0"/>
      </a:accent2>
      <a:accent3>
        <a:srgbClr val="52BDEC"/>
      </a:accent3>
      <a:accent4>
        <a:srgbClr val="00407A"/>
      </a:accent4>
      <a:accent5>
        <a:srgbClr val="FF9E0F"/>
      </a:accent5>
      <a:accent6>
        <a:srgbClr val="FF4D00"/>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rporate-KU Leuven-Liggend-Achtergrond Wit en Watermerk">
  <a:themeElements>
    <a:clrScheme name="KU Leuven Corporate">
      <a:dk1>
        <a:srgbClr val="00407A"/>
      </a:dk1>
      <a:lt1>
        <a:srgbClr val="FFFFFF"/>
      </a:lt1>
      <a:dk2>
        <a:srgbClr val="52BDEC"/>
      </a:dk2>
      <a:lt2>
        <a:srgbClr val="FFFFFF"/>
      </a:lt2>
      <a:accent1>
        <a:srgbClr val="00407A"/>
      </a:accent1>
      <a:accent2>
        <a:srgbClr val="1D8DB0"/>
      </a:accent2>
      <a:accent3>
        <a:srgbClr val="52BDEC"/>
      </a:accent3>
      <a:accent4>
        <a:srgbClr val="00407A"/>
      </a:accent4>
      <a:accent5>
        <a:srgbClr val="FF9E0F"/>
      </a:accent5>
      <a:accent6>
        <a:srgbClr val="FF4D00"/>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corporate-KULeuven</Template>
  <TotalTime>6297</TotalTime>
  <Words>852</Words>
  <Application>Microsoft Office PowerPoint</Application>
  <PresentationFormat>On-screen Show (4:3)</PresentationFormat>
  <Paragraphs>71</Paragraphs>
  <Slides>7</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Courier New</vt:lpstr>
      <vt:lpstr>Corporate-KU Leuven-Liggend-Achtergrond Wit</vt:lpstr>
      <vt:lpstr>Corporate-KU Leuven-Liggend-Achtergrond Wit en Watermerk</vt:lpstr>
      <vt:lpstr>Multi-zone office building with hybrid system - INFRAX</vt:lpstr>
      <vt:lpstr>General information</vt:lpstr>
      <vt:lpstr>HVAC system</vt:lpstr>
      <vt:lpstr>Zoning</vt:lpstr>
      <vt:lpstr>Modelling approach 1</vt:lpstr>
      <vt:lpstr>Modelling approach 2</vt:lpstr>
      <vt:lpstr>Multi-zone office building with hybrid system - INFRAX</vt:lpstr>
    </vt:vector>
  </TitlesOfParts>
  <Company>KULeuven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ICTS | Communicatie, Servicepunt en Opleiding</dc:creator>
  <dc:description>Huisstijl KU Leuven - versie 24 juli 2012</dc:description>
  <cp:lastModifiedBy>Iago Cupeiro Figueroa</cp:lastModifiedBy>
  <cp:revision>81</cp:revision>
  <dcterms:created xsi:type="dcterms:W3CDTF">2012-07-10T07:57:57Z</dcterms:created>
  <dcterms:modified xsi:type="dcterms:W3CDTF">2018-02-26T14:39:28Z</dcterms:modified>
</cp:coreProperties>
</file>