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278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A82FB-CB28-4338-9E07-FFC7C88AD4B0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0FE6F-598B-475E-8FF4-094D70A18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37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5BC7-23D8-4215-9777-8EFE4819549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EFE7-CD52-4170-A87C-C34A4BCB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0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5BC7-23D8-4215-9777-8EFE4819549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EFE7-CD52-4170-A87C-C34A4BCB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5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5BC7-23D8-4215-9777-8EFE4819549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EFE7-CD52-4170-A87C-C34A4BCB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8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5BC7-23D8-4215-9777-8EFE4819549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EFE7-CD52-4170-A87C-C34A4BCB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9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5BC7-23D8-4215-9777-8EFE4819549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EFE7-CD52-4170-A87C-C34A4BCB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5BC7-23D8-4215-9777-8EFE4819549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EFE7-CD52-4170-A87C-C34A4BCB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5BC7-23D8-4215-9777-8EFE4819549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EFE7-CD52-4170-A87C-C34A4BCB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6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5BC7-23D8-4215-9777-8EFE4819549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EFE7-CD52-4170-A87C-C34A4BCB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8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5BC7-23D8-4215-9777-8EFE4819549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EFE7-CD52-4170-A87C-C34A4BCB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8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5BC7-23D8-4215-9777-8EFE4819549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EFE7-CD52-4170-A87C-C34A4BCB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0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5BC7-23D8-4215-9777-8EFE4819549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EFE7-CD52-4170-A87C-C34A4BCB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7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35BC7-23D8-4215-9777-8EFE4819549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0EFE7-CD52-4170-A87C-C34A4BCB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3228" y="843106"/>
            <a:ext cx="2862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LBNL Emulation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9079" y="4294823"/>
            <a:ext cx="888491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David Blum</a:t>
            </a:r>
          </a:p>
          <a:p>
            <a:r>
              <a:rPr lang="en-US" sz="2200" dirty="0" smtClean="0"/>
              <a:t>Postdoctoral Fellow</a:t>
            </a:r>
          </a:p>
          <a:p>
            <a:r>
              <a:rPr lang="en-US" sz="2200" dirty="0" smtClean="0"/>
              <a:t>Building Technology and Urban Systems Division</a:t>
            </a:r>
          </a:p>
          <a:p>
            <a:r>
              <a:rPr lang="en-US" sz="2200" dirty="0" smtClean="0"/>
              <a:t>Lawrence Berkeley National laboratory</a:t>
            </a:r>
          </a:p>
          <a:p>
            <a:r>
              <a:rPr lang="en-US" sz="2200" dirty="0" smtClean="0"/>
              <a:t>Office: 90-3145</a:t>
            </a:r>
          </a:p>
          <a:p>
            <a:r>
              <a:rPr lang="en-US" sz="2200" dirty="0" smtClean="0"/>
              <a:t>Phone: +1 (510) 486-4741</a:t>
            </a:r>
          </a:p>
          <a:p>
            <a:r>
              <a:rPr lang="en-US" sz="2200" dirty="0" smtClean="0"/>
              <a:t>Email: dhblum@lbl.gov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719" y="5227009"/>
            <a:ext cx="1847125" cy="157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2742" y="1959115"/>
            <a:ext cx="82836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b="1" dirty="0" err="1" smtClean="0"/>
              <a:t>OpenBuilding</a:t>
            </a:r>
            <a:r>
              <a:rPr lang="en-US" b="1" dirty="0" smtClean="0"/>
              <a:t> Control – Working Report for Process and </a:t>
            </a:r>
            <a:r>
              <a:rPr lang="en-US" b="1" dirty="0"/>
              <a:t>Software Development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https://</a:t>
            </a:r>
            <a:r>
              <a:rPr lang="en-US" dirty="0" smtClean="0"/>
              <a:t>github.com/lbl-srg/obc/blob/master/meetings/2017-11-tag/cdl_report.pdf</a:t>
            </a:r>
            <a:br>
              <a:rPr lang="en-US" dirty="0" smtClean="0"/>
            </a:br>
            <a:r>
              <a:rPr lang="en-US" dirty="0"/>
              <a:t>https://</a:t>
            </a:r>
            <a:r>
              <a:rPr lang="en-US" dirty="0" smtClean="0"/>
              <a:t>github.com/lbl-srg/obc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http://obc.lbl.gov</a:t>
            </a:r>
            <a:r>
              <a:rPr lang="en-US" dirty="0" smtClean="0"/>
              <a:t>/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 to Michael Wetter, </a:t>
            </a:r>
            <a:r>
              <a:rPr lang="en-US" dirty="0" err="1" smtClean="0"/>
              <a:t>Jianjun</a:t>
            </a:r>
            <a:r>
              <a:rPr lang="en-US" dirty="0" smtClean="0"/>
              <a:t> Hu, </a:t>
            </a:r>
            <a:r>
              <a:rPr lang="en-US" dirty="0" err="1" smtClean="0"/>
              <a:t>Milica</a:t>
            </a:r>
            <a:r>
              <a:rPr lang="en-US" dirty="0" smtClean="0"/>
              <a:t> </a:t>
            </a:r>
            <a:r>
              <a:rPr lang="en-US" dirty="0" err="1" smtClean="0"/>
              <a:t>Grahovac</a:t>
            </a:r>
            <a:r>
              <a:rPr lang="en-US" dirty="0" smtClean="0"/>
              <a:t>, Philip Haves, and OBC Team.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_images/vavSchematics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6" t="23611" r="23125" b="38195"/>
          <a:stretch/>
        </p:blipFill>
        <p:spPr bwMode="auto">
          <a:xfrm>
            <a:off x="190500" y="3180883"/>
            <a:ext cx="8731250" cy="3459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7975" y="160338"/>
            <a:ext cx="29758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/>
              <a:t>Building Description</a:t>
            </a:r>
            <a:endParaRPr 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7975" y="828044"/>
            <a:ext cx="86137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One Middle </a:t>
            </a:r>
            <a:r>
              <a:rPr lang="en-US" sz="2200" dirty="0"/>
              <a:t>F</a:t>
            </a:r>
            <a:r>
              <a:rPr lang="en-US" sz="2200" dirty="0" smtClean="0"/>
              <a:t>loor, 5-Zone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VAV air system with ideal plant heating and cooling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ASHRAE Standard 90.1-2004 Construction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Includes envelope leakage, and open-door air flow based on wind and HVAC flow imbalances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Based on U.S. DOE Commercial Building Benchmark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8892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1" y="41730"/>
            <a:ext cx="241944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/>
              <a:t>Implementation</a:t>
            </a:r>
            <a:endParaRPr lang="en-US" sz="2600" b="1" dirty="0"/>
          </a:p>
        </p:txBody>
      </p:sp>
      <p:sp>
        <p:nvSpPr>
          <p:cNvPr id="2" name="Rectangle 1"/>
          <p:cNvSpPr/>
          <p:nvPr/>
        </p:nvSpPr>
        <p:spPr>
          <a:xfrm>
            <a:off x="114300" y="546494"/>
            <a:ext cx="586223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Modelica</a:t>
            </a:r>
            <a:r>
              <a:rPr lang="en-US" dirty="0" smtClean="0"/>
              <a:t> Buildings Library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Controls Description Language (CDL)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u="sng" dirty="0" smtClean="0"/>
              <a:t>Case Base: </a:t>
            </a:r>
            <a:br>
              <a:rPr lang="en-US" u="sng" dirty="0" smtClean="0"/>
            </a:br>
            <a:r>
              <a:rPr lang="en-US" dirty="0" smtClean="0"/>
              <a:t>VAV 2A2-21232 of </a:t>
            </a:r>
            <a:r>
              <a:rPr lang="en-US" dirty="0"/>
              <a:t>the Sequences of Operation for </a:t>
            </a:r>
            <a:r>
              <a:rPr lang="en-US" dirty="0" smtClean="0"/>
              <a:t>Common HVAC Systems (ASHRAE 2006)</a:t>
            </a:r>
            <a:br>
              <a:rPr lang="en-US" dirty="0" smtClean="0"/>
            </a:br>
            <a:r>
              <a:rPr lang="en-US" dirty="0" smtClean="0"/>
              <a:t>Buildings.Examples.VAVReheat.ASHRAE2006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u="sng" dirty="0" smtClean="0"/>
              <a:t>Case G36: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ASHRAE Guideline 36 Multi-Zone VAV Control Sequence</a:t>
            </a:r>
            <a:br>
              <a:rPr lang="en-US" dirty="0" smtClean="0"/>
            </a:br>
            <a:r>
              <a:rPr lang="en-US" dirty="0" smtClean="0"/>
              <a:t>Buildings.Examples.VAVReheat.Guideline36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Radau</a:t>
            </a:r>
            <a:r>
              <a:rPr lang="en-US" dirty="0" smtClean="0"/>
              <a:t> with Tolerance 10-6 – variable </a:t>
            </a:r>
            <a:r>
              <a:rPr lang="en-US" dirty="0" err="1" smtClean="0"/>
              <a:t>timestep</a:t>
            </a:r>
            <a:r>
              <a:rPr lang="en-US" dirty="0" smtClean="0"/>
              <a:t> solver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4" t="18508" r="10626" b="6328"/>
          <a:stretch/>
        </p:blipFill>
        <p:spPr bwMode="auto">
          <a:xfrm>
            <a:off x="1921357" y="3703588"/>
            <a:ext cx="5776446" cy="305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538648"/>
              </p:ext>
            </p:extLst>
          </p:nvPr>
        </p:nvGraphicFramePr>
        <p:xfrm>
          <a:off x="6083409" y="272562"/>
          <a:ext cx="2717691" cy="30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891"/>
                <a:gridCol w="6858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Quantity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G36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</a:t>
                      </a:r>
                      <a:r>
                        <a:rPr lang="en-US" sz="1400" baseline="0" dirty="0" smtClean="0"/>
                        <a:t> Components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2826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4400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 Variables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33,700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40,400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 Continuous States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 Time-varying</a:t>
                      </a:r>
                      <a:r>
                        <a:rPr lang="en-US" sz="1400" baseline="0" dirty="0" smtClean="0"/>
                        <a:t> V</a:t>
                      </a:r>
                      <a:r>
                        <a:rPr lang="en-US" sz="1400" dirty="0" smtClean="0"/>
                        <a:t>ariables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3400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4800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for Annual Simulation (minutes)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62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4" t="18611" r="19844" b="8333"/>
          <a:stretch/>
        </p:blipFill>
        <p:spPr bwMode="auto">
          <a:xfrm>
            <a:off x="114301" y="712055"/>
            <a:ext cx="8915400" cy="595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1" y="114300"/>
            <a:ext cx="4033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ASHRAE Guideline 36 Controls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6432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7" t="50857" r="48597" b="19866"/>
          <a:stretch/>
        </p:blipFill>
        <p:spPr bwMode="auto">
          <a:xfrm>
            <a:off x="147212" y="1185040"/>
            <a:ext cx="8996788" cy="465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301" y="114300"/>
            <a:ext cx="3649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AHU Local Loop Controllers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01290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37" t="48409" r="23054" b="9871"/>
          <a:stretch/>
        </p:blipFill>
        <p:spPr bwMode="auto">
          <a:xfrm>
            <a:off x="1813559" y="575965"/>
            <a:ext cx="5952818" cy="626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1" y="114300"/>
            <a:ext cx="4590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Zone Level Local Loop Controllers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88289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140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dhblum</dc:creator>
  <cp:lastModifiedBy>dhblum</cp:lastModifiedBy>
  <cp:revision>19</cp:revision>
  <dcterms:created xsi:type="dcterms:W3CDTF">2018-02-24T00:56:12Z</dcterms:created>
  <dcterms:modified xsi:type="dcterms:W3CDTF">2018-02-25T04:15:33Z</dcterms:modified>
</cp:coreProperties>
</file>