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26" r:id="rId2"/>
    <p:sldMasterId id="2147483729" r:id="rId3"/>
    <p:sldMasterId id="2147483731" r:id="rId4"/>
    <p:sldMasterId id="2147483733" r:id="rId5"/>
    <p:sldMasterId id="2147483735" r:id="rId6"/>
    <p:sldMasterId id="2147483737" r:id="rId7"/>
    <p:sldMasterId id="2147483710" r:id="rId8"/>
  </p:sldMasterIdLst>
  <p:notesMasterIdLst>
    <p:notesMasterId r:id="rId37"/>
  </p:notesMasterIdLst>
  <p:handoutMasterIdLst>
    <p:handoutMasterId r:id="rId38"/>
  </p:handoutMasterIdLst>
  <p:sldIdLst>
    <p:sldId id="256" r:id="rId9"/>
    <p:sldId id="279" r:id="rId10"/>
    <p:sldId id="305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1" r:id="rId33"/>
    <p:sldId id="302" r:id="rId34"/>
    <p:sldId id="303" r:id="rId35"/>
    <p:sldId id="304" r:id="rId36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CCFF"/>
    <a:srgbClr val="99FF66"/>
    <a:srgbClr val="66FFFF"/>
    <a:srgbClr val="33CCFF"/>
    <a:srgbClr val="FFCC99"/>
    <a:srgbClr val="FFFF66"/>
    <a:srgbClr val="FFFF00"/>
    <a:srgbClr val="FF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747" autoAdjust="0"/>
  </p:normalViewPr>
  <p:slideViewPr>
    <p:cSldViewPr snapToObjects="1" showGuides="1">
      <p:cViewPr varScale="1">
        <p:scale>
          <a:sx n="85" d="100"/>
          <a:sy n="85" d="100"/>
        </p:scale>
        <p:origin x="2364" y="72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8/03/2018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35250" y="4689750"/>
            <a:ext cx="5709333" cy="44943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3095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Recall!!!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2304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79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740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37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Recall!</a:t>
            </a:r>
            <a:r>
              <a:rPr lang="en-GB" baseline="0" dirty="0" smtClean="0"/>
              <a:t> Why kWh?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7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629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Which</a:t>
            </a:r>
            <a:r>
              <a:rPr lang="en-GB" baseline="0" dirty="0" smtClean="0"/>
              <a:t> factors to be used? They depend on the energy mix </a:t>
            </a:r>
            <a:r>
              <a:rPr lang="en-GB" baseline="0" dirty="0" smtClean="0">
                <a:sym typeface="Wingdings" panose="05000000000000000000" pitchFamily="2" charset="2"/>
              </a:rPr>
              <a:t> table per country?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61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228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470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011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en-GB" noProof="0" dirty="0" smtClean="0"/>
              <a:t>Energy KPI</a:t>
            </a:r>
            <a:endParaRPr lang="en-GB" noProof="0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734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en-GB" noProof="0" dirty="0" smtClean="0"/>
              <a:t>Environmental KPIs</a:t>
            </a:r>
            <a:endParaRPr lang="en-GB" noProof="0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04158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en-GB" noProof="0" dirty="0" smtClean="0"/>
              <a:t>Environmental KPIs</a:t>
            </a:r>
            <a:endParaRPr lang="en-GB" noProof="0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09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en-GB" noProof="0" dirty="0" smtClean="0"/>
              <a:t>Cost KPIs</a:t>
            </a:r>
            <a:endParaRPr lang="en-GB" noProof="0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807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en-GB" noProof="0" dirty="0" smtClean="0"/>
              <a:t>Internal Environmental Quality KPIs</a:t>
            </a:r>
            <a:endParaRPr lang="en-GB" noProof="0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2710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en-GB" noProof="0" dirty="0" smtClean="0"/>
              <a:t>Computational time KPIs</a:t>
            </a:r>
            <a:endParaRPr lang="en-GB" noProof="0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40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A860-8396-460B-99D0-7670900FC0CE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02CF-D3CD-4A53-ADC1-E8B8600417B4}" type="datetime1">
              <a:rPr lang="nl-BE" smtClean="0"/>
              <a:t>8/03/2018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A3E-3454-4BCF-9187-4DAE7132F08A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A306-2588-4D27-BBF1-88229D4FF4A5}" type="datetime1">
              <a:rPr lang="nl-BE" smtClean="0"/>
              <a:t>8/03/2018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709F-BEA4-4290-BA51-3E17F584A2A7}" type="datetime1">
              <a:rPr lang="nl-BE" smtClean="0"/>
              <a:t>8/03/2018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FB52-35F6-4A3C-8A7D-16085F364FF5}" type="datetime1">
              <a:rPr lang="nl-BE" smtClean="0"/>
              <a:t>8/03/2018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8982-4F59-44DA-8BC8-8AC4F6A47BD6}" type="datetime1">
              <a:rPr lang="nl-BE" smtClean="0"/>
              <a:t>8/03/2018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27BD66CA-257A-4D8C-86FD-148BF040CC0A}" type="datetime1">
              <a:rPr lang="nl-BE" smtClean="0"/>
              <a:t>8/03/2018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3496-8415-4580-8398-9ED767295750}" type="datetime1">
              <a:rPr lang="nl-BE" smtClean="0"/>
              <a:t>8/03/2018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7004-40CA-4EC9-B6CE-260CA0019FA7}" type="datetime1">
              <a:rPr lang="nl-BE" smtClean="0"/>
              <a:t>8/03/2018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A488-60A1-49BA-B52E-B317D57874BC}" type="datetime1">
              <a:rPr lang="nl-BE" smtClean="0"/>
              <a:t>8/03/2018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4B31-21D8-48A3-923F-34CC3A5E7536}" type="datetime1">
              <a:rPr lang="nl-BE" smtClean="0"/>
              <a:t>8/03/2018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8633-EC67-4A24-B829-4BE296385889}" type="datetime1">
              <a:rPr lang="nl-BE" smtClean="0"/>
              <a:t>8/03/2018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DB13F454-466A-40DD-89A2-54D6F691833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664E072-12BE-418C-8400-31F14C5995B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664E072-12BE-418C-8400-31F14C5995B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664E072-12BE-418C-8400-31F14C5995B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664E072-12BE-418C-8400-31F14C5995B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9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664E072-12BE-418C-8400-31F14C5995B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664E072-12BE-418C-8400-31F14C5995B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4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664E072-12BE-418C-8400-31F14C5995B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14053"/>
            <a:ext cx="9144000" cy="4860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1E2A3FE-16D1-4A47-BCE1-0B4D786DF778}" type="datetime1">
              <a:rPr lang="nl-BE" smtClean="0"/>
              <a:t>8/03/2018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62813" y="2672916"/>
            <a:ext cx="6892929" cy="3600200"/>
          </a:xfrm>
        </p:spPr>
        <p:txBody>
          <a:bodyPr/>
          <a:lstStyle/>
          <a:p>
            <a:pPr lvl="0" algn="ctr">
              <a:spcBef>
                <a:spcPts val="0"/>
              </a:spcBef>
              <a:buSzPct val="110000"/>
            </a:pPr>
            <a:r>
              <a:rPr lang="en-GB" dirty="0" smtClean="0"/>
              <a:t>Discussion KPI - Quantification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en-GB" sz="2000" dirty="0" smtClean="0">
                <a:solidFill>
                  <a:srgbClr val="FFFFFF"/>
                </a:solidFill>
                <a:ea typeface="+mn-ea"/>
              </a:rPr>
              <a:t>Javier Arroyo</a:t>
            </a:r>
            <a:br>
              <a:rPr lang="en-GB" sz="2000" dirty="0" smtClean="0">
                <a:solidFill>
                  <a:srgbClr val="FFFFFF"/>
                </a:solidFill>
                <a:ea typeface="+mn-ea"/>
              </a:rPr>
            </a:br>
            <a:r>
              <a:rPr lang="en-GB" sz="2000" dirty="0" smtClean="0">
                <a:solidFill>
                  <a:srgbClr val="FFFFFF"/>
                </a:solidFill>
                <a:ea typeface="+mn-ea"/>
              </a:rPr>
              <a:t>Berlin Meeting</a:t>
            </a:r>
            <a:r>
              <a:rPr lang="en-GB" sz="2000" smtClean="0">
                <a:solidFill>
                  <a:srgbClr val="FFFFFF"/>
                </a:solidFill>
                <a:ea typeface="+mn-ea"/>
              </a:rPr>
              <a:t/>
            </a:r>
            <a:br>
              <a:rPr lang="en-GB" sz="2000" smtClean="0">
                <a:solidFill>
                  <a:srgbClr val="FFFFFF"/>
                </a:solidFill>
                <a:ea typeface="+mn-ea"/>
              </a:rPr>
            </a:br>
            <a:r>
              <a:rPr lang="en-GB" sz="2000" smtClean="0">
                <a:solidFill>
                  <a:srgbClr val="FFFFFF"/>
                </a:solidFill>
                <a:ea typeface="+mn-ea"/>
              </a:rPr>
              <a:t>28/Feb/2018</a:t>
            </a:r>
            <a:r>
              <a:rPr lang="nl-BE" sz="2000" dirty="0">
                <a:solidFill>
                  <a:srgbClr val="FFFFFF"/>
                </a:solidFill>
                <a:ea typeface="+mn-ea"/>
              </a:rPr>
              <a:t/>
            </a:r>
            <a:br>
              <a:rPr lang="nl-BE" sz="2000" dirty="0">
                <a:solidFill>
                  <a:srgbClr val="FFFFFF"/>
                </a:solidFill>
                <a:ea typeface="+mn-ea"/>
              </a:rPr>
            </a:br>
            <a:endParaRPr lang="nl-BE" dirty="0"/>
          </a:p>
        </p:txBody>
      </p:sp>
      <p:pic>
        <p:nvPicPr>
          <p:cNvPr id="13314" name="Picture 5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40" y="418988"/>
            <a:ext cx="2077605" cy="73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ibpsa project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04" y="2024844"/>
            <a:ext cx="2880320" cy="4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Share of RES</a:t>
            </a:r>
            <a:endParaRPr lang="en-GB" dirty="0"/>
          </a:p>
          <a:p>
            <a:r>
              <a:rPr lang="en-GB" dirty="0"/>
              <a:t>Description</a:t>
            </a:r>
            <a:r>
              <a:rPr lang="en-GB" dirty="0" smtClean="0"/>
              <a:t>: </a:t>
            </a:r>
            <a:r>
              <a:rPr lang="en-US" dirty="0"/>
              <a:t>estimated used RES from the grid and </a:t>
            </a:r>
            <a:r>
              <a:rPr lang="en-US" dirty="0" smtClean="0"/>
              <a:t>self-production.</a:t>
            </a:r>
            <a:endParaRPr lang="en-GB" dirty="0"/>
          </a:p>
          <a:p>
            <a:r>
              <a:rPr lang="en-GB" dirty="0"/>
              <a:t>Units: </a:t>
            </a:r>
            <a:r>
              <a:rPr lang="en-GB" dirty="0" smtClean="0"/>
              <a:t>kWh</a:t>
            </a:r>
            <a:endParaRPr lang="en-GB" dirty="0"/>
          </a:p>
          <a:p>
            <a:r>
              <a:rPr lang="en-GB" dirty="0"/>
              <a:t>Quantification: 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Iago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Conclusions: This one is derived from energy use.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/>
              <a:t>F</a:t>
            </a:r>
            <a:r>
              <a:rPr lang="en-GB" b="1" dirty="0" smtClean="0"/>
              <a:t>lexibility provided to grid</a:t>
            </a:r>
            <a:endParaRPr lang="en-GB" dirty="0"/>
          </a:p>
          <a:p>
            <a:r>
              <a:rPr lang="en-GB" dirty="0"/>
              <a:t>Description</a:t>
            </a:r>
            <a:r>
              <a:rPr lang="en-GB" dirty="0" smtClean="0"/>
              <a:t>: Some indication of load flexibility provided to grid.</a:t>
            </a:r>
            <a:endParaRPr lang="en-GB" dirty="0"/>
          </a:p>
          <a:p>
            <a:r>
              <a:rPr lang="en-GB" dirty="0"/>
              <a:t>Units</a:t>
            </a:r>
            <a:r>
              <a:rPr lang="en-GB" dirty="0" smtClean="0"/>
              <a:t>: </a:t>
            </a:r>
            <a:endParaRPr lang="en-GB" dirty="0"/>
          </a:p>
          <a:p>
            <a:r>
              <a:rPr lang="en-GB" dirty="0"/>
              <a:t>Quantification: 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Michael Wetter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Conclusion: Need to have further thoughts about this one. Krzysztof will keep us informed about discussions within the Annex 67 where they are already working on a common way to define flexibility.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7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Development time</a:t>
            </a:r>
            <a:endParaRPr lang="en-GB" dirty="0"/>
          </a:p>
          <a:p>
            <a:r>
              <a:rPr lang="en-GB" dirty="0"/>
              <a:t>Description: </a:t>
            </a:r>
            <a:r>
              <a:rPr lang="en-US" dirty="0"/>
              <a:t>Human time required for generating MPC </a:t>
            </a:r>
            <a:r>
              <a:rPr lang="en-US" dirty="0" smtClean="0"/>
              <a:t>controller.</a:t>
            </a:r>
            <a:endParaRPr lang="en-GB" dirty="0"/>
          </a:p>
          <a:p>
            <a:r>
              <a:rPr lang="en-GB" dirty="0"/>
              <a:t>Units: </a:t>
            </a:r>
            <a:r>
              <a:rPr lang="en-GB" dirty="0" smtClean="0"/>
              <a:t>hours.</a:t>
            </a:r>
            <a:endParaRPr lang="en-GB" dirty="0"/>
          </a:p>
          <a:p>
            <a:r>
              <a:rPr lang="en-GB" dirty="0"/>
              <a:t>Quantification: 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Filip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Conclusions: this KPI should be quantified qualitatively with different categories of implementation time.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9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Cost savings</a:t>
            </a:r>
            <a:endParaRPr lang="en-GB" dirty="0"/>
          </a:p>
          <a:p>
            <a:r>
              <a:rPr lang="en-GB" dirty="0"/>
              <a:t>Description: </a:t>
            </a:r>
            <a:r>
              <a:rPr lang="en-US" dirty="0"/>
              <a:t>Similar to energy savings, but cost depends also on the price </a:t>
            </a:r>
            <a:r>
              <a:rPr lang="en-US" dirty="0" smtClean="0"/>
              <a:t>signal.</a:t>
            </a:r>
            <a:endParaRPr lang="en-US" dirty="0"/>
          </a:p>
          <a:p>
            <a:r>
              <a:rPr lang="en-GB" dirty="0" smtClean="0"/>
              <a:t>Units</a:t>
            </a:r>
            <a:r>
              <a:rPr lang="en-GB" dirty="0"/>
              <a:t>: </a:t>
            </a:r>
            <a:r>
              <a:rPr lang="en-GB" dirty="0" smtClean="0"/>
              <a:t>USD/EUR</a:t>
            </a:r>
          </a:p>
          <a:p>
            <a:r>
              <a:rPr lang="en-GB" dirty="0" smtClean="0"/>
              <a:t>Quantification</a:t>
            </a:r>
            <a:r>
              <a:rPr lang="en-GB" dirty="0"/>
              <a:t>: Difference in </a:t>
            </a:r>
            <a:r>
              <a:rPr lang="en-GB" dirty="0" smtClean="0"/>
              <a:t>operational cost </a:t>
            </a:r>
            <a:r>
              <a:rPr lang="en-GB" dirty="0"/>
              <a:t>with respect to a reference controller </a:t>
            </a:r>
            <a:r>
              <a:rPr lang="en-GB" dirty="0">
                <a:sym typeface="Wingdings" panose="05000000000000000000" pitchFamily="2" charset="2"/>
              </a:rPr>
              <a:t> What to use as a reference</a:t>
            </a:r>
            <a:r>
              <a:rPr lang="en-GB" dirty="0" smtClean="0">
                <a:sym typeface="Wingdings" panose="05000000000000000000" pitchFamily="2" charset="2"/>
              </a:rPr>
              <a:t>?</a:t>
            </a:r>
            <a:endParaRPr lang="en-GB" dirty="0"/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Krzysztof, </a:t>
            </a:r>
            <a:r>
              <a:rPr lang="en-GB" dirty="0" smtClean="0"/>
              <a:t>Christian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Conclusion: </a:t>
            </a:r>
            <a:r>
              <a:rPr lang="en-GB" dirty="0" smtClean="0">
                <a:solidFill>
                  <a:srgbClr val="FF0000"/>
                </a:solidFill>
              </a:rPr>
              <a:t>Use cost instead of cost savings. Lump </a:t>
            </a:r>
            <a:r>
              <a:rPr lang="en-GB" dirty="0" smtClean="0">
                <a:solidFill>
                  <a:srgbClr val="FF0000"/>
                </a:solidFill>
              </a:rPr>
              <a:t>energy use into one cost.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1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Extra hardware costs</a:t>
            </a:r>
            <a:endParaRPr lang="en-GB" dirty="0"/>
          </a:p>
          <a:p>
            <a:r>
              <a:rPr lang="en-GB" dirty="0"/>
              <a:t>Description: </a:t>
            </a:r>
            <a:r>
              <a:rPr lang="en-US" dirty="0"/>
              <a:t>In case of additional hardware required for the </a:t>
            </a:r>
            <a:r>
              <a:rPr lang="en-US" dirty="0" smtClean="0"/>
              <a:t>installation of the MPC.</a:t>
            </a:r>
          </a:p>
          <a:p>
            <a:r>
              <a:rPr lang="en-GB" dirty="0" smtClean="0"/>
              <a:t>Units</a:t>
            </a:r>
            <a:r>
              <a:rPr lang="en-GB" dirty="0"/>
              <a:t>: </a:t>
            </a:r>
            <a:r>
              <a:rPr lang="en-GB" dirty="0" smtClean="0"/>
              <a:t>USD/EUR</a:t>
            </a:r>
          </a:p>
          <a:p>
            <a:r>
              <a:rPr lang="en-GB" dirty="0" smtClean="0"/>
              <a:t>Quantification</a:t>
            </a:r>
            <a:r>
              <a:rPr lang="en-GB" dirty="0"/>
              <a:t>: </a:t>
            </a:r>
            <a:r>
              <a:rPr lang="en-GB" dirty="0" smtClean="0"/>
              <a:t>Sum of the cost of installing any extra-hardware required to get the MPC running (sensors, interfaces to BMS, …).</a:t>
            </a:r>
            <a:endParaRPr lang="en-GB" dirty="0"/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Javier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Conclusions: Hard to quantify, still not clear from the discussion.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2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Data requirements</a:t>
            </a:r>
            <a:endParaRPr lang="en-GB" dirty="0"/>
          </a:p>
          <a:p>
            <a:r>
              <a:rPr lang="en-GB" dirty="0"/>
              <a:t>Description: </a:t>
            </a:r>
            <a:r>
              <a:rPr lang="en-US" dirty="0" smtClean="0"/>
              <a:t>cost of gathering data for </a:t>
            </a:r>
            <a:r>
              <a:rPr lang="en-US" dirty="0"/>
              <a:t>training grey- and black-box </a:t>
            </a:r>
            <a:r>
              <a:rPr lang="en-US" dirty="0" smtClean="0"/>
              <a:t>models, or even for calibrating white-box models (if needed). </a:t>
            </a:r>
          </a:p>
          <a:p>
            <a:r>
              <a:rPr lang="en-GB" dirty="0" smtClean="0"/>
              <a:t>Units</a:t>
            </a:r>
            <a:r>
              <a:rPr lang="en-GB" dirty="0"/>
              <a:t>: USD/EUR</a:t>
            </a:r>
          </a:p>
          <a:p>
            <a:r>
              <a:rPr lang="en-GB" dirty="0"/>
              <a:t>Quantification: </a:t>
            </a:r>
            <a:r>
              <a:rPr lang="en-US" dirty="0" smtClean="0"/>
              <a:t>Cost of </a:t>
            </a:r>
            <a:r>
              <a:rPr lang="en-US" dirty="0"/>
              <a:t>installing additional sensors and exciting the building </a:t>
            </a:r>
            <a:r>
              <a:rPr lang="en-US" dirty="0" smtClean="0"/>
              <a:t>(if needed).</a:t>
            </a:r>
            <a:endParaRPr lang="en-US" dirty="0"/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Javier</a:t>
            </a:r>
          </a:p>
          <a:p>
            <a:r>
              <a:rPr lang="en-GB" dirty="0">
                <a:solidFill>
                  <a:srgbClr val="FF0000"/>
                </a:solidFill>
              </a:rPr>
              <a:t>Conclusions: this KPI should be quantified qualitatively with different categories of </a:t>
            </a:r>
            <a:r>
              <a:rPr lang="en-GB" dirty="0" smtClean="0">
                <a:solidFill>
                  <a:srgbClr val="FF0000"/>
                </a:solidFill>
              </a:rPr>
              <a:t>data requirements. 2 types: 1) special excitations, 2) extra sensors or not.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5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Payback period</a:t>
            </a:r>
            <a:endParaRPr lang="en-GB" dirty="0"/>
          </a:p>
          <a:p>
            <a:r>
              <a:rPr lang="en-GB" dirty="0"/>
              <a:t>Description: </a:t>
            </a:r>
            <a:r>
              <a:rPr lang="en-US" dirty="0"/>
              <a:t>Period </a:t>
            </a:r>
            <a:r>
              <a:rPr lang="en-US" dirty="0" smtClean="0"/>
              <a:t>needed to </a:t>
            </a:r>
            <a:r>
              <a:rPr lang="en-US" dirty="0"/>
              <a:t>recover the cost of the initial investment. </a:t>
            </a:r>
            <a:endParaRPr lang="en-US" dirty="0" smtClean="0"/>
          </a:p>
          <a:p>
            <a:r>
              <a:rPr lang="en-GB" dirty="0" smtClean="0"/>
              <a:t>Units</a:t>
            </a:r>
            <a:r>
              <a:rPr lang="en-GB" dirty="0"/>
              <a:t>: </a:t>
            </a:r>
            <a:r>
              <a:rPr lang="en-GB" dirty="0" smtClean="0"/>
              <a:t>months</a:t>
            </a:r>
            <a:endParaRPr lang="en-GB" dirty="0"/>
          </a:p>
          <a:p>
            <a:r>
              <a:rPr lang="en-GB" dirty="0"/>
              <a:t>Quantification: </a:t>
            </a:r>
            <a:r>
              <a:rPr lang="en-US" dirty="0" smtClean="0"/>
              <a:t>(Initial investment)/(monthly cost savings)</a:t>
            </a:r>
            <a:endParaRPr lang="en-US" dirty="0"/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Javier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Conclusion: common cost tables for computing payback period</a:t>
            </a:r>
            <a:r>
              <a:rPr lang="en-GB" dirty="0" smtClean="0">
                <a:solidFill>
                  <a:srgbClr val="FF0000"/>
                </a:solidFill>
              </a:rPr>
              <a:t>. Very hard to quantify in practice?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8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Indoor Environmental Quality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Thermal (dis)comfort</a:t>
            </a:r>
            <a:endParaRPr lang="en-GB" dirty="0"/>
          </a:p>
          <a:p>
            <a:r>
              <a:rPr lang="en-GB" dirty="0"/>
              <a:t>Description: </a:t>
            </a:r>
            <a:r>
              <a:rPr lang="en-US" dirty="0" smtClean="0"/>
              <a:t>Deviation from allowed comfort bounds.</a:t>
            </a:r>
            <a:endParaRPr lang="en-US" dirty="0"/>
          </a:p>
          <a:p>
            <a:r>
              <a:rPr lang="en-GB" dirty="0"/>
              <a:t>Units</a:t>
            </a:r>
            <a:r>
              <a:rPr lang="en-GB" dirty="0" smtClean="0"/>
              <a:t>: </a:t>
            </a:r>
            <a:r>
              <a:rPr lang="en-GB" dirty="0" err="1" smtClean="0"/>
              <a:t>Kh</a:t>
            </a:r>
            <a:endParaRPr lang="en-GB" dirty="0"/>
          </a:p>
          <a:p>
            <a:r>
              <a:rPr lang="en-GB" dirty="0"/>
              <a:t>Quantification: </a:t>
            </a:r>
            <a:r>
              <a:rPr lang="en-US" dirty="0" smtClean="0"/>
              <a:t>(Thermal deviation)*time</a:t>
            </a:r>
            <a:endParaRPr lang="en-US" dirty="0"/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Michael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Conclusion: we use thermal discomfort as this one is already adopted by the community. We should calculate it in K*h and maximum K. Two further discussion points: 1) what if the building is unoccupied? 2) How to treat multi-zone?.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29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Indoor Environmental Quality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Indoor Air Quality (dis)comfort</a:t>
            </a:r>
            <a:endParaRPr lang="en-GB" dirty="0"/>
          </a:p>
          <a:p>
            <a:r>
              <a:rPr lang="en-GB" dirty="0"/>
              <a:t>Description: </a:t>
            </a:r>
            <a:r>
              <a:rPr lang="en-US" dirty="0" smtClean="0"/>
              <a:t>Deviation from target specifications about the quality of the air inside the building. Lighting, glare…</a:t>
            </a:r>
            <a:endParaRPr lang="en-US" dirty="0"/>
          </a:p>
          <a:p>
            <a:r>
              <a:rPr lang="en-GB" dirty="0"/>
              <a:t>Units</a:t>
            </a:r>
            <a:r>
              <a:rPr lang="en-GB" dirty="0" smtClean="0"/>
              <a:t>: concentrations of pollutants.</a:t>
            </a:r>
            <a:endParaRPr lang="en-GB" dirty="0"/>
          </a:p>
          <a:p>
            <a:r>
              <a:rPr lang="en-GB" dirty="0"/>
              <a:t>Quantification: </a:t>
            </a:r>
            <a:r>
              <a:rPr lang="en-GB" dirty="0" smtClean="0"/>
              <a:t>(</a:t>
            </a:r>
            <a:r>
              <a:rPr lang="en-US" dirty="0" smtClean="0"/>
              <a:t>Operations target) – (Operations achieved)</a:t>
            </a:r>
            <a:endParaRPr lang="en-US" dirty="0"/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Davy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Conclusion: this one is </a:t>
            </a:r>
            <a:r>
              <a:rPr lang="en-GB" dirty="0" smtClean="0">
                <a:solidFill>
                  <a:srgbClr val="FF0000"/>
                </a:solidFill>
              </a:rPr>
              <a:t>‘a nice-to-have’.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94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Computation time</a:t>
            </a:r>
            <a:endParaRPr lang="en-GB" dirty="0"/>
          </a:p>
          <a:p>
            <a:r>
              <a:rPr lang="en-GB" dirty="0"/>
              <a:t>Description: </a:t>
            </a:r>
            <a:r>
              <a:rPr lang="en-US" dirty="0" smtClean="0"/>
              <a:t>Computation time per MPC solution</a:t>
            </a:r>
            <a:endParaRPr lang="en-US" dirty="0"/>
          </a:p>
          <a:p>
            <a:r>
              <a:rPr lang="en-GB" dirty="0"/>
              <a:t>Units: S</a:t>
            </a:r>
            <a:r>
              <a:rPr lang="en-GB" dirty="0" smtClean="0"/>
              <a:t>econds</a:t>
            </a:r>
            <a:endParaRPr lang="en-GB" dirty="0"/>
          </a:p>
          <a:p>
            <a:r>
              <a:rPr lang="en-GB" dirty="0"/>
              <a:t>Quantification: </a:t>
            </a:r>
            <a:r>
              <a:rPr lang="en-GB" dirty="0" smtClean="0"/>
              <a:t>time required for an MPC computation </a:t>
            </a:r>
            <a:r>
              <a:rPr lang="en-GB" dirty="0" smtClean="0">
                <a:sym typeface="Wingdings" panose="05000000000000000000" pitchFamily="2" charset="2"/>
              </a:rPr>
              <a:t> from getting the measurements till deliver optimal solution</a:t>
            </a:r>
            <a:endParaRPr lang="en-GB" dirty="0" smtClean="0"/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Filip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Conclusion: should be normalised with standard computation benchmark. It is a good indicator for scalability.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9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110611" y="3529562"/>
            <a:ext cx="3032967" cy="1431611"/>
            <a:chOff x="5667176" y="3753036"/>
            <a:chExt cx="3476824" cy="169730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7176" y="4183816"/>
              <a:ext cx="3476824" cy="126652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84477" y="3753036"/>
              <a:ext cx="1476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Fair comparison</a:t>
              </a:r>
              <a:endParaRPr lang="en-GB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67837" y="3891535"/>
              <a:ext cx="1476163" cy="36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Accessibility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nl-BE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9592" y="1412776"/>
            <a:ext cx="7974408" cy="4680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Define accurately a set of KPIs to assess control algorithms for BEM.</a:t>
            </a:r>
          </a:p>
          <a:p>
            <a:pPr lvl="1"/>
            <a:r>
              <a:rPr lang="en-GB" sz="1600" dirty="0" smtClean="0"/>
              <a:t>Group them into categories</a:t>
            </a:r>
          </a:p>
          <a:p>
            <a:pPr lvl="1"/>
            <a:r>
              <a:rPr lang="en-GB" sz="1600" dirty="0" smtClean="0"/>
              <a:t>Choose those that are necessary or nice-to-have for a fair comparison.</a:t>
            </a:r>
          </a:p>
          <a:p>
            <a:pPr lvl="1"/>
            <a:r>
              <a:rPr lang="en-GB" sz="1600" dirty="0" smtClean="0"/>
              <a:t>Avoid redundancies.</a:t>
            </a:r>
          </a:p>
          <a:p>
            <a:r>
              <a:rPr lang="en-GB" sz="2000" dirty="0"/>
              <a:t>Unambiguously define their quantification/qualification</a:t>
            </a:r>
          </a:p>
          <a:p>
            <a:pPr lvl="1"/>
            <a:r>
              <a:rPr lang="en-GB" sz="1600" dirty="0" smtClean="0"/>
              <a:t>Some can be quantified</a:t>
            </a:r>
          </a:p>
          <a:p>
            <a:pPr lvl="1"/>
            <a:r>
              <a:rPr lang="en-GB" sz="1600" dirty="0" smtClean="0"/>
              <a:t>Some use a quality level, e.g. 1 till 5</a:t>
            </a:r>
          </a:p>
          <a:p>
            <a:r>
              <a:rPr lang="en-GB" sz="2000" dirty="0" smtClean="0"/>
              <a:t>Discuss on practical issues</a:t>
            </a:r>
            <a:r>
              <a:rPr lang="en-GB" sz="1800" dirty="0" smtClean="0"/>
              <a:t>:</a:t>
            </a:r>
          </a:p>
          <a:p>
            <a:pPr lvl="1"/>
            <a:r>
              <a:rPr lang="en-GB" sz="1600" dirty="0" smtClean="0"/>
              <a:t>Solver vs. emulator KPIs</a:t>
            </a:r>
          </a:p>
          <a:p>
            <a:pPr lvl="1"/>
            <a:r>
              <a:rPr lang="en-GB" sz="1600" dirty="0" smtClean="0"/>
              <a:t>Dependencies on developer, region or availability of data</a:t>
            </a:r>
          </a:p>
          <a:p>
            <a:pPr lvl="1"/>
            <a:r>
              <a:rPr lang="en-GB" sz="1600" dirty="0" smtClean="0"/>
              <a:t>Who should implement the KPI: emulator/solver/</a:t>
            </a:r>
            <a:r>
              <a:rPr lang="en-GB" sz="1600" dirty="0" err="1" smtClean="0"/>
              <a:t>docker</a:t>
            </a:r>
            <a:r>
              <a:rPr lang="en-GB" sz="1600" dirty="0" smtClean="0"/>
              <a:t> developers</a:t>
            </a:r>
          </a:p>
          <a:p>
            <a:pPr lvl="1"/>
            <a:r>
              <a:rPr lang="en-GB" sz="1600" dirty="0" smtClean="0"/>
              <a:t>Grouping accordingly to the objective function</a:t>
            </a:r>
            <a:endParaRPr lang="en-GB" sz="1600" dirty="0"/>
          </a:p>
          <a:p>
            <a:r>
              <a:rPr lang="en-GB" sz="2000" dirty="0" smtClean="0"/>
              <a:t>Conclusions.</a:t>
            </a:r>
          </a:p>
          <a:p>
            <a:pPr lvl="1"/>
            <a:r>
              <a:rPr lang="en-GB" sz="1600" dirty="0" smtClean="0"/>
              <a:t>Which to keep? How to calculate them from the emulators?</a:t>
            </a:r>
          </a:p>
          <a:p>
            <a:pPr lvl="1"/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825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Compilation time</a:t>
            </a:r>
            <a:endParaRPr lang="en-GB" dirty="0"/>
          </a:p>
          <a:p>
            <a:r>
              <a:rPr lang="en-GB" dirty="0"/>
              <a:t>Description: </a:t>
            </a:r>
            <a:r>
              <a:rPr lang="en-US" dirty="0" smtClean="0"/>
              <a:t>Computer-time required for generating MPC controller.</a:t>
            </a:r>
            <a:endParaRPr lang="en-US" dirty="0"/>
          </a:p>
          <a:p>
            <a:r>
              <a:rPr lang="en-GB" dirty="0"/>
              <a:t>Units: S</a:t>
            </a:r>
            <a:r>
              <a:rPr lang="en-GB" dirty="0" smtClean="0"/>
              <a:t>econds</a:t>
            </a:r>
            <a:endParaRPr lang="en-GB" dirty="0"/>
          </a:p>
          <a:p>
            <a:r>
              <a:rPr lang="en-GB" dirty="0"/>
              <a:t>Quantification: </a:t>
            </a:r>
            <a:endParaRPr lang="en-GB" dirty="0" smtClean="0"/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Filip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Conclusion: can be part of development time.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22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Flexibility of supported formulations</a:t>
            </a:r>
            <a:endParaRPr lang="en-GB" dirty="0" smtClean="0"/>
          </a:p>
          <a:p>
            <a:r>
              <a:rPr lang="en-GB" dirty="0" smtClean="0"/>
              <a:t>Description</a:t>
            </a:r>
            <a:r>
              <a:rPr lang="en-GB" dirty="0"/>
              <a:t>: </a:t>
            </a:r>
            <a:r>
              <a:rPr lang="en-US" dirty="0"/>
              <a:t>Type of supported </a:t>
            </a:r>
            <a:r>
              <a:rPr lang="en-US" dirty="0" smtClean="0"/>
              <a:t>formulations. </a:t>
            </a:r>
            <a:endParaRPr lang="en-US" dirty="0"/>
          </a:p>
          <a:p>
            <a:r>
              <a:rPr lang="en-GB" dirty="0" smtClean="0"/>
              <a:t>Units</a:t>
            </a:r>
            <a:r>
              <a:rPr lang="en-GB" dirty="0"/>
              <a:t>: </a:t>
            </a:r>
            <a:r>
              <a:rPr lang="en-US" dirty="0"/>
              <a:t>NLP/LP/MILP/MINLP/QP/QCQP/... </a:t>
            </a:r>
            <a:endParaRPr lang="en-GB" dirty="0"/>
          </a:p>
          <a:p>
            <a:r>
              <a:rPr lang="en-GB" dirty="0"/>
              <a:t>Quantification</a:t>
            </a:r>
            <a:r>
              <a:rPr lang="en-GB" dirty="0" smtClean="0"/>
              <a:t>: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Filip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Conclusion: not strongly needed.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9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Compactness</a:t>
            </a:r>
            <a:endParaRPr lang="en-GB" dirty="0" smtClean="0"/>
          </a:p>
          <a:p>
            <a:r>
              <a:rPr lang="en-GB" dirty="0" smtClean="0"/>
              <a:t>Description</a:t>
            </a:r>
            <a:r>
              <a:rPr lang="en-GB" dirty="0"/>
              <a:t>: </a:t>
            </a:r>
            <a:r>
              <a:rPr lang="en-GB" dirty="0" smtClean="0"/>
              <a:t>Number of optimisation variables. </a:t>
            </a:r>
          </a:p>
          <a:p>
            <a:r>
              <a:rPr lang="en-GB" dirty="0" smtClean="0"/>
              <a:t>Units</a:t>
            </a:r>
            <a:r>
              <a:rPr lang="en-GB" dirty="0"/>
              <a:t>: S</a:t>
            </a:r>
            <a:r>
              <a:rPr lang="en-GB" dirty="0" smtClean="0"/>
              <a:t>econds</a:t>
            </a:r>
            <a:endParaRPr lang="en-GB" dirty="0"/>
          </a:p>
          <a:p>
            <a:r>
              <a:rPr lang="en-GB" dirty="0" smtClean="0"/>
              <a:t>Quantification: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Filip</a:t>
            </a:r>
          </a:p>
          <a:p>
            <a:r>
              <a:rPr lang="en-GB" dirty="0">
                <a:solidFill>
                  <a:srgbClr val="FF0000"/>
                </a:solidFill>
              </a:rPr>
              <a:t>Conclusion: not strongly needed.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7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Usability</a:t>
            </a:r>
            <a:endParaRPr lang="en-GB" dirty="0" smtClean="0"/>
          </a:p>
          <a:p>
            <a:r>
              <a:rPr lang="en-GB" dirty="0" smtClean="0"/>
              <a:t>Description</a:t>
            </a:r>
            <a:r>
              <a:rPr lang="en-GB" dirty="0"/>
              <a:t>: </a:t>
            </a:r>
            <a:r>
              <a:rPr lang="en-US" dirty="0"/>
              <a:t>The ease of use for the </a:t>
            </a:r>
            <a:r>
              <a:rPr lang="en-US" dirty="0" smtClean="0"/>
              <a:t>user</a:t>
            </a:r>
            <a:r>
              <a:rPr lang="en-GB" dirty="0" smtClean="0"/>
              <a:t>. </a:t>
            </a:r>
          </a:p>
          <a:p>
            <a:r>
              <a:rPr lang="en-GB" dirty="0" smtClean="0"/>
              <a:t>Units:</a:t>
            </a:r>
          </a:p>
          <a:p>
            <a:pPr lvl="1"/>
            <a:r>
              <a:rPr lang="en-GB" dirty="0" smtClean="0"/>
              <a:t>GUI used to interface to solver.</a:t>
            </a:r>
          </a:p>
          <a:p>
            <a:pPr lvl="1"/>
            <a:r>
              <a:rPr lang="en-GB" dirty="0" smtClean="0"/>
              <a:t>Code-based framework used to interface to solver.</a:t>
            </a:r>
          </a:p>
          <a:p>
            <a:pPr lvl="1"/>
            <a:r>
              <a:rPr lang="en-GB" dirty="0" smtClean="0"/>
              <a:t>Direct interface to solver.</a:t>
            </a:r>
            <a:endParaRPr lang="en-GB" dirty="0"/>
          </a:p>
          <a:p>
            <a:r>
              <a:rPr lang="en-GB" dirty="0" smtClean="0"/>
              <a:t>Quantification: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Filip</a:t>
            </a:r>
          </a:p>
          <a:p>
            <a:r>
              <a:rPr lang="en-GB" dirty="0">
                <a:solidFill>
                  <a:srgbClr val="FF0000"/>
                </a:solidFill>
              </a:rPr>
              <a:t>Conclusion: </a:t>
            </a:r>
            <a:r>
              <a:rPr lang="en-GB" dirty="0" smtClean="0">
                <a:solidFill>
                  <a:srgbClr val="FF0000"/>
                </a:solidFill>
              </a:rPr>
              <a:t>this one is derived from other indicators like development time.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3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Scaling of computation time</a:t>
            </a:r>
            <a:endParaRPr lang="en-GB" dirty="0" smtClean="0"/>
          </a:p>
          <a:p>
            <a:r>
              <a:rPr lang="en-GB" dirty="0" smtClean="0"/>
              <a:t>Description</a:t>
            </a:r>
            <a:r>
              <a:rPr lang="en-GB" dirty="0"/>
              <a:t>: </a:t>
            </a:r>
            <a:r>
              <a:rPr lang="en-US" dirty="0"/>
              <a:t>Scaling of computation time with respect to number of states </a:t>
            </a:r>
            <a:r>
              <a:rPr lang="en-US" dirty="0" err="1"/>
              <a:t>nx</a:t>
            </a:r>
            <a:r>
              <a:rPr lang="en-US" dirty="0"/>
              <a:t>, constraints </a:t>
            </a:r>
            <a:r>
              <a:rPr lang="en-US" dirty="0" err="1"/>
              <a:t>nc</a:t>
            </a:r>
            <a:r>
              <a:rPr lang="en-US" dirty="0"/>
              <a:t>, control intervals </a:t>
            </a:r>
            <a:r>
              <a:rPr lang="en-US" dirty="0" err="1" smtClean="0"/>
              <a:t>ni</a:t>
            </a:r>
            <a:r>
              <a:rPr lang="en-GB" dirty="0" smtClean="0"/>
              <a:t>. </a:t>
            </a:r>
          </a:p>
          <a:p>
            <a:r>
              <a:rPr lang="en-GB" dirty="0" smtClean="0"/>
              <a:t>Units</a:t>
            </a:r>
            <a:r>
              <a:rPr lang="en-GB" dirty="0"/>
              <a:t>: O(</a:t>
            </a:r>
            <a:r>
              <a:rPr lang="en-GB" dirty="0" err="1"/>
              <a:t>nx^a</a:t>
            </a:r>
            <a:r>
              <a:rPr lang="en-GB" dirty="0"/>
              <a:t>), O(</a:t>
            </a:r>
            <a:r>
              <a:rPr lang="en-GB" dirty="0" err="1"/>
              <a:t>nc^b</a:t>
            </a:r>
            <a:r>
              <a:rPr lang="en-GB" dirty="0"/>
              <a:t>), O(</a:t>
            </a:r>
            <a:r>
              <a:rPr lang="en-GB" dirty="0" err="1"/>
              <a:t>ni^c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Quantification: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Filip</a:t>
            </a:r>
          </a:p>
          <a:p>
            <a:r>
              <a:rPr lang="en-GB" dirty="0">
                <a:solidFill>
                  <a:srgbClr val="FF0000"/>
                </a:solidFill>
              </a:rPr>
              <a:t>Conclusion: not strongly needed.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61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Scalability</a:t>
            </a:r>
            <a:endParaRPr lang="en-GB" dirty="0" smtClean="0"/>
          </a:p>
          <a:p>
            <a:r>
              <a:rPr lang="en-GB" dirty="0" smtClean="0"/>
              <a:t>Description</a:t>
            </a:r>
            <a:r>
              <a:rPr lang="en-GB" dirty="0"/>
              <a:t>: </a:t>
            </a:r>
            <a:r>
              <a:rPr lang="en-GB" dirty="0" smtClean="0"/>
              <a:t>Absolute bound for model size in terms of number of states </a:t>
            </a:r>
            <a:r>
              <a:rPr lang="en-GB" dirty="0" err="1" smtClean="0"/>
              <a:t>nx</a:t>
            </a:r>
            <a:r>
              <a:rPr lang="en-GB" dirty="0" smtClean="0"/>
              <a:t>, constraints </a:t>
            </a:r>
            <a:r>
              <a:rPr lang="en-GB" dirty="0" err="1" smtClean="0"/>
              <a:t>nc</a:t>
            </a:r>
            <a:r>
              <a:rPr lang="en-GB" dirty="0" smtClean="0"/>
              <a:t>, control intervals </a:t>
            </a:r>
            <a:r>
              <a:rPr lang="en-GB" dirty="0" err="1" smtClean="0"/>
              <a:t>ni</a:t>
            </a:r>
            <a:r>
              <a:rPr lang="en-GB" dirty="0" smtClean="0"/>
              <a:t>, given a certain computation time and/or memory. </a:t>
            </a:r>
          </a:p>
          <a:p>
            <a:r>
              <a:rPr lang="en-GB" dirty="0" smtClean="0"/>
              <a:t>Units: </a:t>
            </a:r>
            <a:r>
              <a:rPr lang="en-GB" dirty="0" err="1" smtClean="0"/>
              <a:t>nx</a:t>
            </a:r>
            <a:r>
              <a:rPr lang="en-GB" dirty="0" smtClean="0"/>
              <a:t>, </a:t>
            </a:r>
            <a:r>
              <a:rPr lang="en-GB" dirty="0" err="1" smtClean="0"/>
              <a:t>nc</a:t>
            </a:r>
            <a:r>
              <a:rPr lang="en-GB" dirty="0" smtClean="0"/>
              <a:t>, </a:t>
            </a:r>
            <a:r>
              <a:rPr lang="en-GB" dirty="0" err="1" smtClean="0"/>
              <a:t>ni</a:t>
            </a:r>
            <a:endParaRPr lang="en-GB" dirty="0"/>
          </a:p>
          <a:p>
            <a:r>
              <a:rPr lang="en-GB" dirty="0" smtClean="0"/>
              <a:t>Quantification: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Filip</a:t>
            </a:r>
          </a:p>
          <a:p>
            <a:r>
              <a:rPr lang="en-GB" dirty="0">
                <a:solidFill>
                  <a:srgbClr val="FF0000"/>
                </a:solidFill>
              </a:rPr>
              <a:t>Conclusion: not strongly needed.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77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Robustness/Fault tolerance</a:t>
            </a:r>
            <a:endParaRPr lang="en-GB" dirty="0" smtClean="0"/>
          </a:p>
          <a:p>
            <a:r>
              <a:rPr lang="en-GB" dirty="0" smtClean="0"/>
              <a:t>Description</a:t>
            </a:r>
            <a:r>
              <a:rPr lang="en-GB" dirty="0"/>
              <a:t>: </a:t>
            </a:r>
            <a:r>
              <a:rPr lang="en-GB" dirty="0" smtClean="0"/>
              <a:t>Ability to deal with uncertainty of input data, possibly missing data or inaccurate models due to changing system characteristics. </a:t>
            </a:r>
          </a:p>
          <a:p>
            <a:r>
              <a:rPr lang="en-GB" dirty="0" smtClean="0"/>
              <a:t>Units</a:t>
            </a:r>
            <a:r>
              <a:rPr lang="en-GB" dirty="0"/>
              <a:t>: </a:t>
            </a:r>
            <a:r>
              <a:rPr lang="en-GB" dirty="0" smtClean="0"/>
              <a:t>Percent of passed (predefined) tests.</a:t>
            </a:r>
            <a:endParaRPr lang="en-GB" dirty="0"/>
          </a:p>
          <a:p>
            <a:r>
              <a:rPr lang="en-GB" dirty="0" smtClean="0"/>
              <a:t>Quantification: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err="1" smtClean="0"/>
              <a:t>Krysztof</a:t>
            </a:r>
            <a:r>
              <a:rPr lang="en-GB" dirty="0" smtClean="0"/>
              <a:t>, </a:t>
            </a:r>
            <a:r>
              <a:rPr lang="en-GB" dirty="0" smtClean="0"/>
              <a:t>Christian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Conclusion: difficult to quantify/standardize? 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3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Optimality</a:t>
            </a:r>
            <a:endParaRPr lang="en-GB" dirty="0" smtClean="0"/>
          </a:p>
          <a:p>
            <a:r>
              <a:rPr lang="en-GB" dirty="0" smtClean="0"/>
              <a:t>Description</a:t>
            </a:r>
            <a:r>
              <a:rPr lang="en-GB" dirty="0"/>
              <a:t>: </a:t>
            </a:r>
            <a:r>
              <a:rPr lang="en-GB" dirty="0" smtClean="0"/>
              <a:t>Comparison to known optimal solution if possible, or best known solution so far – similar to energy/cost savings but comparative basis. Could apply to constraint violations. </a:t>
            </a:r>
          </a:p>
          <a:p>
            <a:r>
              <a:rPr lang="en-GB" dirty="0" smtClean="0"/>
              <a:t>Units</a:t>
            </a:r>
            <a:r>
              <a:rPr lang="en-GB" dirty="0"/>
              <a:t>: %</a:t>
            </a:r>
          </a:p>
          <a:p>
            <a:r>
              <a:rPr lang="en-GB" dirty="0" smtClean="0"/>
              <a:t>Quantification: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Dave</a:t>
            </a:r>
          </a:p>
          <a:p>
            <a:r>
              <a:rPr lang="en-GB" dirty="0">
                <a:solidFill>
                  <a:srgbClr val="FF0000"/>
                </a:solidFill>
              </a:rPr>
              <a:t>Conclusion: not strongly needed.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0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72750"/>
              </p:ext>
            </p:extLst>
          </p:nvPr>
        </p:nvGraphicFramePr>
        <p:xfrm>
          <a:off x="257734" y="2276872"/>
          <a:ext cx="8778240" cy="36576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782710860"/>
                    </a:ext>
                  </a:extLst>
                </a:gridCol>
                <a:gridCol w="2690544">
                  <a:extLst>
                    <a:ext uri="{9D8B030D-6E8A-4147-A177-3AD203B41FA5}">
                      <a16:colId xmlns:a16="http://schemas.microsoft.com/office/drawing/2014/main" val="3654967931"/>
                    </a:ext>
                  </a:extLst>
                </a:gridCol>
                <a:gridCol w="3161616">
                  <a:extLst>
                    <a:ext uri="{9D8B030D-6E8A-4147-A177-3AD203B41FA5}">
                      <a16:colId xmlns:a16="http://schemas.microsoft.com/office/drawing/2014/main" val="6996887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ENERGY INDICATORS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COST INDICATORS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COMPUTATION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INDICATORS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95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Achieved energy savings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Development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Computation </a:t>
                      </a:r>
                      <a:r>
                        <a:rPr lang="en-US" sz="1400" u="none" strike="noStrike" dirty="0" smtClean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5407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Energy 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Cost savings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Compilation </a:t>
                      </a:r>
                      <a:r>
                        <a:rPr lang="en-US" sz="1400" u="none" strike="noStrike" dirty="0" smtClean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229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Energy efficiency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Extra hardware costs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Flexibility </a:t>
                      </a:r>
                      <a:r>
                        <a:rPr lang="en-US" sz="1400" u="none" strike="noStrike" dirty="0" smtClean="0">
                          <a:effectLst/>
                        </a:rPr>
                        <a:t>of supported formulations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Primary energy 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Data requirements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Compactness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341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ENVIRONMENTAL INDICATORS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Payback period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Usability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762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CO2 emissions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IEQ INDICATORS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Scaling of computation </a:t>
                      </a:r>
                      <a:r>
                        <a:rPr lang="en-US" sz="1400" u="none" strike="noStrike" dirty="0" smtClean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454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Share of 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Thermal </a:t>
                      </a:r>
                      <a:r>
                        <a:rPr lang="en-US" sz="1400" u="none" strike="noStrike" dirty="0" smtClean="0">
                          <a:effectLst/>
                        </a:rPr>
                        <a:t>discomfort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Scalability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579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Flexibility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provided to grid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IAQ </a:t>
                      </a:r>
                      <a:r>
                        <a:rPr lang="en-US" sz="1400" u="none" strike="noStrike" dirty="0" smtClean="0">
                          <a:effectLst/>
                        </a:rPr>
                        <a:t>(dis)comfort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Robustness/Fault </a:t>
                      </a:r>
                      <a:r>
                        <a:rPr lang="en-US" sz="1400" u="none" strike="noStrike" dirty="0" smtClean="0">
                          <a:effectLst/>
                        </a:rPr>
                        <a:t>tolerance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332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Optimality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383108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</p:spPr>
        <p:txBody>
          <a:bodyPr/>
          <a:lstStyle/>
          <a:p>
            <a:r>
              <a:rPr lang="en-GB" dirty="0" smtClean="0"/>
              <a:t>Conclusions</a:t>
            </a:r>
            <a:endParaRPr lang="nl-B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4428000"/>
          </a:xfrm>
        </p:spPr>
        <p:txBody>
          <a:bodyPr/>
          <a:lstStyle/>
          <a:p>
            <a:r>
              <a:rPr lang="en-GB" sz="2000" dirty="0"/>
              <a:t>Which indicators to keep?</a:t>
            </a:r>
          </a:p>
          <a:p>
            <a:r>
              <a:rPr lang="en-GB" sz="2000" dirty="0"/>
              <a:t>How to calculate them from the emulators?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590" y="2994176"/>
            <a:ext cx="891330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590" y="4473116"/>
            <a:ext cx="891330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590" y="5193196"/>
            <a:ext cx="891330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44" y="2636912"/>
            <a:ext cx="891330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4980" y="3733062"/>
            <a:ext cx="891330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4980" y="4114868"/>
            <a:ext cx="891330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9854" y="4854642"/>
            <a:ext cx="891330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4644" y="2636912"/>
            <a:ext cx="891330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6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nl-BE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9592" y="1412776"/>
            <a:ext cx="7974408" cy="4680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Comparison to a reference (still to be defined)</a:t>
            </a:r>
          </a:p>
          <a:p>
            <a:r>
              <a:rPr lang="en-GB" sz="2000" dirty="0" smtClean="0"/>
              <a:t>Comparison to total population (relative position and range)</a:t>
            </a:r>
          </a:p>
          <a:p>
            <a:endParaRPr lang="en-GB" sz="2000" dirty="0" smtClean="0"/>
          </a:p>
          <a:p>
            <a:r>
              <a:rPr lang="en-GB" sz="2000" dirty="0" smtClean="0"/>
              <a:t>E.g. 	Radar plot			Box plot</a:t>
            </a:r>
            <a:endParaRPr lang="en-GB" sz="1600" dirty="0"/>
          </a:p>
          <a:p>
            <a:pPr lvl="1"/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endParaRPr lang="en-GB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05" y="3140968"/>
            <a:ext cx="3025835" cy="2767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6" y="3080312"/>
            <a:ext cx="3991253" cy="31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37031"/>
              </p:ext>
            </p:extLst>
          </p:nvPr>
        </p:nvGraphicFramePr>
        <p:xfrm>
          <a:off x="251520" y="1376774"/>
          <a:ext cx="8778240" cy="36576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782710860"/>
                    </a:ext>
                  </a:extLst>
                </a:gridCol>
                <a:gridCol w="2690544">
                  <a:extLst>
                    <a:ext uri="{9D8B030D-6E8A-4147-A177-3AD203B41FA5}">
                      <a16:colId xmlns:a16="http://schemas.microsoft.com/office/drawing/2014/main" val="3654967931"/>
                    </a:ext>
                  </a:extLst>
                </a:gridCol>
                <a:gridCol w="3161616">
                  <a:extLst>
                    <a:ext uri="{9D8B030D-6E8A-4147-A177-3AD203B41FA5}">
                      <a16:colId xmlns:a16="http://schemas.microsoft.com/office/drawing/2014/main" val="6996887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ENERGY INDICATORS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COST INDICATORS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COMPUTATION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INDICATORS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95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Achieved energy savings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Development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Computation </a:t>
                      </a:r>
                      <a:r>
                        <a:rPr lang="en-US" sz="1400" u="none" strike="noStrike" dirty="0" smtClean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5407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Energy 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Cost savings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Compilation </a:t>
                      </a:r>
                      <a:r>
                        <a:rPr lang="en-US" sz="1400" u="none" strike="noStrike" dirty="0" smtClean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229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Energy efficiency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Extra hardware costs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Flexibility </a:t>
                      </a:r>
                      <a:r>
                        <a:rPr lang="en-US" sz="1400" u="none" strike="noStrike" dirty="0" smtClean="0">
                          <a:effectLst/>
                        </a:rPr>
                        <a:t>of supported formulations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Primary energy 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Data requirements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Compactness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341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ENVIRONMENTAL INDICATORS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Payback period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Usability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762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CO2 emissions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IEQ INDICATORS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Scaling of computation </a:t>
                      </a:r>
                      <a:r>
                        <a:rPr lang="en-US" sz="1400" u="none" strike="noStrike" dirty="0" smtClean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454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Share of 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Thermal (</a:t>
                      </a:r>
                      <a:r>
                        <a:rPr lang="en-US" sz="1400" u="none" strike="noStrike" dirty="0" smtClean="0">
                          <a:effectLst/>
                        </a:rPr>
                        <a:t>dis)comfort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Scalability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579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Flexibility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provided to grid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IAQ </a:t>
                      </a:r>
                      <a:r>
                        <a:rPr lang="en-US" sz="1400" u="none" strike="noStrike" dirty="0" smtClean="0">
                          <a:effectLst/>
                        </a:rPr>
                        <a:t>(dis)comfort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Robustness/Fault </a:t>
                      </a:r>
                      <a:r>
                        <a:rPr lang="en-US" sz="1400" u="none" strike="noStrike" dirty="0" smtClean="0">
                          <a:effectLst/>
                        </a:rPr>
                        <a:t>tolerance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332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Optimality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383108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</p:spPr>
        <p:txBody>
          <a:bodyPr/>
          <a:lstStyle/>
          <a:p>
            <a:r>
              <a:rPr lang="en-GB" dirty="0" smtClean="0"/>
              <a:t>Proposed KPIs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63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Energy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Name: </a:t>
            </a:r>
            <a:r>
              <a:rPr lang="en-GB" b="1" dirty="0" smtClean="0"/>
              <a:t>Energy Savings</a:t>
            </a:r>
            <a:endParaRPr lang="en-GB" dirty="0" smtClean="0"/>
          </a:p>
          <a:p>
            <a:r>
              <a:rPr lang="en-GB" dirty="0" smtClean="0"/>
              <a:t>Description: Energy savings achieved when implementing MPC during one year.</a:t>
            </a:r>
          </a:p>
          <a:p>
            <a:r>
              <a:rPr lang="en-GB" dirty="0" smtClean="0"/>
              <a:t>Units: kWh/(m</a:t>
            </a:r>
            <a:r>
              <a:rPr lang="en-GB" baseline="30000" dirty="0" smtClean="0"/>
              <a:t>2</a:t>
            </a:r>
            <a:r>
              <a:rPr lang="en-GB" dirty="0" smtClean="0"/>
              <a:t>.y)</a:t>
            </a:r>
          </a:p>
          <a:p>
            <a:r>
              <a:rPr lang="en-GB" dirty="0" smtClean="0"/>
              <a:t>Quantification: Difference in energy use with respect to a reference controller </a:t>
            </a:r>
            <a:r>
              <a:rPr lang="en-GB" dirty="0" smtClean="0">
                <a:sym typeface="Wingdings" panose="05000000000000000000" pitchFamily="2" charset="2"/>
              </a:rPr>
              <a:t> What to use as a reference?</a:t>
            </a:r>
            <a:endParaRPr lang="en-GB" dirty="0" smtClean="0"/>
          </a:p>
          <a:p>
            <a:r>
              <a:rPr lang="en-GB" dirty="0" smtClean="0"/>
              <a:t>Output needed from emulator:</a:t>
            </a:r>
          </a:p>
          <a:p>
            <a:r>
              <a:rPr lang="en-GB" dirty="0" smtClean="0"/>
              <a:t>Proposed by: Michael Wetter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Conclusion: we shouldn’t calculate energy savings but energy use instead (see next slide).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13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Energy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Name: </a:t>
            </a:r>
            <a:r>
              <a:rPr lang="en-GB" b="1" dirty="0" smtClean="0"/>
              <a:t>Energy Use</a:t>
            </a:r>
            <a:endParaRPr lang="en-GB" dirty="0" smtClean="0"/>
          </a:p>
          <a:p>
            <a:r>
              <a:rPr lang="en-GB" dirty="0" smtClean="0"/>
              <a:t>Description: Energy use in one year of simulation.</a:t>
            </a:r>
          </a:p>
          <a:p>
            <a:r>
              <a:rPr lang="en-GB" dirty="0" smtClean="0"/>
              <a:t>Units: kWh/(m</a:t>
            </a:r>
            <a:r>
              <a:rPr lang="en-GB" baseline="30000" dirty="0" smtClean="0"/>
              <a:t>2</a:t>
            </a:r>
            <a:r>
              <a:rPr lang="en-GB" dirty="0" smtClean="0"/>
              <a:t>.y)</a:t>
            </a:r>
          </a:p>
          <a:p>
            <a:r>
              <a:rPr lang="en-GB" dirty="0" smtClean="0"/>
              <a:t>Quantification: Sum of the energy used by all appliances working on acclimatization for one year.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by: Iago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Conclusion: we should calculate this one and split it by application </a:t>
            </a:r>
            <a:r>
              <a:rPr lang="en-GB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Heating, cooling, ventilation and lighting (if implemented). Use kWh instead of kWh/m2/y and perform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annual tests instead of representative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weeks.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09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Energy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Name: </a:t>
            </a:r>
            <a:r>
              <a:rPr lang="en-GB" b="1" dirty="0" smtClean="0"/>
              <a:t>Energy Efficiency</a:t>
            </a:r>
            <a:endParaRPr lang="en-GB" dirty="0" smtClean="0"/>
          </a:p>
          <a:p>
            <a:r>
              <a:rPr lang="en-GB" dirty="0" smtClean="0"/>
              <a:t>Description: Seasonal performance.</a:t>
            </a:r>
          </a:p>
          <a:p>
            <a:r>
              <a:rPr lang="en-GB" dirty="0" smtClean="0"/>
              <a:t>Units: %</a:t>
            </a:r>
          </a:p>
          <a:p>
            <a:r>
              <a:rPr lang="en-GB" dirty="0" smtClean="0"/>
              <a:t>Quantification: 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by: Iago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Conclusion: </a:t>
            </a:r>
            <a:r>
              <a:rPr lang="en-GB" dirty="0" smtClean="0">
                <a:solidFill>
                  <a:srgbClr val="FF0000"/>
                </a:solidFill>
              </a:rPr>
              <a:t>Redundant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2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Energy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Name: </a:t>
            </a:r>
            <a:r>
              <a:rPr lang="en-GB" b="1" dirty="0" smtClean="0"/>
              <a:t>Primary Energy Use</a:t>
            </a:r>
            <a:endParaRPr lang="en-GB" dirty="0" smtClean="0"/>
          </a:p>
          <a:p>
            <a:r>
              <a:rPr lang="en-GB" dirty="0" smtClean="0"/>
              <a:t>Description: Seasonal performance.</a:t>
            </a:r>
          </a:p>
          <a:p>
            <a:r>
              <a:rPr lang="en-GB" dirty="0" smtClean="0"/>
              <a:t>Units: </a:t>
            </a:r>
          </a:p>
          <a:p>
            <a:r>
              <a:rPr lang="en-GB" dirty="0" smtClean="0"/>
              <a:t>Quantification: 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by: Iago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Conclusion: this is derived from energy use.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DROPPED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8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KPIs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CO</a:t>
            </a:r>
            <a:r>
              <a:rPr lang="en-GB" sz="1800" b="1" dirty="0" smtClean="0"/>
              <a:t>2</a:t>
            </a:r>
            <a:r>
              <a:rPr lang="en-GB" sz="2000" b="1" dirty="0" smtClean="0"/>
              <a:t> </a:t>
            </a:r>
            <a:r>
              <a:rPr lang="en-GB" b="1" dirty="0" smtClean="0"/>
              <a:t>emissions</a:t>
            </a:r>
            <a:endParaRPr lang="en-GB" dirty="0"/>
          </a:p>
          <a:p>
            <a:r>
              <a:rPr lang="en-GB" dirty="0"/>
              <a:t>Description: </a:t>
            </a:r>
            <a:r>
              <a:rPr lang="en-GB" dirty="0" smtClean="0"/>
              <a:t>Estimated CO</a:t>
            </a:r>
            <a:r>
              <a:rPr lang="en-GB" sz="2000" dirty="0" smtClean="0"/>
              <a:t>2 </a:t>
            </a:r>
            <a:r>
              <a:rPr lang="en-GB" dirty="0" smtClean="0"/>
              <a:t>emissions proposed by the solution.</a:t>
            </a:r>
            <a:endParaRPr lang="en-GB" dirty="0"/>
          </a:p>
          <a:p>
            <a:r>
              <a:rPr lang="en-GB" dirty="0"/>
              <a:t>Units: </a:t>
            </a:r>
            <a:r>
              <a:rPr lang="en-GB" dirty="0" smtClean="0"/>
              <a:t>kg CO</a:t>
            </a:r>
            <a:r>
              <a:rPr lang="en-GB" sz="2000" dirty="0" smtClean="0"/>
              <a:t>2</a:t>
            </a:r>
            <a:r>
              <a:rPr lang="en-GB" sz="2800" dirty="0" smtClean="0"/>
              <a:t>/y or </a:t>
            </a:r>
            <a:r>
              <a:rPr lang="en-GB" dirty="0" smtClean="0"/>
              <a:t>ton CO</a:t>
            </a:r>
            <a:r>
              <a:rPr lang="en-GB" sz="2000" dirty="0" smtClean="0"/>
              <a:t>2</a:t>
            </a:r>
            <a:r>
              <a:rPr lang="en-GB" sz="2800" dirty="0" smtClean="0"/>
              <a:t>/y</a:t>
            </a:r>
            <a:endParaRPr lang="en-GB" dirty="0"/>
          </a:p>
          <a:p>
            <a:r>
              <a:rPr lang="en-GB" dirty="0"/>
              <a:t>Quantification: </a:t>
            </a:r>
          </a:p>
          <a:p>
            <a:r>
              <a:rPr lang="en-GB" dirty="0"/>
              <a:t>Output needed from emulator:</a:t>
            </a:r>
          </a:p>
          <a:p>
            <a:r>
              <a:rPr lang="en-GB" dirty="0" smtClean="0"/>
              <a:t>Proposed </a:t>
            </a:r>
            <a:r>
              <a:rPr lang="en-GB" dirty="0"/>
              <a:t>by: </a:t>
            </a:r>
            <a:r>
              <a:rPr lang="en-GB" dirty="0" smtClean="0"/>
              <a:t>Iago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Conclusion: this one certainly needs to be calculated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1" y="0"/>
            <a:ext cx="1755427" cy="6463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CALCULATED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4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4_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5_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6_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7_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17331</TotalTime>
  <Words>1714</Words>
  <Application>Microsoft Office PowerPoint</Application>
  <PresentationFormat>On-screen Show (4:3)</PresentationFormat>
  <Paragraphs>321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Corporate-KU Leuven-Liggend-Achtergrond Wit</vt:lpstr>
      <vt:lpstr>2_Corporate-KU Leuven-Liggend-Achtergrond Wit</vt:lpstr>
      <vt:lpstr>3_Corporate-KU Leuven-Liggend-Achtergrond Wit</vt:lpstr>
      <vt:lpstr>4_Corporate-KU Leuven-Liggend-Achtergrond Wit</vt:lpstr>
      <vt:lpstr>5_Corporate-KU Leuven-Liggend-Achtergrond Wit</vt:lpstr>
      <vt:lpstr>6_Corporate-KU Leuven-Liggend-Achtergrond Wit</vt:lpstr>
      <vt:lpstr>7_Corporate-KU Leuven-Liggend-Achtergrond Wit</vt:lpstr>
      <vt:lpstr>Corporate-KU Leuven-Liggend-Achtergrond Wit en Watermerk</vt:lpstr>
      <vt:lpstr>Discussion KPI - Quantification  Javier Arroyo Berlin Meeting 28/Feb/2018 </vt:lpstr>
      <vt:lpstr>Objectives</vt:lpstr>
      <vt:lpstr>Visualization</vt:lpstr>
      <vt:lpstr>Proposed KPIs</vt:lpstr>
      <vt:lpstr>Energy KPIs</vt:lpstr>
      <vt:lpstr>Energy KPIs</vt:lpstr>
      <vt:lpstr>Energy KPIs</vt:lpstr>
      <vt:lpstr>Energy KPIs</vt:lpstr>
      <vt:lpstr>Environmental KPIs</vt:lpstr>
      <vt:lpstr>Environmental KPIs</vt:lpstr>
      <vt:lpstr>Environmental KPIs</vt:lpstr>
      <vt:lpstr>Cost KPIs</vt:lpstr>
      <vt:lpstr>Cost KPIs</vt:lpstr>
      <vt:lpstr>Cost KPIs</vt:lpstr>
      <vt:lpstr>Cost KPIs</vt:lpstr>
      <vt:lpstr>Cost KPIs</vt:lpstr>
      <vt:lpstr>Indoor Environmental Quality KPIs</vt:lpstr>
      <vt:lpstr>Indoor Environmental Quality KPIs</vt:lpstr>
      <vt:lpstr>Computation KPIs</vt:lpstr>
      <vt:lpstr>Computation KPIs</vt:lpstr>
      <vt:lpstr>Computation KPIs</vt:lpstr>
      <vt:lpstr>Computation KPIs</vt:lpstr>
      <vt:lpstr>Computation KPIs</vt:lpstr>
      <vt:lpstr>Computation KPIs</vt:lpstr>
      <vt:lpstr>Computation KPIs</vt:lpstr>
      <vt:lpstr>Computation KPIs</vt:lpstr>
      <vt:lpstr>Computation KPIs</vt:lpstr>
      <vt:lpstr>Conclusions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Javier Arroyo Bastida</cp:lastModifiedBy>
  <cp:revision>324</cp:revision>
  <cp:lastPrinted>2012-11-06T19:59:47Z</cp:lastPrinted>
  <dcterms:created xsi:type="dcterms:W3CDTF">2012-07-10T07:57:57Z</dcterms:created>
  <dcterms:modified xsi:type="dcterms:W3CDTF">2018-03-08T15:38:46Z</dcterms:modified>
</cp:coreProperties>
</file>