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7" r:id="rId4"/>
    <p:sldId id="262" r:id="rId5"/>
    <p:sldId id="269" r:id="rId6"/>
    <p:sldId id="263" r:id="rId7"/>
    <p:sldId id="258" r:id="rId8"/>
    <p:sldId id="261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2" y="26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A82FB-CB28-4338-9E07-FFC7C88AD4B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0FE6F-598B-475E-8FF4-094D70A1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3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4213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Solar house</a:t>
            </a:r>
          </a:p>
          <a:p>
            <a:r>
              <a:rPr lang="en-US" dirty="0" smtClean="0"/>
              <a:t>There are many other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63D75-0FCB-4805-A0E4-D3A302D55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4213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Solar house</a:t>
            </a:r>
          </a:p>
          <a:p>
            <a:r>
              <a:rPr lang="en-US" dirty="0" smtClean="0"/>
              <a:t>There are many other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63D75-0FCB-4805-A0E4-D3A302D55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4213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Solar house</a:t>
            </a:r>
          </a:p>
          <a:p>
            <a:r>
              <a:rPr lang="en-US" dirty="0" smtClean="0"/>
              <a:t>There are many other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63D75-0FCB-4805-A0E4-D3A302D55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4213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Solar house</a:t>
            </a:r>
          </a:p>
          <a:p>
            <a:r>
              <a:rPr lang="en-US" dirty="0" smtClean="0"/>
              <a:t>There are many other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63D75-0FCB-4805-A0E4-D3A302D55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6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5BC7-23D8-4215-9777-8EFE4819549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7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5BC7-23D8-4215-9777-8EFE4819549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EFE7-CD52-4170-A87C-C34A4BCB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4678" y="1129722"/>
            <a:ext cx="238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MPC @ LBNL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079" y="4294823"/>
            <a:ext cx="88849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David Blum</a:t>
            </a:r>
          </a:p>
          <a:p>
            <a:r>
              <a:rPr lang="en-US" sz="2200" dirty="0" smtClean="0"/>
              <a:t>Postdoctoral Fellow</a:t>
            </a:r>
          </a:p>
          <a:p>
            <a:r>
              <a:rPr lang="en-US" sz="2200" dirty="0" smtClean="0"/>
              <a:t>Building Technology and Urban Systems Division</a:t>
            </a:r>
          </a:p>
          <a:p>
            <a:r>
              <a:rPr lang="en-US" sz="2200" dirty="0" smtClean="0"/>
              <a:t>Lawrence Berkeley National laboratory</a:t>
            </a:r>
          </a:p>
          <a:p>
            <a:r>
              <a:rPr lang="en-US" sz="2200" dirty="0" smtClean="0"/>
              <a:t>Office: 90-3145</a:t>
            </a:r>
          </a:p>
          <a:p>
            <a:r>
              <a:rPr lang="en-US" sz="2200" dirty="0" smtClean="0"/>
              <a:t>Phone: +1 (510) 486-4741</a:t>
            </a:r>
          </a:p>
          <a:p>
            <a:r>
              <a:rPr lang="en-US" sz="2200" dirty="0" smtClean="0"/>
              <a:t>Email: dhblum@lbl.gov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19" y="5227009"/>
            <a:ext cx="1847125" cy="157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8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64" y="151540"/>
            <a:ext cx="90593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What we hope to get out of participating in WP 1.2</a:t>
            </a:r>
          </a:p>
          <a:p>
            <a:endParaRPr lang="en-US" sz="2200" b="1" dirty="0"/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Insights on modeling and optimization approaches to different applications.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Practical issues with implementations – dealing with faults, sensors, data, controllability.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Tools available or in development.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Collaboration on </a:t>
            </a:r>
            <a:r>
              <a:rPr lang="en-US" sz="2200" dirty="0" err="1"/>
              <a:t>M</a:t>
            </a:r>
            <a:r>
              <a:rPr lang="en-US" sz="2200" dirty="0" err="1" smtClean="0"/>
              <a:t>odelica</a:t>
            </a:r>
            <a:r>
              <a:rPr lang="en-US" sz="2200" dirty="0" smtClean="0"/>
              <a:t> library development.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Collaboration on BOPTEST development.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How far can </a:t>
            </a:r>
            <a:r>
              <a:rPr lang="en-US" sz="2200" dirty="0" err="1" smtClean="0"/>
              <a:t>Modelica</a:t>
            </a:r>
            <a:r>
              <a:rPr lang="en-US" sz="2200" dirty="0" smtClean="0"/>
              <a:t> take us?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Establish future collaboration partners and exchanges.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82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" y="2613660"/>
            <a:ext cx="88849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/>
              <a:t>PIs: </a:t>
            </a:r>
          </a:p>
          <a:p>
            <a:r>
              <a:rPr lang="en-US" sz="2200" dirty="0" smtClean="0"/>
              <a:t>Michael Wetter, Jessica </a:t>
            </a:r>
            <a:r>
              <a:rPr lang="en-US" sz="2200" dirty="0" err="1" smtClean="0"/>
              <a:t>Granderson</a:t>
            </a:r>
            <a:r>
              <a:rPr lang="en-US" sz="2200" dirty="0" smtClean="0"/>
              <a:t>, Eleanor Lee, </a:t>
            </a:r>
            <a:r>
              <a:rPr lang="en-US" sz="2200" dirty="0" err="1" smtClean="0"/>
              <a:t>Tianzhen</a:t>
            </a:r>
            <a:r>
              <a:rPr lang="en-US" sz="2200" dirty="0" smtClean="0"/>
              <a:t> Hong, </a:t>
            </a:r>
            <a:br>
              <a:rPr lang="en-US" sz="2200" dirty="0" smtClean="0"/>
            </a:br>
            <a:r>
              <a:rPr lang="en-US" sz="2200" dirty="0" smtClean="0"/>
              <a:t>Rich Brown, Mary Ann </a:t>
            </a:r>
            <a:r>
              <a:rPr lang="en-US" sz="2200" dirty="0" err="1" smtClean="0"/>
              <a:t>Piette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b="1" u="sng" dirty="0" smtClean="0"/>
              <a:t>Researchers: </a:t>
            </a:r>
          </a:p>
          <a:p>
            <a:r>
              <a:rPr lang="en-US" sz="2200" dirty="0" smtClean="0"/>
              <a:t>David Blum, Christoph </a:t>
            </a:r>
            <a:r>
              <a:rPr lang="en-US" sz="2200" dirty="0" err="1" smtClean="0"/>
              <a:t>Gehbauer</a:t>
            </a:r>
            <a:r>
              <a:rPr lang="en-US" sz="2200" dirty="0" smtClean="0"/>
              <a:t>, Baptiste </a:t>
            </a:r>
            <a:r>
              <a:rPr lang="en-US" sz="2200" dirty="0" err="1" smtClean="0"/>
              <a:t>Ravache</a:t>
            </a:r>
            <a:r>
              <a:rPr lang="en-US" sz="2200" dirty="0" smtClean="0"/>
              <a:t>, </a:t>
            </a:r>
            <a:r>
              <a:rPr lang="en-US" sz="2200" dirty="0" err="1" smtClean="0"/>
              <a:t>Guanjing</a:t>
            </a:r>
            <a:r>
              <a:rPr lang="en-US" sz="2200" dirty="0" smtClean="0"/>
              <a:t> Lin, </a:t>
            </a:r>
            <a:br>
              <a:rPr lang="en-US" sz="2200" dirty="0" smtClean="0"/>
            </a:br>
            <a:r>
              <a:rPr lang="en-US" sz="2200" dirty="0" smtClean="0"/>
              <a:t>Marco </a:t>
            </a:r>
            <a:r>
              <a:rPr lang="en-US" sz="2200" dirty="0" err="1" smtClean="0"/>
              <a:t>Pitroni</a:t>
            </a:r>
            <a:r>
              <a:rPr lang="en-US" sz="2200" dirty="0" smtClean="0"/>
              <a:t>, Michael Spears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b="1" u="sng" dirty="0" smtClean="0"/>
              <a:t>Affiliates and Collaborators: </a:t>
            </a:r>
          </a:p>
          <a:p>
            <a:r>
              <a:rPr lang="en-US" sz="2200" dirty="0" smtClean="0"/>
              <a:t>Lisa </a:t>
            </a:r>
            <a:r>
              <a:rPr lang="en-US" sz="2200" dirty="0" err="1" smtClean="0"/>
              <a:t>Rivalin</a:t>
            </a:r>
            <a:r>
              <a:rPr lang="en-US" sz="2200" dirty="0" smtClean="0"/>
              <a:t> (</a:t>
            </a:r>
            <a:r>
              <a:rPr lang="en-US" sz="2200" dirty="0" err="1" smtClean="0"/>
              <a:t>Engie</a:t>
            </a:r>
            <a:r>
              <a:rPr lang="en-US" sz="2200" dirty="0" smtClean="0"/>
              <a:t>), Krzysztof Arendt (SDU), </a:t>
            </a:r>
            <a:r>
              <a:rPr lang="en-US" sz="2200" dirty="0" err="1" smtClean="0"/>
              <a:t>Ruoxi</a:t>
            </a:r>
            <a:r>
              <a:rPr lang="en-US" sz="2200" dirty="0" smtClean="0"/>
              <a:t> </a:t>
            </a:r>
            <a:r>
              <a:rPr lang="en-US" sz="2200" dirty="0" err="1" smtClean="0"/>
              <a:t>Jia</a:t>
            </a:r>
            <a:r>
              <a:rPr lang="en-US" sz="2200" dirty="0" smtClean="0"/>
              <a:t> (UCB), </a:t>
            </a:r>
            <a:br>
              <a:rPr lang="en-US" sz="2200" dirty="0" smtClean="0"/>
            </a:br>
            <a:r>
              <a:rPr lang="en-US" sz="2200" dirty="0" smtClean="0"/>
              <a:t>Gerald </a:t>
            </a:r>
            <a:r>
              <a:rPr lang="en-US" sz="2200" dirty="0" err="1"/>
              <a:t>S</a:t>
            </a:r>
            <a:r>
              <a:rPr lang="en-US" sz="2200" dirty="0" err="1" smtClean="0"/>
              <a:t>chweiger</a:t>
            </a:r>
            <a:r>
              <a:rPr lang="en-US" sz="2200" dirty="0" smtClean="0"/>
              <a:t> (TU Gratz), Filip </a:t>
            </a:r>
            <a:r>
              <a:rPr lang="en-US" sz="2200" dirty="0" err="1" smtClean="0"/>
              <a:t>Jorissen</a:t>
            </a:r>
            <a:r>
              <a:rPr lang="en-US" sz="2200" dirty="0" smtClean="0"/>
              <a:t> (KU Leuven), </a:t>
            </a:r>
            <a:br>
              <a:rPr lang="en-US" sz="2200" dirty="0" smtClean="0"/>
            </a:br>
            <a:r>
              <a:rPr lang="en-US" sz="2200" dirty="0" smtClean="0"/>
              <a:t>Petri </a:t>
            </a:r>
            <a:r>
              <a:rPr lang="en-US" sz="2200" dirty="0" err="1" smtClean="0"/>
              <a:t>Jantunen</a:t>
            </a:r>
            <a:r>
              <a:rPr lang="en-US" sz="2200" dirty="0" smtClean="0"/>
              <a:t> (Aalto)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154678" y="1129722"/>
            <a:ext cx="238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MPC @ LBNL</a:t>
            </a:r>
            <a:endParaRPr lang="en-US" sz="32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19" y="5227009"/>
            <a:ext cx="1847125" cy="157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" y="2156460"/>
            <a:ext cx="88849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Overview of Projects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2) Collaboration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4678" y="1129722"/>
            <a:ext cx="238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MPC @ LBNL</a:t>
            </a:r>
            <a:endParaRPr lang="en-US" sz="32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19" y="5227009"/>
            <a:ext cx="1847125" cy="157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8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757" y="126853"/>
            <a:ext cx="48879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Chilled Water Plant Control (Completed)</a:t>
            </a:r>
            <a:endParaRPr lang="en-US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57" y="612857"/>
            <a:ext cx="576548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Tradeoff chiller power for tower power</a:t>
            </a:r>
          </a:p>
          <a:p>
            <a:r>
              <a:rPr lang="en-US" sz="2200" b="1" dirty="0" smtClean="0"/>
              <a:t>Funding</a:t>
            </a:r>
            <a:r>
              <a:rPr lang="en-US" sz="2200" dirty="0" smtClean="0"/>
              <a:t>: Department of Defense ESTCP Program</a:t>
            </a:r>
            <a:endParaRPr lang="en-US" sz="2200" b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39" y="3385942"/>
            <a:ext cx="1998255" cy="158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48" y="1695981"/>
            <a:ext cx="3540760" cy="12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880308" y="3673519"/>
            <a:ext cx="88493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765244" y="2315615"/>
            <a:ext cx="0" cy="135790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960572" y="2315614"/>
            <a:ext cx="804672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55628" y="3588175"/>
            <a:ext cx="804672" cy="0"/>
          </a:xfrm>
          <a:prstGeom prst="line">
            <a:avLst/>
          </a:prstGeom>
          <a:ln w="57150">
            <a:solidFill>
              <a:srgbClr val="1307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455628" y="2230271"/>
            <a:ext cx="0" cy="1357904"/>
          </a:xfrm>
          <a:prstGeom prst="line">
            <a:avLst/>
          </a:prstGeom>
          <a:ln w="57150">
            <a:solidFill>
              <a:srgbClr val="130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55628" y="2230270"/>
            <a:ext cx="804672" cy="0"/>
          </a:xfrm>
          <a:prstGeom prst="line">
            <a:avLst/>
          </a:prstGeom>
          <a:ln w="57150">
            <a:solidFill>
              <a:srgbClr val="130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868116" y="5828455"/>
            <a:ext cx="884936" cy="0"/>
          </a:xfrm>
          <a:prstGeom prst="line">
            <a:avLst/>
          </a:prstGeom>
          <a:ln w="57150">
            <a:solidFill>
              <a:srgbClr val="1307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753052" y="4470551"/>
            <a:ext cx="0" cy="1357904"/>
          </a:xfrm>
          <a:prstGeom prst="line">
            <a:avLst/>
          </a:prstGeom>
          <a:ln w="57150">
            <a:solidFill>
              <a:srgbClr val="130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868116" y="4470550"/>
            <a:ext cx="884936" cy="1"/>
          </a:xfrm>
          <a:prstGeom prst="line">
            <a:avLst/>
          </a:prstGeom>
          <a:ln w="57150">
            <a:solidFill>
              <a:srgbClr val="130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43436" y="5743111"/>
            <a:ext cx="80467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443436" y="4385207"/>
            <a:ext cx="0" cy="135790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443436" y="4385206"/>
            <a:ext cx="804672" cy="0"/>
          </a:xfrm>
          <a:prstGeom prst="line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68116" y="459455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18939" y="4487843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18939" y="3119913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80308" y="3188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0909" y="4443048"/>
            <a:ext cx="1741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Condenser Return </a:t>
            </a:r>
          </a:p>
          <a:p>
            <a:r>
              <a:rPr lang="en-US" sz="1600" dirty="0" smtClean="0"/>
              <a:t>Temperature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31518" y="2768851"/>
            <a:ext cx="0" cy="16741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7784" y="4263914"/>
            <a:ext cx="25968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34868" y="3376686"/>
            <a:ext cx="714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Power</a:t>
            </a:r>
          </a:p>
        </p:txBody>
      </p:sp>
      <p:sp>
        <p:nvSpPr>
          <p:cNvPr id="36" name="Arc 35"/>
          <p:cNvSpPr/>
          <p:nvPr/>
        </p:nvSpPr>
        <p:spPr>
          <a:xfrm>
            <a:off x="-1103775" y="1064367"/>
            <a:ext cx="4003571" cy="2881336"/>
          </a:xfrm>
          <a:prstGeom prst="arc">
            <a:avLst>
              <a:gd name="adj1" fmla="val 1012319"/>
              <a:gd name="adj2" fmla="val 49124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flipH="1">
            <a:off x="981808" y="1064136"/>
            <a:ext cx="4003571" cy="2881336"/>
          </a:xfrm>
          <a:prstGeom prst="arc">
            <a:avLst>
              <a:gd name="adj1" fmla="val 1012319"/>
              <a:gd name="adj2" fmla="val 49124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24858" y="2701843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Tower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45009" y="269134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Chiller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519279" y="2606040"/>
            <a:ext cx="0" cy="184774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4858" y="2214039"/>
            <a:ext cx="1662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Outside Wet-Bulb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0539" y="2983336"/>
            <a:ext cx="2130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Condenser Water Loop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64881" y="4940602"/>
            <a:ext cx="1799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Chilled Water Loop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904" y="5346032"/>
            <a:ext cx="2765820" cy="137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3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84665" y="151540"/>
            <a:ext cx="5751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Open-Source Software Development (On going)</a:t>
            </a:r>
            <a:endParaRPr lang="en-US" sz="2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4666" y="696477"/>
            <a:ext cx="903202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Develop, demonstrate, distribute MPC software</a:t>
            </a:r>
          </a:p>
          <a:p>
            <a:r>
              <a:rPr lang="en-US" sz="2200" b="1" dirty="0"/>
              <a:t>Funding</a:t>
            </a:r>
            <a:r>
              <a:rPr lang="en-US" sz="2200" dirty="0"/>
              <a:t>: </a:t>
            </a:r>
            <a:r>
              <a:rPr lang="en-US" sz="2200" dirty="0" smtClean="0"/>
              <a:t>U.S. Department </a:t>
            </a:r>
            <a:r>
              <a:rPr lang="en-US" sz="2200" dirty="0"/>
              <a:t>of Energy U.S.-China Clean Energy Research </a:t>
            </a:r>
            <a:r>
              <a:rPr lang="en-US" sz="2200" dirty="0" smtClean="0"/>
              <a:t>Center</a:t>
            </a:r>
            <a:endParaRPr lang="en-US" sz="2200" b="1" dirty="0"/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/>
          <a:stretch/>
        </p:blipFill>
        <p:spPr bwMode="auto">
          <a:xfrm>
            <a:off x="92207" y="1608755"/>
            <a:ext cx="4007441" cy="465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02" y="1608755"/>
            <a:ext cx="4708944" cy="46577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293803" y="6309360"/>
            <a:ext cx="470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from </a:t>
            </a:r>
            <a:r>
              <a:rPr lang="en-US" sz="800" dirty="0"/>
              <a:t>Blum, D. H. and M. Wetter “</a:t>
            </a:r>
            <a:r>
              <a:rPr lang="en-US" sz="800" dirty="0" err="1"/>
              <a:t>MPCPy</a:t>
            </a:r>
            <a:r>
              <a:rPr lang="en-US" sz="800" dirty="0"/>
              <a:t>: An Open-Source Software Platform for Model Predictive Control in Buildings.” </a:t>
            </a:r>
            <a:r>
              <a:rPr lang="en-US" sz="800" i="1" dirty="0"/>
              <a:t>Proceedings of the 15</a:t>
            </a:r>
            <a:r>
              <a:rPr lang="en-US" sz="800" i="1" baseline="30000" dirty="0"/>
              <a:t>th</a:t>
            </a:r>
            <a:r>
              <a:rPr lang="en-US" sz="800" i="1" dirty="0"/>
              <a:t> Conference of International Building Performance Simulation</a:t>
            </a:r>
            <a:r>
              <a:rPr lang="en-US" sz="800" dirty="0"/>
              <a:t>, Aug 7 – 9, 2017. San Francisco, CA.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77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7115511" y="3880986"/>
            <a:ext cx="1216454" cy="71651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601087" y="4442484"/>
            <a:ext cx="327369" cy="120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2177" y="4688847"/>
            <a:ext cx="1576701" cy="584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Fan power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Compressor </a:t>
            </a:r>
            <a:r>
              <a:rPr lang="en-US" sz="1200" b="1" dirty="0">
                <a:solidFill>
                  <a:schemeClr val="tx1"/>
                </a:solidFill>
              </a:rPr>
              <a:t>p</a:t>
            </a:r>
            <a:r>
              <a:rPr lang="en-US" sz="1200" b="1" dirty="0" smtClean="0">
                <a:solidFill>
                  <a:schemeClr val="tx1"/>
                </a:solidFill>
              </a:rPr>
              <a:t>ower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Pump power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64687" y="2544479"/>
            <a:ext cx="1593785" cy="184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Fan Power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5094" y="3660263"/>
            <a:ext cx="1593785" cy="309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Fan </a:t>
            </a:r>
            <a:r>
              <a:rPr lang="en-US" sz="1200" b="1" dirty="0">
                <a:solidFill>
                  <a:schemeClr val="tx1"/>
                </a:solidFill>
              </a:rPr>
              <a:t>p</a:t>
            </a:r>
            <a:r>
              <a:rPr lang="en-US" sz="1200" b="1" dirty="0" smtClean="0">
                <a:solidFill>
                  <a:schemeClr val="tx1"/>
                </a:solidFill>
              </a:rPr>
              <a:t>ower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Compressor power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40035" y="4175932"/>
            <a:ext cx="1140821" cy="299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Interior</a:t>
            </a:r>
          </a:p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Diffuser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42768" y="3310217"/>
            <a:ext cx="2716430" cy="1808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Office Area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9574" y="3310219"/>
            <a:ext cx="1462088" cy="7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RTU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72243" y="4377014"/>
            <a:ext cx="1536635" cy="90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Heatpump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011662" y="3800752"/>
            <a:ext cx="908665" cy="1443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14969" y="3800752"/>
            <a:ext cx="5358" cy="10452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14969" y="4846027"/>
            <a:ext cx="592118" cy="1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07087" y="4846028"/>
            <a:ext cx="1093896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</p:cNvCxnSpPr>
          <p:nvPr/>
        </p:nvCxnSpPr>
        <p:spPr>
          <a:xfrm flipV="1">
            <a:off x="5600983" y="3019705"/>
            <a:ext cx="0" cy="2905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920327" y="3019705"/>
            <a:ext cx="168065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10403" y="3019705"/>
            <a:ext cx="0" cy="4286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011662" y="3448331"/>
            <a:ext cx="908665" cy="0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49574" y="2143406"/>
            <a:ext cx="1624012" cy="66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Cooling Towers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202037" y="2795868"/>
            <a:ext cx="0" cy="514350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40580" y="2805394"/>
            <a:ext cx="0" cy="50482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1044" y="4682481"/>
            <a:ext cx="1021251" cy="327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UFT Boxes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21087" y="5905781"/>
            <a:ext cx="42335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50105" y="5743857"/>
            <a:ext cx="345534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54593" y="5009573"/>
            <a:ext cx="0" cy="896208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01750" y="5009573"/>
            <a:ext cx="0" cy="7438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5167" y="4441703"/>
            <a:ext cx="327369" cy="120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69667" y="1905282"/>
            <a:ext cx="2025739" cy="8905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Center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3173588" y="2287856"/>
            <a:ext cx="1096079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173586" y="2523147"/>
            <a:ext cx="1096081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50105" y="5262846"/>
            <a:ext cx="0" cy="490535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21087" y="5296184"/>
            <a:ext cx="0" cy="6095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83378" y="3802316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Supply Air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02518" y="3150836"/>
            <a:ext cx="948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Return Air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51633" y="5436080"/>
            <a:ext cx="1188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Return Water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5659" y="5895713"/>
            <a:ext cx="118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Supply Water</a:t>
            </a:r>
            <a:endParaRPr lang="en-US" sz="1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42768" y="4502028"/>
            <a:ext cx="27164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495347" y="4173893"/>
            <a:ext cx="1140821" cy="299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Perimeter</a:t>
            </a:r>
          </a:p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Diffuser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118851" y="4562353"/>
            <a:ext cx="1" cy="283675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802876" y="4569869"/>
            <a:ext cx="1" cy="283675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30" idx="3"/>
          </p:cNvCxnSpPr>
          <p:nvPr/>
        </p:nvCxnSpPr>
        <p:spPr>
          <a:xfrm flipH="1">
            <a:off x="6632295" y="4846027"/>
            <a:ext cx="1705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895190" y="3492767"/>
            <a:ext cx="128016" cy="7764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5118850" y="4138099"/>
            <a:ext cx="1" cy="283675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797426" y="4144281"/>
            <a:ext cx="1" cy="283675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940" y="4033960"/>
            <a:ext cx="623925" cy="41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06" y="3977316"/>
            <a:ext cx="399182" cy="52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7066738" y="3265314"/>
            <a:ext cx="2043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Occupant behavior </a:t>
            </a:r>
          </a:p>
          <a:p>
            <a:r>
              <a:rPr lang="en-US" b="1" dirty="0"/>
              <a:t>a</a:t>
            </a:r>
            <a:r>
              <a:rPr lang="en-US" b="1" dirty="0" smtClean="0"/>
              <a:t>nd preferences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4665" y="151540"/>
            <a:ext cx="6535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Occupant-Integrated Building HVAC Control (On going)</a:t>
            </a:r>
            <a:endParaRPr lang="en-US" sz="2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4666" y="799427"/>
            <a:ext cx="902564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Minimize energy consumption and improve thermal comfort</a:t>
            </a:r>
          </a:p>
          <a:p>
            <a:r>
              <a:rPr lang="en-US" sz="2200" b="1" dirty="0"/>
              <a:t>Funding</a:t>
            </a:r>
            <a:r>
              <a:rPr lang="en-US" sz="2200" dirty="0"/>
              <a:t>: </a:t>
            </a:r>
            <a:r>
              <a:rPr lang="en-US" sz="2200" dirty="0" smtClean="0"/>
              <a:t>U.S. Department </a:t>
            </a:r>
            <a:r>
              <a:rPr lang="en-US" sz="2200" dirty="0"/>
              <a:t>of </a:t>
            </a:r>
            <a:r>
              <a:rPr lang="en-US" sz="2200" dirty="0" smtClean="0"/>
              <a:t>Energy U.S.-China Clean Energy Research Center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940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66" y="155469"/>
            <a:ext cx="4289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Dynamic Façade Control (On going)</a:t>
            </a:r>
            <a:endParaRPr lang="en-US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666" y="772677"/>
            <a:ext cx="730450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Tradeoff daylight, glare, lighting, heating and cooling</a:t>
            </a:r>
          </a:p>
          <a:p>
            <a:pPr>
              <a:spcAft>
                <a:spcPts val="600"/>
              </a:spcAft>
            </a:pPr>
            <a:r>
              <a:rPr lang="en-US" sz="2200" b="1" dirty="0" smtClean="0"/>
              <a:t>Funding:  </a:t>
            </a:r>
            <a:r>
              <a:rPr lang="en-US" sz="2200" dirty="0" smtClean="0"/>
              <a:t>California Energy Commission</a:t>
            </a:r>
            <a:endParaRPr lang="en-US" sz="2200" b="1" dirty="0"/>
          </a:p>
        </p:txBody>
      </p:sp>
      <p:sp>
        <p:nvSpPr>
          <p:cNvPr id="12" name="Rectangle 11"/>
          <p:cNvSpPr/>
          <p:nvPr/>
        </p:nvSpPr>
        <p:spPr>
          <a:xfrm>
            <a:off x="2084832" y="2739817"/>
            <a:ext cx="4007103" cy="26046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5862" y="3549059"/>
            <a:ext cx="483877" cy="4297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2919" y="4476499"/>
            <a:ext cx="2038849" cy="5577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722625" y="3799844"/>
            <a:ext cx="530352" cy="484632"/>
          </a:xfrm>
          <a:prstGeom prst="triangle">
            <a:avLst/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8325" y="3170856"/>
            <a:ext cx="179101" cy="17426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6209302" y="2834477"/>
            <a:ext cx="1280160" cy="2468879"/>
          </a:xfrm>
          <a:prstGeom prst="arc">
            <a:avLst>
              <a:gd name="adj1" fmla="val 16669423"/>
              <a:gd name="adj2" fmla="val 4929644"/>
            </a:avLst>
          </a:prstGeom>
          <a:ln w="381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82554" y="4068916"/>
            <a:ext cx="758952" cy="7341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 flipV="1">
            <a:off x="4258124" y="3918391"/>
            <a:ext cx="2824430" cy="517597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</p:cNvCxnSpPr>
          <p:nvPr/>
        </p:nvCxnSpPr>
        <p:spPr>
          <a:xfrm flipH="1">
            <a:off x="4240492" y="4435988"/>
            <a:ext cx="2842062" cy="319403"/>
          </a:xfrm>
          <a:prstGeom prst="straightConnector1">
            <a:avLst/>
          </a:prstGeom>
          <a:ln w="38100">
            <a:solidFill>
              <a:srgbClr val="1307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175767" y="3549059"/>
            <a:ext cx="1885812" cy="88692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9409" y="323112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gain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74619" y="3640025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Glare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38390" y="463252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Daylight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46120" y="2834477"/>
            <a:ext cx="1439847" cy="2287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183129" y="3031910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 lighting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724870" y="3517328"/>
            <a:ext cx="719923" cy="813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22038" y="3622211"/>
            <a:ext cx="91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Heater/</a:t>
            </a:r>
          </a:p>
          <a:p>
            <a:r>
              <a:rPr lang="en-US" dirty="0" smtClean="0"/>
              <a:t>Cooler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209302" y="3169912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209302" y="3347214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209302" y="3524516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09302" y="3701818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209302" y="3879120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209302" y="4056422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209302" y="4233724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209302" y="4411026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209302" y="4588328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209302" y="4765634"/>
            <a:ext cx="169993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85495" y="282818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4298" y="5246206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65" y="151540"/>
            <a:ext cx="9248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Convenience Store Refrigeration, HVAC, PV, and Battery Integration (Started) 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666" y="696477"/>
            <a:ext cx="597426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Manage net load to provide grid services</a:t>
            </a:r>
          </a:p>
          <a:p>
            <a:r>
              <a:rPr lang="en-US" sz="2200" b="1" dirty="0"/>
              <a:t>Funding:  </a:t>
            </a:r>
            <a:r>
              <a:rPr lang="en-US" sz="2200" dirty="0"/>
              <a:t>California Energy </a:t>
            </a:r>
            <a:r>
              <a:rPr lang="en-US" sz="2200" dirty="0" smtClean="0"/>
              <a:t>Commission</a:t>
            </a:r>
            <a:endParaRPr lang="en-US" sz="2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26638"/>
            <a:ext cx="6995525" cy="48414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6416040"/>
            <a:ext cx="778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from Peter </a:t>
            </a:r>
            <a:r>
              <a:rPr lang="en-US" sz="800" dirty="0" err="1" smtClean="0"/>
              <a:t>Alstone</a:t>
            </a:r>
            <a:r>
              <a:rPr lang="en-US" sz="800" dirty="0" smtClean="0"/>
              <a:t> 2017.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0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65" y="151540"/>
            <a:ext cx="7430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Building Optimization Testing (BOPTEST) Framework (Started)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666" y="772677"/>
            <a:ext cx="840351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/>
              <a:t>Problem: </a:t>
            </a:r>
            <a:r>
              <a:rPr lang="en-US" sz="2200" dirty="0" smtClean="0"/>
              <a:t>Develop methods and test cases for advanced control systems</a:t>
            </a:r>
          </a:p>
          <a:p>
            <a:r>
              <a:rPr lang="en-US" sz="2200" b="1" dirty="0" smtClean="0"/>
              <a:t>Funding:</a:t>
            </a:r>
            <a:r>
              <a:rPr lang="en-US" sz="2200" dirty="0" smtClean="0"/>
              <a:t> U.S. Department of Energy Building Technologies Office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4" t="35185" r="23333" b="18518"/>
          <a:stretch/>
        </p:blipFill>
        <p:spPr bwMode="auto">
          <a:xfrm>
            <a:off x="766232" y="1723410"/>
            <a:ext cx="7040385" cy="494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6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457</Words>
  <Application>Microsoft Office PowerPoint</Application>
  <PresentationFormat>On-screen Show (4:3)</PresentationFormat>
  <Paragraphs>106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dhblum</dc:creator>
  <cp:lastModifiedBy>dhblum</cp:lastModifiedBy>
  <cp:revision>12</cp:revision>
  <dcterms:created xsi:type="dcterms:W3CDTF">2018-02-24T00:56:12Z</dcterms:created>
  <dcterms:modified xsi:type="dcterms:W3CDTF">2018-03-01T08:20:42Z</dcterms:modified>
</cp:coreProperties>
</file>