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8" r:id="rId4"/>
    <p:sldId id="280" r:id="rId5"/>
    <p:sldId id="281" r:id="rId6"/>
    <p:sldId id="279" r:id="rId7"/>
    <p:sldId id="282" r:id="rId8"/>
    <p:sldId id="283" r:id="rId9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45E"/>
    <a:srgbClr val="BED969"/>
    <a:srgbClr val="92F638"/>
    <a:srgbClr val="6FDE00"/>
    <a:srgbClr val="99FF33"/>
    <a:srgbClr val="008000"/>
    <a:srgbClr val="006600"/>
    <a:srgbClr val="1D8DB0"/>
    <a:srgbClr val="86BCE5"/>
    <a:srgbClr val="116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747" autoAdjust="0"/>
  </p:normalViewPr>
  <p:slideViewPr>
    <p:cSldViewPr snapToObjects="1" showGuides="1">
      <p:cViewPr varScale="1">
        <p:scale>
          <a:sx n="89" d="100"/>
          <a:sy n="89" d="100"/>
        </p:scale>
        <p:origin x="2253" y="33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26/02/2018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26/02/2018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35250" y="4689750"/>
            <a:ext cx="5709333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about connection with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Dymola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Modular </a:t>
            </a:r>
            <a:r>
              <a:rPr lang="en-GB" baseline="0" dirty="0" smtClean="0">
                <a:sym typeface="Wingdings" panose="05000000000000000000" pitchFamily="2" charset="2"/>
              </a:rPr>
              <a:t> </a:t>
            </a:r>
            <a:r>
              <a:rPr lang="en-GB" baseline="0" dirty="0" smtClean="0"/>
              <a:t>Scalable. </a:t>
            </a:r>
          </a:p>
          <a:p>
            <a:r>
              <a:rPr lang="en-GB" baseline="0" dirty="0" smtClean="0"/>
              <a:t>Using Python as the master allows to easily use models from other platforms as emulators. For example, it can be linked with a Test </a:t>
            </a:r>
            <a:r>
              <a:rPr lang="en-GB" baseline="0" smtClean="0"/>
              <a:t>Case from BOPTEST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A860-8396-460B-99D0-7670900FC0CE}" type="datetime1">
              <a:rPr lang="nl-BE" smtClean="0"/>
              <a:t>26/02/2018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02CF-D3CD-4A53-ADC1-E8B8600417B4}" type="datetime1">
              <a:rPr lang="nl-BE" smtClean="0"/>
              <a:t>26/02/2018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A306-2588-4D27-BBF1-88229D4FF4A5}" type="datetime1">
              <a:rPr lang="nl-BE" smtClean="0"/>
              <a:t>26/02/2018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709F-BEA4-4290-BA51-3E17F584A2A7}" type="datetime1">
              <a:rPr lang="nl-BE" smtClean="0"/>
              <a:t>26/02/2018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FB52-35F6-4A3C-8A7D-16085F364FF5}" type="datetime1">
              <a:rPr lang="nl-BE" smtClean="0"/>
              <a:t>26/02/2018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8982-4F59-44DA-8BC8-8AC4F6A47BD6}" type="datetime1">
              <a:rPr lang="nl-BE" smtClean="0"/>
              <a:t>26/02/2018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27BD66CA-257A-4D8C-86FD-148BF040CC0A}" type="datetime1">
              <a:rPr lang="nl-BE" smtClean="0"/>
              <a:t>26/02/2018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A3E-3454-4BCF-9187-4DAE7132F08A}" type="datetime1">
              <a:rPr lang="nl-BE" smtClean="0"/>
              <a:t>26/02/2018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3496-8415-4580-8398-9ED767295750}" type="datetime1">
              <a:rPr lang="nl-BE" smtClean="0"/>
              <a:t>26/02/2018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004-40CA-4EC9-B6CE-260CA0019FA7}" type="datetime1">
              <a:rPr lang="nl-BE" smtClean="0"/>
              <a:t>26/02/2018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A488-60A1-49BA-B52E-B317D57874BC}" type="datetime1">
              <a:rPr lang="nl-BE" smtClean="0"/>
              <a:t>26/02/2018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4B31-21D8-48A3-923F-34CC3A5E7536}" type="datetime1">
              <a:rPr lang="nl-BE" smtClean="0"/>
              <a:t>26/02/2018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8633-EC67-4A24-B829-4BE296385889}" type="datetime1">
              <a:rPr lang="nl-BE" smtClean="0"/>
              <a:t>26/02/2018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13F454-466A-40DD-89A2-54D6F6918338}" type="datetime1">
              <a:rPr lang="nl-BE" smtClean="0"/>
              <a:t>26/02/2018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26/02/2018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E2A3FE-16D1-4A47-BCE1-0B4D786DF778}" type="datetime1">
              <a:rPr lang="nl-BE" smtClean="0"/>
              <a:t>26/02/2018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58516" y="2996952"/>
            <a:ext cx="6892929" cy="3600200"/>
          </a:xfrm>
        </p:spPr>
        <p:txBody>
          <a:bodyPr/>
          <a:lstStyle/>
          <a:p>
            <a:pPr lvl="0" algn="ctr">
              <a:spcBef>
                <a:spcPts val="0"/>
              </a:spcBef>
              <a:buSzPct val="110000"/>
            </a:pPr>
            <a:r>
              <a:rPr lang="nl-BE" dirty="0" smtClean="0"/>
              <a:t>MPC </a:t>
            </a:r>
            <a:r>
              <a:rPr lang="en-GB" dirty="0" smtClean="0"/>
              <a:t>formulation</a:t>
            </a:r>
            <a:r>
              <a:rPr lang="nl-BE" dirty="0" smtClean="0"/>
              <a:t> - </a:t>
            </a:r>
            <a:r>
              <a:rPr lang="en-GB" dirty="0" err="1" smtClean="0"/>
              <a:t>FastSim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Javier Arroyo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IBPSA Project 1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Berlin Meeting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27/Feb/2018</a:t>
            </a:r>
            <a:r>
              <a:rPr lang="nl-BE" sz="2000" dirty="0">
                <a:solidFill>
                  <a:srgbClr val="FFFFFF"/>
                </a:solidFill>
                <a:ea typeface="+mn-ea"/>
              </a:rPr>
              <a:t/>
            </a:r>
            <a:br>
              <a:rPr lang="nl-BE" sz="2000" dirty="0">
                <a:solidFill>
                  <a:srgbClr val="FFFFFF"/>
                </a:solidFill>
                <a:ea typeface="+mn-ea"/>
              </a:rPr>
            </a:br>
            <a:endParaRPr lang="nl-BE" dirty="0"/>
          </a:p>
        </p:txBody>
      </p:sp>
      <p:pic>
        <p:nvPicPr>
          <p:cNvPr id="6" name="Picture 5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40" y="418988"/>
            <a:ext cx="2077605" cy="7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ibpsa projec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04" y="2024844"/>
            <a:ext cx="2880320" cy="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FastSim</a:t>
            </a:r>
            <a:r>
              <a:rPr lang="en-GB" dirty="0" smtClean="0"/>
              <a:t>: an overview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2260" y="2744924"/>
            <a:ext cx="2124236" cy="1152128"/>
          </a:xfrm>
        </p:spPr>
        <p:txBody>
          <a:bodyPr/>
          <a:lstStyle/>
          <a:p>
            <a:r>
              <a:rPr lang="en-GB" sz="1600" dirty="0" smtClean="0"/>
              <a:t>Object Oriented</a:t>
            </a:r>
          </a:p>
          <a:p>
            <a:r>
              <a:rPr lang="en-GB" sz="1600" dirty="0" smtClean="0"/>
              <a:t>Modular</a:t>
            </a:r>
          </a:p>
          <a:p>
            <a:r>
              <a:rPr lang="en-GB" sz="1600" dirty="0" smtClean="0"/>
              <a:t>Scalable</a:t>
            </a:r>
            <a:endParaRPr lang="en-GB" sz="1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7974408" cy="115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 smtClean="0"/>
              <a:t>FastSim</a:t>
            </a:r>
            <a:r>
              <a:rPr lang="en-GB" sz="1800" dirty="0" smtClean="0"/>
              <a:t> = </a:t>
            </a:r>
            <a:r>
              <a:rPr lang="en-US" sz="1800" dirty="0" smtClean="0"/>
              <a:t>“A Python-Based toolbox for implementation and assessment of control algorithms in buildings”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2060848"/>
            <a:ext cx="5580620" cy="43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FastSim</a:t>
            </a:r>
            <a:r>
              <a:rPr lang="en-GB" dirty="0" smtClean="0"/>
              <a:t>: an overview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86860"/>
            <a:ext cx="6861169" cy="5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MPC formulation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5328592" cy="464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Decision </a:t>
            </a:r>
            <a:r>
              <a:rPr lang="en-US" sz="1600" dirty="0"/>
              <a:t>variables: </a:t>
            </a:r>
            <a:r>
              <a:rPr lang="en-GB" sz="1600" dirty="0" smtClean="0"/>
              <a:t>Heat/Supply temperature to the zones </a:t>
            </a:r>
            <a:r>
              <a:rPr lang="en-GB" sz="1600" dirty="0" smtClean="0">
                <a:sym typeface="Wingdings" panose="05000000000000000000" pitchFamily="2" charset="2"/>
              </a:rPr>
              <a:t> High level MPC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Objective and constraints: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Optimization language:</a:t>
            </a:r>
            <a:endParaRPr lang="en-GB" sz="1600" dirty="0" smtClean="0"/>
          </a:p>
          <a:p>
            <a:r>
              <a:rPr lang="en-GB" sz="1600" dirty="0" smtClean="0"/>
              <a:t>Solver: </a:t>
            </a:r>
            <a:r>
              <a:rPr lang="en-GB" sz="1600" dirty="0" err="1" smtClean="0"/>
              <a:t>Bonmin</a:t>
            </a:r>
            <a:r>
              <a:rPr lang="en-GB" sz="1600" dirty="0" smtClean="0"/>
              <a:t> </a:t>
            </a:r>
            <a:r>
              <a:rPr lang="en-GB" sz="1600" dirty="0"/>
              <a:t>(Basic Open-source Nonlinear Mixed </a:t>
            </a:r>
            <a:r>
              <a:rPr lang="en-GB" sz="1600" dirty="0" err="1"/>
              <a:t>INteger</a:t>
            </a:r>
            <a:r>
              <a:rPr lang="en-GB" sz="1600" dirty="0"/>
              <a:t> programming) is an experimental open-source C++ code for solving general MINLP (Mixed Integer </a:t>
            </a:r>
            <a:r>
              <a:rPr lang="en-GB" sz="1600" dirty="0" err="1"/>
              <a:t>NonLinear</a:t>
            </a:r>
            <a:r>
              <a:rPr lang="en-GB" sz="1600" dirty="0"/>
              <a:t> Programming</a:t>
            </a:r>
            <a:r>
              <a:rPr lang="en-GB" sz="16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63" y="2238405"/>
            <a:ext cx="5182071" cy="1920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13" y="4158591"/>
            <a:ext cx="2099795" cy="677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04" y="4503593"/>
            <a:ext cx="1512168" cy="1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MPC formulation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3491880" cy="464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Controller model: </a:t>
            </a:r>
          </a:p>
          <a:p>
            <a:pPr lvl="1"/>
            <a:r>
              <a:rPr lang="en-US" sz="1600" i="1" dirty="0" smtClean="0"/>
              <a:t>“Easy RC builder”</a:t>
            </a:r>
            <a:r>
              <a:rPr lang="en-US" sz="1600" dirty="0" smtClean="0"/>
              <a:t> of </a:t>
            </a:r>
            <a:r>
              <a:rPr lang="en-US" sz="1600" dirty="0" err="1" smtClean="0"/>
              <a:t>FastSim</a:t>
            </a:r>
            <a:r>
              <a:rPr lang="en-US" sz="1600" dirty="0" smtClean="0"/>
              <a:t>:</a:t>
            </a:r>
          </a:p>
          <a:p>
            <a:pPr lvl="2"/>
            <a:r>
              <a:rPr lang="en-US" sz="1200" dirty="0"/>
              <a:t>From </a:t>
            </a:r>
            <a:r>
              <a:rPr lang="en-US" sz="1200" b="1" dirty="0"/>
              <a:t>grey-box </a:t>
            </a:r>
            <a:r>
              <a:rPr lang="en-US" sz="1200" b="1" dirty="0" smtClean="0"/>
              <a:t>toolbox</a:t>
            </a:r>
          </a:p>
          <a:p>
            <a:pPr lvl="2"/>
            <a:r>
              <a:rPr lang="en-US" sz="1200" dirty="0" smtClean="0"/>
              <a:t>From </a:t>
            </a:r>
            <a:r>
              <a:rPr lang="en-US" sz="1200" dirty="0"/>
              <a:t>manual input</a:t>
            </a:r>
            <a:endParaRPr lang="en-US" sz="1200" dirty="0" smtClean="0"/>
          </a:p>
          <a:p>
            <a:pPr lvl="1"/>
            <a:r>
              <a:rPr lang="en-US" sz="1600" dirty="0" smtClean="0"/>
              <a:t>From SS matrices:</a:t>
            </a:r>
          </a:p>
          <a:p>
            <a:pPr lvl="2"/>
            <a:r>
              <a:rPr lang="en-US" sz="1200" dirty="0" smtClean="0"/>
              <a:t>From grey-box model</a:t>
            </a:r>
          </a:p>
          <a:p>
            <a:pPr lvl="2"/>
            <a:r>
              <a:rPr lang="en-US" sz="1200" dirty="0" smtClean="0"/>
              <a:t>From black-box model</a:t>
            </a:r>
          </a:p>
          <a:p>
            <a:pPr lvl="2"/>
            <a:r>
              <a:rPr lang="en-US" sz="1200" dirty="0" smtClean="0"/>
              <a:t>From linearized white-box model</a:t>
            </a:r>
          </a:p>
          <a:p>
            <a:r>
              <a:rPr lang="en-GB" sz="1600" dirty="0"/>
              <a:t>Observer: </a:t>
            </a:r>
            <a:endParaRPr lang="en-GB" sz="1600" dirty="0" smtClean="0"/>
          </a:p>
          <a:p>
            <a:pPr lvl="1"/>
            <a:r>
              <a:rPr lang="en-GB" sz="1600" dirty="0" smtClean="0"/>
              <a:t>Time </a:t>
            </a:r>
            <a:r>
              <a:rPr lang="en-GB" sz="1600" dirty="0"/>
              <a:t>varying </a:t>
            </a:r>
            <a:r>
              <a:rPr lang="en-GB" sz="1600" dirty="0" err="1"/>
              <a:t>Kalman</a:t>
            </a:r>
            <a:r>
              <a:rPr lang="en-GB" sz="1600" dirty="0"/>
              <a:t> Filter</a:t>
            </a:r>
          </a:p>
          <a:p>
            <a:r>
              <a:rPr lang="en-US" sz="1600" dirty="0" smtClean="0"/>
              <a:t>Predictor:</a:t>
            </a:r>
            <a:endParaRPr lang="en-US" sz="1600" dirty="0"/>
          </a:p>
          <a:p>
            <a:pPr lvl="1"/>
            <a:r>
              <a:rPr lang="en-US" sz="1600" dirty="0" smtClean="0"/>
              <a:t>From Dark Sky</a:t>
            </a:r>
          </a:p>
          <a:p>
            <a:pPr lvl="1"/>
            <a:r>
              <a:rPr lang="en-US" sz="1600" dirty="0" smtClean="0"/>
              <a:t>From CSV</a:t>
            </a:r>
          </a:p>
          <a:p>
            <a:pPr lvl="1"/>
            <a:r>
              <a:rPr lang="en-US" sz="1600" dirty="0" smtClean="0"/>
              <a:t>From </a:t>
            </a:r>
            <a:r>
              <a:rPr lang="en-US" sz="1600" dirty="0" smtClean="0"/>
              <a:t>TMY</a:t>
            </a:r>
            <a:endParaRPr lang="en-US" sz="1600" dirty="0" smtClean="0"/>
          </a:p>
          <a:p>
            <a:pPr lvl="1"/>
            <a:r>
              <a:rPr lang="en-US" sz="1600" dirty="0" smtClean="0"/>
              <a:t>…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382982" y="1268760"/>
            <a:ext cx="4752528" cy="4378399"/>
            <a:chOff x="598245" y="1987930"/>
            <a:chExt cx="5407152" cy="43629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245" y="1987930"/>
              <a:ext cx="5407152" cy="39738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77059" y="5935402"/>
              <a:ext cx="43517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i="1" dirty="0" smtClean="0">
                  <a:solidFill>
                    <a:srgbClr val="0070C0"/>
                  </a:solidFill>
                </a:rPr>
                <a:t>Ref:</a:t>
              </a:r>
              <a:r>
                <a:rPr lang="en-US" sz="1050" b="1" i="1" dirty="0" smtClean="0">
                  <a:solidFill>
                    <a:srgbClr val="0070C0"/>
                  </a:solidFill>
                </a:rPr>
                <a:t> “Toolbox for development and validation of grey-box building models for forecasting and control”,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Roel</a:t>
              </a:r>
              <a:r>
                <a:rPr lang="en-US" sz="1050" b="1" i="1" dirty="0">
                  <a:solidFill>
                    <a:srgbClr val="0070C0"/>
                  </a:solidFill>
                </a:rPr>
                <a:t> De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Coninck</a:t>
              </a:r>
              <a:r>
                <a:rPr lang="en-US" sz="1050" b="1" i="1" dirty="0">
                  <a:solidFill>
                    <a:srgbClr val="0070C0"/>
                  </a:solidFill>
                </a:rPr>
                <a:t>,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Lieve</a:t>
              </a:r>
              <a:r>
                <a:rPr lang="en-US" sz="1050" b="1" i="1" dirty="0">
                  <a:solidFill>
                    <a:srgbClr val="0070C0"/>
                  </a:solidFill>
                </a:rPr>
                <a:t> </a:t>
              </a:r>
              <a:r>
                <a:rPr lang="en-US" sz="1050" b="1" i="1" dirty="0" err="1">
                  <a:solidFill>
                    <a:srgbClr val="0070C0"/>
                  </a:solidFill>
                </a:rPr>
                <a:t>Helsen</a:t>
              </a:r>
              <a:endParaRPr lang="en-US" sz="1050" b="1" i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6" name="Picture 2" descr="Image result for dark sky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05" y="4293285"/>
            <a:ext cx="162573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Test: 9 zone residential building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05206"/>
            <a:ext cx="7956884" cy="57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Test: </a:t>
            </a:r>
            <a:r>
              <a:rPr lang="en-GB" dirty="0" smtClean="0"/>
              <a:t>9 </a:t>
            </a:r>
            <a:r>
              <a:rPr lang="en-GB" dirty="0"/>
              <a:t>zone residential building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18674"/>
            <a:ext cx="7081058" cy="57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13756</TotalTime>
  <Words>205</Words>
  <Application>Microsoft Office PowerPoint</Application>
  <PresentationFormat>On-screen Show (4:3)</PresentationFormat>
  <Paragraphs>43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Corporate-KU Leuven-Liggend-Achtergrond Wit</vt:lpstr>
      <vt:lpstr>Corporate-KU Leuven-Liggend-Achtergrond Wit en Watermerk</vt:lpstr>
      <vt:lpstr>MPC formulation - FastSim  Javier Arroyo IBPSA Project 1 Berlin Meeting 27/Feb/2018 </vt:lpstr>
      <vt:lpstr>FastSim: an overview </vt:lpstr>
      <vt:lpstr>FastSim: an overview </vt:lpstr>
      <vt:lpstr>MPC formulation</vt:lpstr>
      <vt:lpstr>MPC formulation</vt:lpstr>
      <vt:lpstr>Test: 9 zone residential building</vt:lpstr>
      <vt:lpstr>Test: 9 zone residential building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Javier Arroyo</cp:lastModifiedBy>
  <cp:revision>244</cp:revision>
  <cp:lastPrinted>2012-11-06T19:59:47Z</cp:lastPrinted>
  <dcterms:created xsi:type="dcterms:W3CDTF">2012-07-10T07:57:57Z</dcterms:created>
  <dcterms:modified xsi:type="dcterms:W3CDTF">2018-02-26T16:39:58Z</dcterms:modified>
</cp:coreProperties>
</file>