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65" r:id="rId7"/>
    <p:sldId id="270" r:id="rId8"/>
    <p:sldId id="271" r:id="rId9"/>
    <p:sldId id="272" r:id="rId10"/>
    <p:sldId id="273" r:id="rId11"/>
    <p:sldId id="277" r:id="rId12"/>
    <p:sldId id="278" r:id="rId13"/>
    <p:sldId id="274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2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31D3-66B2-4AE9-B465-D18457FC2D0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E4DE-7C67-4220-878C-480E844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6EB8-D857-4189-B191-AAE8CA8655B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5400" y="2236388"/>
            <a:ext cx="3806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Problem Formulation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7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89106"/>
            <a:ext cx="9109324" cy="515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" y="631719"/>
            <a:ext cx="4289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Dynamic Façade Control (On going)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66" y="1210827"/>
            <a:ext cx="730450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Tradeoff daylight, glare, lighting, heating and cooling</a:t>
            </a:r>
          </a:p>
          <a:p>
            <a:pPr>
              <a:spcAft>
                <a:spcPts val="600"/>
              </a:spcAft>
            </a:pPr>
            <a:r>
              <a:rPr lang="en-US" sz="2200" b="1" dirty="0" smtClean="0"/>
              <a:t>Funding:  </a:t>
            </a:r>
            <a:r>
              <a:rPr lang="en-US" sz="2200" dirty="0" smtClean="0"/>
              <a:t>California Energy Commission</a:t>
            </a:r>
            <a:endParaRPr 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1" y="2360612"/>
            <a:ext cx="3554300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796917" y="2362013"/>
            <a:ext cx="5251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Objective: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HVAC Energy + Lighting Energy + Glare Penalty</a:t>
            </a:r>
            <a:br>
              <a:rPr lang="en-US" sz="2000" dirty="0" smtClean="0"/>
            </a:br>
            <a:r>
              <a:rPr lang="en-US" sz="2000" dirty="0" smtClean="0"/>
              <a:t>+ </a:t>
            </a:r>
            <a:r>
              <a:rPr lang="en-US" sz="2000" dirty="0" smtClean="0"/>
              <a:t>View Penalty + Shade Movement Penalty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Optimization Variables: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Derivative of shade position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Constraints: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Room Temp, </a:t>
            </a:r>
            <a:r>
              <a:rPr lang="en-US" sz="2000" dirty="0" err="1" smtClean="0"/>
              <a:t>Workplane</a:t>
            </a:r>
            <a:r>
              <a:rPr lang="en-US" sz="2000" dirty="0" smtClean="0"/>
              <a:t> Illuminance</a:t>
            </a:r>
            <a:endParaRPr lang="en-US" sz="2000" b="1" dirty="0" smtClean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Nonlinearity: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Glare Penalty, Shade WPI/SHG/Glare Physics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Major Challenges:</a:t>
            </a:r>
            <a:br>
              <a:rPr lang="en-US" sz="2000" b="1" dirty="0" smtClean="0"/>
            </a:br>
            <a:r>
              <a:rPr lang="en-US" sz="2000" dirty="0" smtClean="0"/>
              <a:t>Discrete shade positions, daylighting models, </a:t>
            </a:r>
            <a:br>
              <a:rPr lang="en-US" sz="2000" dirty="0" smtClean="0"/>
            </a:br>
            <a:r>
              <a:rPr lang="en-US" sz="2000" dirty="0" smtClean="0"/>
              <a:t>embedded controller, &lt;5 min control step</a:t>
            </a:r>
            <a:endParaRPr lang="en-US" sz="2000" b="1" dirty="0"/>
          </a:p>
        </p:txBody>
      </p:sp>
      <p:sp>
        <p:nvSpPr>
          <p:cNvPr id="41" name="Rectangle 4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Other Formulations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5" y="532540"/>
            <a:ext cx="9248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Convenience Store Refrigeration, HVAC, PV, and Battery Integration (Started)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906027"/>
            <a:ext cx="597426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Manage net load to provide grid services</a:t>
            </a:r>
          </a:p>
          <a:p>
            <a:r>
              <a:rPr lang="en-US" sz="2200" b="1" dirty="0"/>
              <a:t>Funding:  </a:t>
            </a:r>
            <a:r>
              <a:rPr lang="en-US" sz="2200" dirty="0"/>
              <a:t>California Energy </a:t>
            </a:r>
            <a:r>
              <a:rPr lang="en-US" sz="2200" dirty="0" smtClean="0"/>
              <a:t>Commission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" y="1828613"/>
            <a:ext cx="3968752" cy="2746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8651" y="1828613"/>
            <a:ext cx="4495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Objective: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HVAC Energy + Battery Consumption </a:t>
            </a:r>
            <a:br>
              <a:rPr lang="en-US" sz="2000" dirty="0" smtClean="0"/>
            </a:br>
            <a:r>
              <a:rPr lang="en-US" sz="2000" dirty="0" smtClean="0"/>
              <a:t>– PV Generation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Optimization Variables: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Refrigeration On/Off, RTU On/Off, </a:t>
            </a:r>
            <a:br>
              <a:rPr lang="en-US" sz="2000" dirty="0" smtClean="0"/>
            </a:br>
            <a:r>
              <a:rPr lang="en-US" sz="2000" dirty="0" smtClean="0"/>
              <a:t>Battery Power Flow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Constraints: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Store Temp, Ref. Temp, Freezer Temp, </a:t>
            </a:r>
            <a:br>
              <a:rPr lang="en-US" sz="2000" dirty="0" smtClean="0"/>
            </a:br>
            <a:r>
              <a:rPr lang="en-US" sz="2000" dirty="0" smtClean="0"/>
              <a:t>Battery Charge/Discharge , Battery SOC</a:t>
            </a:r>
            <a:endParaRPr lang="en-US" sz="2000" b="1" dirty="0" smtClean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Nonlinearity: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Refrigeration, RTU, Battery Charging </a:t>
            </a:r>
            <a:br>
              <a:rPr lang="en-US" sz="2000" dirty="0" smtClean="0"/>
            </a:br>
            <a:r>
              <a:rPr lang="en-US" sz="2000" dirty="0" smtClean="0"/>
              <a:t>Efficiencies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Major Challenges:</a:t>
            </a:r>
            <a:br>
              <a:rPr lang="en-US" sz="2000" b="1" dirty="0" smtClean="0"/>
            </a:br>
            <a:r>
              <a:rPr lang="en-US" sz="2000" dirty="0" smtClean="0"/>
              <a:t>Mixed-Integer, PV Forecasting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Other Formulations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4250" y="2713226"/>
            <a:ext cx="208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 you!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80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13" name="Picture 12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" y="2779389"/>
            <a:ext cx="4929169" cy="27587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721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6" y="1983392"/>
            <a:ext cx="3219436" cy="389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53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90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6" y="1983392"/>
            <a:ext cx="5188879" cy="33319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907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4" y="2738576"/>
            <a:ext cx="5185091" cy="25073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773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651387"/>
            <a:ext cx="389150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Exogenous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system emulation or </a:t>
            </a:r>
          </a:p>
          <a:p>
            <a:r>
              <a:rPr lang="en-US" dirty="0" smtClean="0"/>
              <a:t>     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Grey-box parameter estimation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Non-MPC-expert </a:t>
            </a:r>
            <a:r>
              <a:rPr lang="en-US" dirty="0"/>
              <a:t>usability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2" y="3799273"/>
            <a:ext cx="399143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Design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scripting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Utilize support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Open-source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02" y="1670435"/>
            <a:ext cx="5051113" cy="499615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5345181"/>
            <a:ext cx="1887269" cy="92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08" y="6140867"/>
            <a:ext cx="1718318" cy="5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96" y="4915525"/>
            <a:ext cx="1225342" cy="122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15740" r="58375" b="68519"/>
          <a:stretch/>
        </p:blipFill>
        <p:spPr bwMode="auto">
          <a:xfrm>
            <a:off x="131783" y="6317492"/>
            <a:ext cx="1742344" cy="2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9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8645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2507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General Process with MPC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1146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6750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94983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886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solution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5381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00874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700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12460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886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case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6369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8646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9761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7953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03448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8646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13015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8645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2507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Coefficient Estimation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1146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6750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94983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886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measurement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eather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 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5381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00874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700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12460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886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coefficient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6369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8646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9761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7953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03448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8646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13015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2496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6358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Control Optimization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997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0601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88834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3737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eather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nternal load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prices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onstraint </a:t>
            </a:r>
            <a:r>
              <a:rPr lang="en-US" b="1" dirty="0" err="1" smtClean="0">
                <a:solidFill>
                  <a:schemeClr val="tx1"/>
                </a:solidFill>
              </a:rPr>
              <a:t>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49232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4725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7551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06311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737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objective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constraint </a:t>
            </a:r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0220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2497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3612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1804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797299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2497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06866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318" y="680414"/>
            <a:ext cx="5097215" cy="61060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parameter Real R “Resistance”;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Real C “Capacitance”;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parameter Real COP “Coefficient of Performance”;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Real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“Ambient Temperature”;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“HVAC heating power”;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T “Indoor Air Temperature”;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Real P “HVAC Electrical Power”;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equation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C*der(T) =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-T)/R +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 =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/COP;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MPC;</a:t>
            </a:r>
          </a:p>
          <a:p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MPC_initialize</a:t>
            </a: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House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 = r, C = c, COP = cop);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mpc_model.T_amb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mpc_model.Q_hvac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Real price;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Real J(start = 0);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equation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der(J)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*price;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optimization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MPC_optimize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(objective=J(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finalTime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MPC_initialize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T_lte_constraint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T_lte_constraint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MPC_optimize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3634" y="949556"/>
            <a:ext cx="1236491" cy="2476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Original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odel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3633" y="3377091"/>
            <a:ext cx="1536049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Initialization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75722" y="3647709"/>
            <a:ext cx="6876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63634" y="3546424"/>
            <a:ext cx="1868885" cy="1870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nstantiate original 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3754" y="4218400"/>
            <a:ext cx="2796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6077" y="4109067"/>
            <a:ext cx="1544151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additional inputs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775" y="4261730"/>
            <a:ext cx="2859625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objective variable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55774" y="4664798"/>
            <a:ext cx="2631025" cy="318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efine objective equation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(could include soft constraints)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63754" y="4370760"/>
            <a:ext cx="2796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95027" y="4758143"/>
            <a:ext cx="2025679" cy="6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05352" y="5480928"/>
            <a:ext cx="20630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775" y="5381423"/>
            <a:ext cx="1722382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</a:t>
            </a:r>
            <a:r>
              <a:rPr lang="en-US" sz="1200" dirty="0" smtClean="0">
                <a:solidFill>
                  <a:schemeClr val="tx1"/>
                </a:solidFill>
              </a:rPr>
              <a:t>se initialization 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87244" y="6022890"/>
            <a:ext cx="1481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55776" y="5923385"/>
            <a:ext cx="1421928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 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55775" y="5193007"/>
            <a:ext cx="1722382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</a:t>
            </a:r>
            <a:r>
              <a:rPr lang="en-US" sz="1200" b="1" dirty="0" smtClean="0">
                <a:solidFill>
                  <a:schemeClr val="tx1"/>
                </a:solidFill>
              </a:rPr>
              <a:t>ptimization Definition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98318" y="5661077"/>
            <a:ext cx="16701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55775" y="5561572"/>
            <a:ext cx="1544475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dd constraint inputs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873150" y="3827671"/>
            <a:ext cx="11877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064550" y="3733452"/>
            <a:ext cx="1712973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necessary inputs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>
            <a:off x="5033110" y="3826797"/>
            <a:ext cx="1031440" cy="160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1" y="500392"/>
            <a:ext cx="899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Detailed model for building emulation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56" y="1600790"/>
            <a:ext cx="6812643" cy="381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9" y="1501570"/>
            <a:ext cx="2899196" cy="105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330" y="1032669"/>
            <a:ext cx="26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building design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40936" y="1078005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</a:t>
            </a:r>
            <a:r>
              <a:rPr lang="en-US" sz="2400" dirty="0"/>
              <a:t>b</a:t>
            </a:r>
            <a:r>
              <a:rPr lang="en-US" sz="2400" dirty="0" smtClean="0"/>
              <a:t>uilding model in </a:t>
            </a:r>
            <a:r>
              <a:rPr lang="en-US" sz="2400" dirty="0" err="1" smtClean="0"/>
              <a:t>Modelica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3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77864"/>
            <a:ext cx="8591551" cy="50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2" y="557544"/>
            <a:ext cx="899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“Grey-box” three-zone RC envelope model for MPC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4" y="1195483"/>
            <a:ext cx="8834385" cy="47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737</Words>
  <Application>Microsoft Office PowerPoint</Application>
  <PresentationFormat>On-screen Show (4:3)</PresentationFormat>
  <Paragraphs>208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dhblum</dc:creator>
  <cp:lastModifiedBy>dhblum</cp:lastModifiedBy>
  <cp:revision>12</cp:revision>
  <dcterms:created xsi:type="dcterms:W3CDTF">2018-02-24T01:39:22Z</dcterms:created>
  <dcterms:modified xsi:type="dcterms:W3CDTF">2018-02-25T02:57:55Z</dcterms:modified>
</cp:coreProperties>
</file>