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Barlow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Barlow-bold.fntdata"/><Relationship Id="rId10" Type="http://schemas.openxmlformats.org/officeDocument/2006/relationships/font" Target="fonts/Barlow-regular.fntdata"/><Relationship Id="rId13" Type="http://schemas.openxmlformats.org/officeDocument/2006/relationships/font" Target="fonts/Barlow-boldItalic.fntdata"/><Relationship Id="rId12" Type="http://schemas.openxmlformats.org/officeDocument/2006/relationships/font" Target="fonts/Barlow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eed89a9cd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eed89a9cd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eed89a9c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eed89a9c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ed89a9cd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ed89a9cd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eed89a9cd_3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eed89a9cd_3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113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84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D966"/>
                </a:solidFill>
                <a:latin typeface="Barlow"/>
                <a:ea typeface="Barlow"/>
                <a:cs typeface="Barlow"/>
                <a:sym typeface="Barlow"/>
              </a:rPr>
              <a:t>GRUPO 4</a:t>
            </a:r>
            <a:endParaRPr b="1">
              <a:solidFill>
                <a:srgbClr val="FFD96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34925" y="3555950"/>
            <a:ext cx="6858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Brendda Verlinger, Naiara Lima, Thaiane Cristine Santos, Ve</a:t>
            </a:r>
            <a:r>
              <a:rPr lang="pt-BR">
                <a:solidFill>
                  <a:schemeClr val="lt1"/>
                </a:solidFill>
              </a:rPr>
              <a:t>rônica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466625" y="1248875"/>
            <a:ext cx="1580400" cy="1609800"/>
          </a:xfrm>
          <a:prstGeom prst="rect">
            <a:avLst/>
          </a:prstGeom>
          <a:solidFill>
            <a:srgbClr val="741B47"/>
          </a:solidFill>
          <a:ln>
            <a:noFill/>
          </a:ln>
          <a:effectLst>
            <a:outerShdw blurRad="342900" rotWithShape="0" algn="bl" dir="5400000" dist="85725">
              <a:srgbClr val="000000">
                <a:alpha val="7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413269" y="1322117"/>
            <a:ext cx="1580400" cy="1609800"/>
          </a:xfrm>
          <a:prstGeom prst="rect">
            <a:avLst/>
          </a:prstGeom>
          <a:solidFill>
            <a:srgbClr val="741B47"/>
          </a:solidFill>
          <a:ln>
            <a:noFill/>
          </a:ln>
          <a:effectLst>
            <a:outerShdw blurRad="342900" rotWithShape="0" algn="bl" dir="5400000" dist="85725">
              <a:srgbClr val="000000">
                <a:alpha val="7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5762350" y="2050400"/>
            <a:ext cx="226800" cy="226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600925" y="1475675"/>
            <a:ext cx="226800" cy="226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600925" y="3358500"/>
            <a:ext cx="226800" cy="226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466625" y="154950"/>
            <a:ext cx="321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GRUPO 4</a:t>
            </a:r>
            <a:r>
              <a:rPr b="1" lang="pt-BR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PROBLEMA</a:t>
            </a:r>
            <a:endParaRPr b="1"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79325" y="1633625"/>
            <a:ext cx="11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642025" y="1640450"/>
            <a:ext cx="114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Letramento digital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583713" y="1640450"/>
            <a:ext cx="114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Letramento digital em sistemas bancários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69" name="Google Shape;69;p14"/>
          <p:cNvGrpSpPr/>
          <p:nvPr/>
        </p:nvGrpSpPr>
        <p:grpSpPr>
          <a:xfrm>
            <a:off x="4359918" y="1322129"/>
            <a:ext cx="1580400" cy="1609800"/>
            <a:chOff x="4359893" y="1322129"/>
            <a:chExt cx="1580400" cy="1609800"/>
          </a:xfrm>
        </p:grpSpPr>
        <p:sp>
          <p:nvSpPr>
            <p:cNvPr id="70" name="Google Shape;70;p14"/>
            <p:cNvSpPr/>
            <p:nvPr/>
          </p:nvSpPr>
          <p:spPr>
            <a:xfrm>
              <a:off x="4359893" y="1322129"/>
              <a:ext cx="1580400" cy="1609800"/>
            </a:xfrm>
            <a:prstGeom prst="rect">
              <a:avLst/>
            </a:prstGeom>
            <a:solidFill>
              <a:srgbClr val="741B47"/>
            </a:solidFill>
            <a:ln>
              <a:noFill/>
            </a:ln>
            <a:effectLst>
              <a:outerShdw blurRad="342900" rotWithShape="0" algn="bl" dir="5400000" dist="85725">
                <a:srgbClr val="000000">
                  <a:alpha val="7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4452966" y="1638125"/>
              <a:ext cx="14523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</a:rPr>
                <a:t>Verificar se as informações são verdadeiras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463318" y="3192804"/>
            <a:ext cx="1580400" cy="1609800"/>
            <a:chOff x="4359893" y="1322129"/>
            <a:chExt cx="1580400" cy="1609800"/>
          </a:xfrm>
        </p:grpSpPr>
        <p:sp>
          <p:nvSpPr>
            <p:cNvPr id="73" name="Google Shape;73;p14"/>
            <p:cNvSpPr/>
            <p:nvPr/>
          </p:nvSpPr>
          <p:spPr>
            <a:xfrm>
              <a:off x="4359893" y="1322129"/>
              <a:ext cx="1580400" cy="1609800"/>
            </a:xfrm>
            <a:prstGeom prst="rect">
              <a:avLst/>
            </a:prstGeom>
            <a:solidFill>
              <a:srgbClr val="741B47"/>
            </a:solidFill>
            <a:ln>
              <a:noFill/>
            </a:ln>
            <a:effectLst>
              <a:outerShdw blurRad="342900" rotWithShape="0" algn="bl" dir="5400000" dist="85725">
                <a:srgbClr val="000000">
                  <a:alpha val="7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4452966" y="1638125"/>
              <a:ext cx="14523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</a:rPr>
                <a:t>Transição de carreira na 3ª idade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2413268" y="3192804"/>
            <a:ext cx="1580400" cy="1609800"/>
            <a:chOff x="4359893" y="1322129"/>
            <a:chExt cx="1580400" cy="1609800"/>
          </a:xfrm>
        </p:grpSpPr>
        <p:sp>
          <p:nvSpPr>
            <p:cNvPr id="76" name="Google Shape;76;p14"/>
            <p:cNvSpPr/>
            <p:nvPr/>
          </p:nvSpPr>
          <p:spPr>
            <a:xfrm>
              <a:off x="4359893" y="1322129"/>
              <a:ext cx="1580400" cy="1609800"/>
            </a:xfrm>
            <a:prstGeom prst="rect">
              <a:avLst/>
            </a:prstGeom>
            <a:solidFill>
              <a:srgbClr val="741B47"/>
            </a:solidFill>
            <a:ln>
              <a:noFill/>
            </a:ln>
            <a:effectLst>
              <a:outerShdw blurRad="342900" rotWithShape="0" algn="bl" dir="5400000" dist="85725">
                <a:srgbClr val="000000">
                  <a:alpha val="7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4452966" y="1638125"/>
              <a:ext cx="1452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</a:rPr>
                <a:t>Guia de menu/cardápio de restaurantes online</a:t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78" name="Google Shape;78;p14"/>
          <p:cNvSpPr/>
          <p:nvPr/>
        </p:nvSpPr>
        <p:spPr>
          <a:xfrm>
            <a:off x="5762350" y="1248875"/>
            <a:ext cx="226800" cy="226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466625" y="154950"/>
            <a:ext cx="434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GRUPO 4 - PERSONA</a:t>
            </a:r>
            <a:endParaRPr b="1"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645425" y="1012825"/>
            <a:ext cx="73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Nome: Camila, 15 a 25 anos SP-capital - Cis?  - Preta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645425" y="1809200"/>
            <a:ext cx="184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645425" y="1809200"/>
            <a:ext cx="36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Hobby: Cozinhar e dançar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645425" y="2154225"/>
            <a:ext cx="57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Graduação em andamento em tecnologia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645425" y="2552413"/>
            <a:ext cx="660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Tag de Personalidade: Dedicada, Animada, Antenada nas Redes Socias, Comunicativa.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645425" y="3295625"/>
            <a:ext cx="57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Frustrações</a:t>
            </a:r>
            <a:r>
              <a:rPr lang="pt-BR"/>
              <a:t>: salário baixo, preocupação com a carreira profissional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645425" y="1411000"/>
            <a:ext cx="57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Mora com a família ou amigos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/>
        </p:nvSpPr>
        <p:spPr>
          <a:xfrm>
            <a:off x="466625" y="154950"/>
            <a:ext cx="434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GRUPO 4 - PERSONA</a:t>
            </a:r>
            <a:endParaRPr b="1"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645425" y="1012825"/>
            <a:ext cx="35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Nome: Bruno , Faixa etária 25-35,  RJ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645425" y="1413025"/>
            <a:ext cx="733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 de Personalidade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645425" y="1854800"/>
            <a:ext cx="36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Renda: 4 a 10 salários mínimos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645425" y="2255000"/>
            <a:ext cx="57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Profissão: Bancário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645425" y="2696775"/>
            <a:ext cx="18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Raça : Branca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4999500" y="1854800"/>
            <a:ext cx="57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675200" y="3138550"/>
            <a:ext cx="57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645425" y="3138538"/>
            <a:ext cx="66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Tag de Personalidade: 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645425" y="3754150"/>
            <a:ext cx="57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Frustrações: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