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</p:sldIdLst>
  <p:sldSz cx="137160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6B"/>
    <a:srgbClr val="51CF66"/>
    <a:srgbClr val="4CAB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2"/>
    <p:restoredTop sz="92543"/>
  </p:normalViewPr>
  <p:slideViewPr>
    <p:cSldViewPr snapToGrid="0">
      <p:cViewPr varScale="1">
        <p:scale>
          <a:sx n="104" d="100"/>
          <a:sy n="104" d="100"/>
        </p:scale>
        <p:origin x="232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972715"/>
            <a:ext cx="10287000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121766"/>
            <a:ext cx="10287000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A66B-131B-3A46-A334-2272A02F8BDA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1C5F-E8EC-C54B-9343-822EB29D0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5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A66B-131B-3A46-A334-2272A02F8BDA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1C5F-E8EC-C54B-9343-822EB29D0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8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16442"/>
            <a:ext cx="2957513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16442"/>
            <a:ext cx="8701088" cy="50369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A66B-131B-3A46-A334-2272A02F8BDA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1C5F-E8EC-C54B-9343-822EB29D0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6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A66B-131B-3A46-A334-2272A02F8BDA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1C5F-E8EC-C54B-9343-822EB29D0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7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481773"/>
            <a:ext cx="11830050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3977535"/>
            <a:ext cx="11830050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>
                    <a:tint val="82000"/>
                  </a:schemeClr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82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82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82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82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82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82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A66B-131B-3A46-A334-2272A02F8BDA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1C5F-E8EC-C54B-9343-822EB29D0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3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582208"/>
            <a:ext cx="582930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582208"/>
            <a:ext cx="582930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A66B-131B-3A46-A334-2272A02F8BDA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1C5F-E8EC-C54B-9343-822EB29D0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2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1" y="316442"/>
            <a:ext cx="11830050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457008"/>
            <a:ext cx="5802510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171065"/>
            <a:ext cx="5802510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457008"/>
            <a:ext cx="5831087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171065"/>
            <a:ext cx="5831087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A66B-131B-3A46-A334-2272A02F8BDA}" type="datetimeFigureOut">
              <a:rPr lang="en-US" smtClean="0"/>
              <a:t>4/10/25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1C5F-E8EC-C54B-9343-822EB29D0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3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A66B-131B-3A46-A334-2272A02F8BDA}" type="datetimeFigureOut">
              <a:rPr lang="en-US" smtClean="0"/>
              <a:t>4/10/25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1C5F-E8EC-C54B-9343-822EB29D0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A66B-131B-3A46-A334-2272A02F8BDA}" type="datetimeFigureOut">
              <a:rPr lang="en-US" smtClean="0"/>
              <a:t>4/10/25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1C5F-E8EC-C54B-9343-822EB29D0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96240"/>
            <a:ext cx="4423767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6" y="855769"/>
            <a:ext cx="6943725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1783080"/>
            <a:ext cx="4423767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A66B-131B-3A46-A334-2272A02F8BDA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1C5F-E8EC-C54B-9343-822EB29D0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7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96240"/>
            <a:ext cx="4423767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6" y="855769"/>
            <a:ext cx="6943725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1783080"/>
            <a:ext cx="4423767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A66B-131B-3A46-A334-2272A02F8BDA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1C5F-E8EC-C54B-9343-822EB29D0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0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16442"/>
            <a:ext cx="1183005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582208"/>
            <a:ext cx="1183005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5508837"/>
            <a:ext cx="30861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EDA66B-131B-3A46-A334-2272A02F8BDA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5508837"/>
            <a:ext cx="462915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5508837"/>
            <a:ext cx="30861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0F1C5F-E8EC-C54B-9343-822EB29D0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0" name="Straight Connector 1099">
            <a:extLst>
              <a:ext uri="{FF2B5EF4-FFF2-40B4-BE49-F238E27FC236}">
                <a16:creationId xmlns:a16="http://schemas.microsoft.com/office/drawing/2014/main" id="{75DDB291-3A22-54F2-F60D-5857D8FA0E29}"/>
              </a:ext>
            </a:extLst>
          </p:cNvPr>
          <p:cNvCxnSpPr>
            <a:cxnSpLocks/>
            <a:stCxn id="1037" idx="2"/>
            <a:endCxn id="1087" idx="0"/>
          </p:cNvCxnSpPr>
          <p:nvPr/>
        </p:nvCxnSpPr>
        <p:spPr>
          <a:xfrm flipH="1">
            <a:off x="12425611" y="3847072"/>
            <a:ext cx="2" cy="119429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9" name="Straight Connector 1088">
            <a:extLst>
              <a:ext uri="{FF2B5EF4-FFF2-40B4-BE49-F238E27FC236}">
                <a16:creationId xmlns:a16="http://schemas.microsoft.com/office/drawing/2014/main" id="{A975A3A9-CB56-E065-8DA2-D981D6E67E7C}"/>
              </a:ext>
            </a:extLst>
          </p:cNvPr>
          <p:cNvCxnSpPr>
            <a:cxnSpLocks/>
            <a:stCxn id="16" idx="2"/>
            <a:endCxn id="1086" idx="0"/>
          </p:cNvCxnSpPr>
          <p:nvPr/>
        </p:nvCxnSpPr>
        <p:spPr>
          <a:xfrm>
            <a:off x="4709244" y="3513978"/>
            <a:ext cx="4505359" cy="101436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0" name="Straight Connector 1089">
            <a:extLst>
              <a:ext uri="{FF2B5EF4-FFF2-40B4-BE49-F238E27FC236}">
                <a16:creationId xmlns:a16="http://schemas.microsoft.com/office/drawing/2014/main" id="{C6D753D9-DF60-B3FB-58D5-F866F9D39AF3}"/>
              </a:ext>
            </a:extLst>
          </p:cNvPr>
          <p:cNvCxnSpPr>
            <a:cxnSpLocks/>
            <a:stCxn id="1025" idx="2"/>
            <a:endCxn id="1086" idx="0"/>
          </p:cNvCxnSpPr>
          <p:nvPr/>
        </p:nvCxnSpPr>
        <p:spPr>
          <a:xfrm flipH="1">
            <a:off x="9214603" y="4106437"/>
            <a:ext cx="1104084" cy="4219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3" name="Straight Connector 1092">
            <a:extLst>
              <a:ext uri="{FF2B5EF4-FFF2-40B4-BE49-F238E27FC236}">
                <a16:creationId xmlns:a16="http://schemas.microsoft.com/office/drawing/2014/main" id="{E5B37549-18E8-B37E-1572-EE0EB4B8FFFE}"/>
              </a:ext>
            </a:extLst>
          </p:cNvPr>
          <p:cNvCxnSpPr>
            <a:cxnSpLocks/>
            <a:stCxn id="1037" idx="2"/>
            <a:endCxn id="1086" idx="0"/>
          </p:cNvCxnSpPr>
          <p:nvPr/>
        </p:nvCxnSpPr>
        <p:spPr>
          <a:xfrm flipH="1">
            <a:off x="9214603" y="3847072"/>
            <a:ext cx="3211010" cy="68126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ilver car with black wheels&#10;&#10;Description automatically generated">
            <a:extLst>
              <a:ext uri="{FF2B5EF4-FFF2-40B4-BE49-F238E27FC236}">
                <a16:creationId xmlns:a16="http://schemas.microsoft.com/office/drawing/2014/main" id="{C34729D7-0DA0-59A9-AAD2-8BA72CEF5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6" y="2267651"/>
            <a:ext cx="1039077" cy="103907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EC6893-3346-EB6F-F076-8EE94BA8478A}"/>
                  </a:ext>
                </a:extLst>
              </p:cNvPr>
              <p:cNvSpPr txBox="1"/>
              <p:nvPr/>
            </p:nvSpPr>
            <p:spPr>
              <a:xfrm>
                <a:off x="36889" y="1799351"/>
                <a:ext cx="12489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Input Image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256×256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sz="1200" dirty="0"/>
                  <a:t> d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EC6893-3346-EB6F-F076-8EE94BA84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9" y="1799351"/>
                <a:ext cx="1248936" cy="461665"/>
              </a:xfrm>
              <a:prstGeom prst="rect">
                <a:avLst/>
              </a:prstGeom>
              <a:blipFill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EE5106-471D-EED9-15DF-DF5A56743E4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176174" y="2787187"/>
            <a:ext cx="3215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ED259E03-7060-A7F9-2CC7-2C14C278F33E}"/>
                  </a:ext>
                </a:extLst>
              </p:cNvPr>
              <p:cNvSpPr/>
              <p:nvPr/>
            </p:nvSpPr>
            <p:spPr>
              <a:xfrm>
                <a:off x="1497698" y="1718397"/>
                <a:ext cx="2297151" cy="2137583"/>
              </a:xfrm>
              <a:prstGeom prst="roundRect">
                <a:avLst/>
              </a:prstGeom>
              <a:solidFill>
                <a:srgbClr val="4CABF8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b="1" u="sng" dirty="0">
                    <a:solidFill>
                      <a:schemeClr val="tx1"/>
                    </a:solidFill>
                  </a:rPr>
                  <a:t>Encoder</a:t>
                </a: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Conv2d Layers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32</a:t>
                </a: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→</a:t>
                </a:r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64</a:t>
                </a: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→</a:t>
                </a:r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128</a:t>
                </a: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→</a:t>
                </a:r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256</a:t>
                </a: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→</a:t>
                </a:r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512</a:t>
                </a:r>
              </a:p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  <a:latin typeface="KaTeX_Main"/>
                  </a:rPr>
                  <a:t>BatchNorm</a:t>
                </a:r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 + </a:t>
                </a:r>
                <a:r>
                  <a:rPr lang="en-US" sz="1200" dirty="0" err="1">
                    <a:solidFill>
                      <a:schemeClr val="tx1"/>
                    </a:solidFill>
                    <a:latin typeface="KaTeX_Main"/>
                  </a:rPr>
                  <a:t>LeakyReLU</a:t>
                </a:r>
                <a:endParaRPr lang="en-US" sz="1200" dirty="0">
                  <a:solidFill>
                    <a:schemeClr val="tx1"/>
                  </a:solidFill>
                  <a:latin typeface="KaTeX_Main"/>
                </a:endParaRPr>
              </a:p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KaTeX_Main"/>
                  </a:rPr>
                  <a:t>Output: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𝟓𝟏𝟐</m:t>
                    </m:r>
                  </m:oMath>
                </a14:m>
                <a:r>
                  <a:rPr lang="en-US" sz="1200" b="1" dirty="0">
                    <a:solidFill>
                      <a:schemeClr val="tx1"/>
                    </a:solidFill>
                    <a:latin typeface="KaTeX_Main"/>
                  </a:rPr>
                  <a:t> d</a:t>
                </a:r>
              </a:p>
            </p:txBody>
          </p:sp>
        </mc:Choice>
        <mc:Fallback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ED259E03-7060-A7F9-2CC7-2C14C278F3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698" y="1718397"/>
                <a:ext cx="2297151" cy="213758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721A434A-CC9C-D063-56DE-6C9015B86396}"/>
                  </a:ext>
                </a:extLst>
              </p:cNvPr>
              <p:cNvSpPr/>
              <p:nvPr/>
            </p:nvSpPr>
            <p:spPr>
              <a:xfrm>
                <a:off x="4352405" y="2068346"/>
                <a:ext cx="713678" cy="646771"/>
              </a:xfrm>
              <a:prstGeom prst="round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1200" dirty="0"/>
              </a:p>
              <a:p>
                <a:pPr algn="ctr"/>
                <a:r>
                  <a:rPr lang="en-US" sz="1200" dirty="0"/>
                  <a:t>(128 d)</a:t>
                </a:r>
              </a:p>
            </p:txBody>
          </p:sp>
        </mc:Choice>
        <mc:Fallback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721A434A-CC9C-D063-56DE-6C9015B86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405" y="2068346"/>
                <a:ext cx="713678" cy="64677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E345E9-7268-FDA1-3DCE-00F95FAEA4EA}"/>
              </a:ext>
            </a:extLst>
          </p:cNvPr>
          <p:cNvCxnSpPr>
            <a:cxnSpLocks/>
          </p:cNvCxnSpPr>
          <p:nvPr/>
        </p:nvCxnSpPr>
        <p:spPr>
          <a:xfrm>
            <a:off x="3794848" y="2391729"/>
            <a:ext cx="5352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86F2E5-EB73-6514-0BD5-CC2226D253F4}"/>
              </a:ext>
            </a:extLst>
          </p:cNvPr>
          <p:cNvSpPr txBox="1"/>
          <p:nvPr/>
        </p:nvSpPr>
        <p:spPr>
          <a:xfrm>
            <a:off x="3659172" y="2090012"/>
            <a:ext cx="828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Linear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8ABD90AE-3889-3B8C-21C9-17F5621458E2}"/>
                  </a:ext>
                </a:extLst>
              </p:cNvPr>
              <p:cNvSpPr/>
              <p:nvPr/>
            </p:nvSpPr>
            <p:spPr>
              <a:xfrm>
                <a:off x="4352405" y="2867207"/>
                <a:ext cx="713678" cy="646771"/>
              </a:xfrm>
              <a:prstGeom prst="round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1200" dirty="0"/>
              </a:p>
              <a:p>
                <a:pPr algn="ctr"/>
                <a:r>
                  <a:rPr lang="en-US" sz="1200" dirty="0"/>
                  <a:t>(128 d)</a:t>
                </a:r>
              </a:p>
            </p:txBody>
          </p:sp>
        </mc:Choice>
        <mc:Fallback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8ABD90AE-3889-3B8C-21C9-17F5621458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405" y="2867207"/>
                <a:ext cx="713678" cy="64677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1B3E04-21D9-1233-E527-2BD9C5221AD8}"/>
              </a:ext>
            </a:extLst>
          </p:cNvPr>
          <p:cNvCxnSpPr>
            <a:cxnSpLocks/>
          </p:cNvCxnSpPr>
          <p:nvPr/>
        </p:nvCxnSpPr>
        <p:spPr>
          <a:xfrm>
            <a:off x="3794848" y="3190589"/>
            <a:ext cx="5352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4AF53E0-A7A5-A66C-7176-5549F9384F85}"/>
              </a:ext>
            </a:extLst>
          </p:cNvPr>
          <p:cNvSpPr txBox="1"/>
          <p:nvPr/>
        </p:nvSpPr>
        <p:spPr>
          <a:xfrm>
            <a:off x="3659172" y="2948247"/>
            <a:ext cx="828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Linear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99519B1-BFBD-D3B7-3A10-8A004977A0A5}"/>
              </a:ext>
            </a:extLst>
          </p:cNvPr>
          <p:cNvSpPr/>
          <p:nvPr/>
        </p:nvSpPr>
        <p:spPr>
          <a:xfrm>
            <a:off x="5255652" y="2236765"/>
            <a:ext cx="1097280" cy="1097280"/>
          </a:xfrm>
          <a:prstGeom prst="ellipse">
            <a:avLst/>
          </a:prstGeom>
          <a:solidFill>
            <a:schemeClr val="accent5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Sampled Latent Vector</a:t>
            </a:r>
          </a:p>
          <a:p>
            <a:pPr algn="ctr"/>
            <a:r>
              <a:rPr lang="en-US" sz="1200" dirty="0"/>
              <a:t>(128 d)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190F6D-E69B-C150-4DF0-ABEEFB9B92AA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066083" y="2389725"/>
            <a:ext cx="325314" cy="20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A16F906-514A-41A8-3971-22B1D653A3E3}"/>
              </a:ext>
            </a:extLst>
          </p:cNvPr>
          <p:cNvSpPr txBox="1"/>
          <p:nvPr/>
        </p:nvSpPr>
        <p:spPr>
          <a:xfrm>
            <a:off x="3911935" y="1729179"/>
            <a:ext cx="1594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>
                <a:solidFill>
                  <a:schemeClr val="bg1">
                    <a:lumMod val="65000"/>
                  </a:schemeClr>
                </a:solidFill>
              </a:rPr>
              <a:t>Latent Distribution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8EE119F-9C04-D4D5-E078-123013A74AA2}"/>
              </a:ext>
            </a:extLst>
          </p:cNvPr>
          <p:cNvSpPr/>
          <p:nvPr/>
        </p:nvSpPr>
        <p:spPr>
          <a:xfrm>
            <a:off x="5255652" y="521065"/>
            <a:ext cx="1097280" cy="1097280"/>
          </a:xfrm>
          <a:prstGeom prst="ellipse">
            <a:avLst/>
          </a:prstGeom>
          <a:solidFill>
            <a:schemeClr val="accent5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Random</a:t>
            </a:r>
          </a:p>
          <a:p>
            <a:pPr algn="ctr"/>
            <a:r>
              <a:rPr lang="en-US" sz="1200" dirty="0"/>
              <a:t>Sampled Latent</a:t>
            </a:r>
          </a:p>
          <a:p>
            <a:pPr algn="ctr"/>
            <a:r>
              <a:rPr lang="en-US" sz="1200" dirty="0"/>
              <a:t>Vector</a:t>
            </a:r>
          </a:p>
          <a:p>
            <a:pPr algn="ctr"/>
            <a:r>
              <a:rPr lang="en-US" sz="1200" dirty="0"/>
              <a:t>(128 d)</a:t>
            </a:r>
          </a:p>
        </p:txBody>
      </p:sp>
      <p:pic>
        <p:nvPicPr>
          <p:cNvPr id="1030" name="Picture 6" descr="Gaussian Process">
            <a:extLst>
              <a:ext uri="{FF2B5EF4-FFF2-40B4-BE49-F238E27FC236}">
                <a16:creationId xmlns:a16="http://schemas.microsoft.com/office/drawing/2014/main" id="{63965F70-0A2A-E0F1-DF92-B40BCC01C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393" y="424412"/>
            <a:ext cx="2388807" cy="96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EC2E7F2-FC09-5EBC-6DE5-F39FC19D9240}"/>
              </a:ext>
            </a:extLst>
          </p:cNvPr>
          <p:cNvSpPr txBox="1"/>
          <p:nvPr/>
        </p:nvSpPr>
        <p:spPr>
          <a:xfrm>
            <a:off x="2833393" y="160932"/>
            <a:ext cx="2388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>
                <a:solidFill>
                  <a:schemeClr val="bg1">
                    <a:lumMod val="65000"/>
                  </a:schemeClr>
                </a:solidFill>
              </a:rPr>
              <a:t>Standard Normal Prior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6B9B50D-787B-1710-DE73-BEF797A838E6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4898814" y="1069705"/>
            <a:ext cx="3568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8C4E29B0-5528-DEC7-482B-04A1DB853177}"/>
                  </a:ext>
                </a:extLst>
              </p:cNvPr>
              <p:cNvSpPr/>
              <p:nvPr/>
            </p:nvSpPr>
            <p:spPr>
              <a:xfrm>
                <a:off x="6877154" y="1718395"/>
                <a:ext cx="2468727" cy="2137583"/>
              </a:xfrm>
              <a:prstGeom prst="roundRect">
                <a:avLst/>
              </a:prstGeom>
              <a:solidFill>
                <a:srgbClr val="51CF66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b="1" u="sng" dirty="0">
                    <a:solidFill>
                      <a:schemeClr val="tx1"/>
                    </a:solidFill>
                  </a:rPr>
                  <a:t>Decoder</a:t>
                </a: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ConvTranspose2d Layers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512</a:t>
                </a: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→</a:t>
                </a:r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256</a:t>
                </a: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→</a:t>
                </a:r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128</a:t>
                </a: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→</a:t>
                </a:r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64</a:t>
                </a: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→</a:t>
                </a:r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32</a:t>
                </a:r>
              </a:p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  <a:latin typeface="KaTeX_Main"/>
                  </a:rPr>
                  <a:t>BatchNorm</a:t>
                </a:r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 + </a:t>
                </a:r>
                <a:r>
                  <a:rPr lang="en-US" sz="1200" dirty="0" err="1">
                    <a:solidFill>
                      <a:schemeClr val="tx1"/>
                    </a:solidFill>
                    <a:latin typeface="KaTeX_Main"/>
                  </a:rPr>
                  <a:t>LeakyReLU</a:t>
                </a:r>
                <a:endParaRPr lang="en-US" sz="1200" dirty="0">
                  <a:solidFill>
                    <a:schemeClr val="tx1"/>
                  </a:solidFill>
                  <a:latin typeface="KaTeX_Main"/>
                </a:endParaRP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Penult. Output: 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256</m:t>
                    </m:r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×256×32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 d</a:t>
                </a:r>
              </a:p>
              <a:p>
                <a:pPr algn="ctr"/>
                <a:endParaRPr lang="en-US" sz="1200" dirty="0">
                  <a:solidFill>
                    <a:schemeClr val="tx1"/>
                  </a:solidFill>
                  <a:latin typeface="KaTeX_Main"/>
                </a:endParaRP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Final Layer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Conv + Sigmoid</a:t>
                </a:r>
              </a:p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KaTeX_Main"/>
                  </a:rPr>
                  <a:t>Output: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𝟐𝟓𝟔</m:t>
                    </m:r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𝟐𝟓𝟔</m:t>
                    </m:r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200" b="1" dirty="0">
                    <a:solidFill>
                      <a:schemeClr val="tx1"/>
                    </a:solidFill>
                    <a:latin typeface="KaTeX_Main"/>
                  </a:rPr>
                  <a:t> d</a:t>
                </a:r>
              </a:p>
              <a:p>
                <a:pPr algn="ctr"/>
                <a:endParaRPr lang="en-US" sz="1200" dirty="0">
                  <a:solidFill>
                    <a:schemeClr val="tx1"/>
                  </a:solidFill>
                  <a:latin typeface="KaTeX_Main"/>
                </a:endParaRPr>
              </a:p>
            </p:txBody>
          </p:sp>
        </mc:Choice>
        <mc:Fallback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8C4E29B0-5528-DEC7-482B-04A1DB8531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154" y="1718395"/>
                <a:ext cx="2468727" cy="2137583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C566B0E-E923-220D-0FBB-346F57BEDF3F}"/>
              </a:ext>
            </a:extLst>
          </p:cNvPr>
          <p:cNvCxnSpPr>
            <a:cxnSpLocks/>
            <a:stCxn id="19" idx="6"/>
            <a:endCxn id="38" idx="1"/>
          </p:cNvCxnSpPr>
          <p:nvPr/>
        </p:nvCxnSpPr>
        <p:spPr>
          <a:xfrm>
            <a:off x="6352932" y="2785405"/>
            <a:ext cx="524222" cy="1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EBDD7A2-9FD4-D7A5-5A8D-1E55939D1D86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6092381" y="1578547"/>
            <a:ext cx="784773" cy="120864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5" name="Picture 1024" descr="A car on a white background&#10;&#10;Description automatically generated">
            <a:extLst>
              <a:ext uri="{FF2B5EF4-FFF2-40B4-BE49-F238E27FC236}">
                <a16:creationId xmlns:a16="http://schemas.microsoft.com/office/drawing/2014/main" id="{0D61CCB3-7A79-1A32-9808-63D9FCA75B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97479" y="3064021"/>
            <a:ext cx="1042416" cy="104241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26" name="TextBox 1025">
            <a:extLst>
              <a:ext uri="{FF2B5EF4-FFF2-40B4-BE49-F238E27FC236}">
                <a16:creationId xmlns:a16="http://schemas.microsoft.com/office/drawing/2014/main" id="{C1CC6408-221F-D874-4313-82911EFC5DAF}"/>
              </a:ext>
            </a:extLst>
          </p:cNvPr>
          <p:cNvSpPr txBox="1"/>
          <p:nvPr/>
        </p:nvSpPr>
        <p:spPr>
          <a:xfrm>
            <a:off x="9629684" y="1205882"/>
            <a:ext cx="1375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Random Sample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0A8F59BC-115C-AAEE-7C5D-C7AC42313E08}"/>
              </a:ext>
            </a:extLst>
          </p:cNvPr>
          <p:cNvSpPr txBox="1"/>
          <p:nvPr/>
        </p:nvSpPr>
        <p:spPr>
          <a:xfrm>
            <a:off x="9714017" y="2761184"/>
            <a:ext cx="1248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Reconstruction</a:t>
            </a:r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39911BBB-CFA8-8048-54FC-5063BFDECCE6}"/>
              </a:ext>
            </a:extLst>
          </p:cNvPr>
          <p:cNvCxnSpPr>
            <a:cxnSpLocks/>
          </p:cNvCxnSpPr>
          <p:nvPr/>
        </p:nvCxnSpPr>
        <p:spPr>
          <a:xfrm flipV="1">
            <a:off x="5066083" y="3186513"/>
            <a:ext cx="325314" cy="20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7" name="Rounded Rectangle 1036">
                <a:extLst>
                  <a:ext uri="{FF2B5EF4-FFF2-40B4-BE49-F238E27FC236}">
                    <a16:creationId xmlns:a16="http://schemas.microsoft.com/office/drawing/2014/main" id="{F1C79FEB-C6E4-A4C6-EE5B-B5C962E79245}"/>
                  </a:ext>
                </a:extLst>
              </p:cNvPr>
              <p:cNvSpPr/>
              <p:nvPr/>
            </p:nvSpPr>
            <p:spPr>
              <a:xfrm>
                <a:off x="11277037" y="1709489"/>
                <a:ext cx="2297151" cy="2137583"/>
              </a:xfrm>
              <a:prstGeom prst="roundRect">
                <a:avLst/>
              </a:prstGeom>
              <a:solidFill>
                <a:srgbClr val="FF6B6B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b="1" u="sng" dirty="0">
                    <a:solidFill>
                      <a:schemeClr val="tx1"/>
                    </a:solidFill>
                  </a:rPr>
                  <a:t>Discriminator</a:t>
                </a: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Conv2d Layers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32</a:t>
                </a: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→</a:t>
                </a:r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64</a:t>
                </a: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→</a:t>
                </a:r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128</a:t>
                </a: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→</a:t>
                </a:r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256</a:t>
                </a: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→</a:t>
                </a:r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512</a:t>
                </a:r>
              </a:p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  <a:latin typeface="KaTeX_Main"/>
                  </a:rPr>
                  <a:t>BatchNorm</a:t>
                </a:r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 + </a:t>
                </a:r>
                <a:r>
                  <a:rPr lang="en-US" sz="1200" dirty="0" err="1">
                    <a:solidFill>
                      <a:schemeClr val="tx1"/>
                    </a:solidFill>
                    <a:latin typeface="KaTeX_Main"/>
                  </a:rPr>
                  <a:t>LeakyReLU</a:t>
                </a:r>
                <a:endParaRPr lang="en-US" sz="1200" dirty="0">
                  <a:solidFill>
                    <a:schemeClr val="tx1"/>
                  </a:solidFill>
                  <a:latin typeface="KaTeX_Main"/>
                </a:endParaRP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Penult. Output: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8×8×512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 d</a:t>
                </a:r>
              </a:p>
              <a:p>
                <a:pPr algn="ctr"/>
                <a:endParaRPr lang="en-US" sz="1200" dirty="0">
                  <a:solidFill>
                    <a:schemeClr val="tx1"/>
                  </a:solidFill>
                  <a:latin typeface="KaTeX_Main"/>
                </a:endParaRP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Final Layer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Linear + Sigmoid</a:t>
                </a:r>
              </a:p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KaTeX_Main"/>
                  </a:rPr>
                  <a:t>Output: 1 d</a:t>
                </a:r>
              </a:p>
              <a:p>
                <a:pPr algn="ctr"/>
                <a:endParaRPr lang="en-US" sz="1200" dirty="0">
                  <a:solidFill>
                    <a:schemeClr val="tx1"/>
                  </a:solidFill>
                  <a:latin typeface="KaTeX_Main"/>
                </a:endParaRPr>
              </a:p>
            </p:txBody>
          </p:sp>
        </mc:Choice>
        <mc:Fallback>
          <p:sp>
            <p:nvSpPr>
              <p:cNvPr id="1037" name="Rounded Rectangle 1036">
                <a:extLst>
                  <a:ext uri="{FF2B5EF4-FFF2-40B4-BE49-F238E27FC236}">
                    <a16:creationId xmlns:a16="http://schemas.microsoft.com/office/drawing/2014/main" id="{F1C79FEB-C6E4-A4C6-EE5B-B5C962E792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7037" y="1709489"/>
                <a:ext cx="2297151" cy="2137583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FBAC5BD5-BA36-EFD7-A5DB-33ADD6C41065}"/>
              </a:ext>
            </a:extLst>
          </p:cNvPr>
          <p:cNvCxnSpPr>
            <a:cxnSpLocks/>
          </p:cNvCxnSpPr>
          <p:nvPr/>
        </p:nvCxnSpPr>
        <p:spPr>
          <a:xfrm>
            <a:off x="9328682" y="2029954"/>
            <a:ext cx="42096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5909CD71-8DEC-5066-D904-F8EB1C4EAED0}"/>
              </a:ext>
            </a:extLst>
          </p:cNvPr>
          <p:cNvCxnSpPr>
            <a:cxnSpLocks/>
          </p:cNvCxnSpPr>
          <p:nvPr/>
        </p:nvCxnSpPr>
        <p:spPr>
          <a:xfrm>
            <a:off x="9328682" y="3579741"/>
            <a:ext cx="4209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82FC8EC9-E5E9-AE77-2064-07B3B47891E3}"/>
              </a:ext>
            </a:extLst>
          </p:cNvPr>
          <p:cNvCxnSpPr>
            <a:cxnSpLocks/>
          </p:cNvCxnSpPr>
          <p:nvPr/>
        </p:nvCxnSpPr>
        <p:spPr>
          <a:xfrm>
            <a:off x="10838482" y="2029927"/>
            <a:ext cx="42096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B19BE11B-005D-6F0D-6998-AA8562370A96}"/>
              </a:ext>
            </a:extLst>
          </p:cNvPr>
          <p:cNvCxnSpPr>
            <a:cxnSpLocks/>
          </p:cNvCxnSpPr>
          <p:nvPr/>
        </p:nvCxnSpPr>
        <p:spPr>
          <a:xfrm>
            <a:off x="10850357" y="3579741"/>
            <a:ext cx="4209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83" name="Group 1082">
            <a:extLst>
              <a:ext uri="{FF2B5EF4-FFF2-40B4-BE49-F238E27FC236}">
                <a16:creationId xmlns:a16="http://schemas.microsoft.com/office/drawing/2014/main" id="{937BB568-5AE8-B68E-A247-CF8CB0F74F48}"/>
              </a:ext>
            </a:extLst>
          </p:cNvPr>
          <p:cNvGrpSpPr/>
          <p:nvPr/>
        </p:nvGrpSpPr>
        <p:grpSpPr>
          <a:xfrm>
            <a:off x="640862" y="86497"/>
            <a:ext cx="11818424" cy="1733934"/>
            <a:chOff x="640862" y="72445"/>
            <a:chExt cx="11818424" cy="2081620"/>
          </a:xfrm>
        </p:grpSpPr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AE5BFCC6-3BDF-87CE-B837-082963F3DB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634" y="72445"/>
              <a:ext cx="420" cy="20816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B6A9F6C3-5D22-AAB5-BD1F-B8E3F2FB16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862" y="75028"/>
              <a:ext cx="11818424" cy="12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Straight Arrow Connector 1081">
              <a:extLst>
                <a:ext uri="{FF2B5EF4-FFF2-40B4-BE49-F238E27FC236}">
                  <a16:creationId xmlns:a16="http://schemas.microsoft.com/office/drawing/2014/main" id="{029014E9-0C39-BBED-DF4F-E1A0FB4121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442785" y="72445"/>
              <a:ext cx="40" cy="19184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6" name="Rounded Rectangle 1085">
            <a:extLst>
              <a:ext uri="{FF2B5EF4-FFF2-40B4-BE49-F238E27FC236}">
                <a16:creationId xmlns:a16="http://schemas.microsoft.com/office/drawing/2014/main" id="{F5CCA431-E514-F4D9-6C8E-0DB6D3260A94}"/>
              </a:ext>
            </a:extLst>
          </p:cNvPr>
          <p:cNvSpPr/>
          <p:nvPr/>
        </p:nvSpPr>
        <p:spPr>
          <a:xfrm>
            <a:off x="7339928" y="4528341"/>
            <a:ext cx="3749350" cy="136292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2563" indent="-182563" algn="ctr"/>
            <a:r>
              <a:rPr lang="en-US" sz="1200" b="1" u="sng" dirty="0">
                <a:solidFill>
                  <a:schemeClr val="tx1"/>
                </a:solidFill>
              </a:rPr>
              <a:t>VAE Loss</a:t>
            </a:r>
          </a:p>
          <a:p>
            <a:pPr marL="182563" indent="-182563" algn="ctr"/>
            <a:endParaRPr lang="en-US" sz="800" u="sng" dirty="0">
              <a:solidFill>
                <a:schemeClr val="tx1"/>
              </a:solidFill>
            </a:endParaRPr>
          </a:p>
          <a:p>
            <a:pPr marL="182563" indent="-182563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KL divergence of latent distribution from standard normal (scheduler)</a:t>
            </a:r>
          </a:p>
          <a:p>
            <a:pPr marL="182563" indent="-182563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MSE of reconstruction versus input image</a:t>
            </a:r>
          </a:p>
          <a:p>
            <a:pPr marL="182563" indent="-182563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Failing to trick discriminator with reconstructed and sample images</a:t>
            </a:r>
          </a:p>
        </p:txBody>
      </p:sp>
      <p:sp>
        <p:nvSpPr>
          <p:cNvPr id="1087" name="Rounded Rectangle 1086">
            <a:extLst>
              <a:ext uri="{FF2B5EF4-FFF2-40B4-BE49-F238E27FC236}">
                <a16:creationId xmlns:a16="http://schemas.microsoft.com/office/drawing/2014/main" id="{791D6881-90FE-1CF8-B11C-C4E38AFE52E2}"/>
              </a:ext>
            </a:extLst>
          </p:cNvPr>
          <p:cNvSpPr/>
          <p:nvPr/>
        </p:nvSpPr>
        <p:spPr>
          <a:xfrm>
            <a:off x="11184174" y="5041368"/>
            <a:ext cx="2482873" cy="849902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Discriminator Loss</a:t>
            </a:r>
          </a:p>
          <a:p>
            <a:pPr algn="ctr"/>
            <a:endParaRPr lang="en-US" sz="800" u="sng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Incorrectly identify real versus reconstructed or sample images</a:t>
            </a:r>
          </a:p>
          <a:p>
            <a:pPr algn="ctr"/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A520538-8510-E03D-5676-C5C66302F4B3}"/>
              </a:ext>
            </a:extLst>
          </p:cNvPr>
          <p:cNvSpPr/>
          <p:nvPr/>
        </p:nvSpPr>
        <p:spPr>
          <a:xfrm>
            <a:off x="48951" y="4528341"/>
            <a:ext cx="4478187" cy="135962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Parameters</a:t>
            </a:r>
          </a:p>
          <a:p>
            <a:pPr algn="ctr"/>
            <a:endParaRPr lang="en-US" sz="800" u="sng" dirty="0">
              <a:solidFill>
                <a:schemeClr val="tx1"/>
              </a:solidFill>
            </a:endParaRPr>
          </a:p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Image size: 256</a:t>
            </a:r>
          </a:p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Kernel: 3, Stride: 2</a:t>
            </a:r>
          </a:p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Latent dimensions: 128</a:t>
            </a:r>
          </a:p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Max KLD weight (starts at 0.01): 0.75</a:t>
            </a:r>
          </a:p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Adversarial weight: 1.0</a:t>
            </a:r>
          </a:p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Reconstruction vs sample weight: 0.5</a:t>
            </a:r>
          </a:p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Learning rate: 0.0001</a:t>
            </a:r>
          </a:p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Epochs: 150</a:t>
            </a:r>
          </a:p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Batch size: 128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A056DA8-BCD6-7502-A591-CC99ED1FD59F}"/>
              </a:ext>
            </a:extLst>
          </p:cNvPr>
          <p:cNvSpPr/>
          <p:nvPr/>
        </p:nvSpPr>
        <p:spPr>
          <a:xfrm>
            <a:off x="4622036" y="4308759"/>
            <a:ext cx="2622995" cy="157920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Capabilities</a:t>
            </a:r>
          </a:p>
          <a:p>
            <a:pPr algn="ctr"/>
            <a:endParaRPr lang="en-US" sz="800" u="sng" dirty="0">
              <a:solidFill>
                <a:schemeClr val="tx1"/>
              </a:solidFill>
            </a:endParaRPr>
          </a:p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Reconstructions</a:t>
            </a:r>
          </a:p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Store latent distribution</a:t>
            </a:r>
          </a:p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Generate from random samples</a:t>
            </a:r>
          </a:p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Latent traversals</a:t>
            </a:r>
          </a:p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Interpolations</a:t>
            </a:r>
          </a:p>
          <a:p>
            <a:pPr marL="120650" indent="-1206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Reconstructions over epochs</a:t>
            </a:r>
          </a:p>
        </p:txBody>
      </p:sp>
      <p:pic>
        <p:nvPicPr>
          <p:cNvPr id="1033" name="Picture 1032" descr="A blurry image of a car&#10;&#10;Description automatically generated">
            <a:extLst>
              <a:ext uri="{FF2B5EF4-FFF2-40B4-BE49-F238E27FC236}">
                <a16:creationId xmlns:a16="http://schemas.microsoft.com/office/drawing/2014/main" id="{B385D385-6ED2-12EC-E2C3-2C086B168B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92254" y="1504438"/>
            <a:ext cx="1042416" cy="104241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7340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225</Words>
  <Application>Microsoft Macintosh PowerPoint</Application>
  <PresentationFormat>Custom</PresentationFormat>
  <Paragraphs>71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KaTeX_Main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Eum, Brenden</dc:creator>
  <cp:lastModifiedBy>Eum, Brenden</cp:lastModifiedBy>
  <cp:revision>21</cp:revision>
  <dcterms:created xsi:type="dcterms:W3CDTF">2025-04-08T23:04:46Z</dcterms:created>
  <dcterms:modified xsi:type="dcterms:W3CDTF">2025-04-10T15:48:17Z</dcterms:modified>
</cp:coreProperties>
</file>