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8" r:id="rId4"/>
    <p:sldId id="258"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884"/>
  </p:normalViewPr>
  <p:slideViewPr>
    <p:cSldViewPr snapToGrid="0" snapToObjects="1">
      <p:cViewPr varScale="1">
        <p:scale>
          <a:sx n="78" d="100"/>
          <a:sy n="78"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4D46F-AC8F-8A4B-AD6C-187F51D2F497}"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0E523-CEF5-3741-BFF5-B375E3C0BCB3}" type="slidenum">
              <a:rPr lang="en-US" smtClean="0"/>
              <a:t>‹#›</a:t>
            </a:fld>
            <a:endParaRPr lang="en-US"/>
          </a:p>
        </p:txBody>
      </p:sp>
    </p:spTree>
    <p:extLst>
      <p:ext uri="{BB962C8B-B14F-4D97-AF65-F5344CB8AC3E}">
        <p14:creationId xmlns:p14="http://schemas.microsoft.com/office/powerpoint/2010/main" val="239451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involved using machine learning techniques to build a model that would learn to predict future price patterns in the cryptocurrency market. </a:t>
            </a:r>
          </a:p>
        </p:txBody>
      </p:sp>
      <p:sp>
        <p:nvSpPr>
          <p:cNvPr id="4" name="Slide Number Placeholder 3"/>
          <p:cNvSpPr>
            <a:spLocks noGrp="1"/>
          </p:cNvSpPr>
          <p:nvPr>
            <p:ph type="sldNum" sz="quarter" idx="5"/>
          </p:nvPr>
        </p:nvSpPr>
        <p:spPr/>
        <p:txBody>
          <a:bodyPr/>
          <a:lstStyle/>
          <a:p>
            <a:fld id="{6A50E523-CEF5-3741-BFF5-B375E3C0BCB3}" type="slidenum">
              <a:rPr lang="en-US" smtClean="0"/>
              <a:t>1</a:t>
            </a:fld>
            <a:endParaRPr lang="en-US"/>
          </a:p>
        </p:txBody>
      </p:sp>
    </p:spTree>
    <p:extLst>
      <p:ext uri="{BB962C8B-B14F-4D97-AF65-F5344CB8AC3E}">
        <p14:creationId xmlns:p14="http://schemas.microsoft.com/office/powerpoint/2010/main" val="1623884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64-batch size has a slightly smaller range for the prediction values</a:t>
            </a:r>
          </a:p>
          <a:p>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10</a:t>
            </a:fld>
            <a:endParaRPr lang="en-US"/>
          </a:p>
        </p:txBody>
      </p:sp>
    </p:spTree>
    <p:extLst>
      <p:ext uri="{BB962C8B-B14F-4D97-AF65-F5344CB8AC3E}">
        <p14:creationId xmlns:p14="http://schemas.microsoft.com/office/powerpoint/2010/main" val="363628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128-batch size has an even smaller range of values all while maintaining the same overall price trend curve. </a:t>
            </a:r>
          </a:p>
          <a:p>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11</a:t>
            </a:fld>
            <a:endParaRPr lang="en-US"/>
          </a:p>
        </p:txBody>
      </p:sp>
    </p:spTree>
    <p:extLst>
      <p:ext uri="{BB962C8B-B14F-4D97-AF65-F5344CB8AC3E}">
        <p14:creationId xmlns:p14="http://schemas.microsoft.com/office/powerpoint/2010/main" val="1384729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actual price chart for Ethereum over the testing time period. Again, the model was very good at predicting the overall price’ pattern’ that the data employed, although the price predictions were slightly off from the actual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both models did exceptionally well, and with a few minor tweaks, I would feel comfortable trusting either of these models to give me accurate information about future price trends in either the Bitcoin or Ethereum markets. </a:t>
            </a:r>
          </a:p>
          <a:p>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12</a:t>
            </a:fld>
            <a:endParaRPr lang="en-US"/>
          </a:p>
        </p:txBody>
      </p:sp>
    </p:spTree>
    <p:extLst>
      <p:ext uri="{BB962C8B-B14F-4D97-AF65-F5344CB8AC3E}">
        <p14:creationId xmlns:p14="http://schemas.microsoft.com/office/powerpoint/2010/main" val="305772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motivation for undergoing this project was having recently began investing in cryptocurrency, I was wondering what was the best current way to predict future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Investing in Cryptocurrency such as Bitcoin and Ethereum can be a great way to make a decent amount of money, it can also be a great way to lose a decent amount of money.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was determined to gain an advantage in the markets of Ethereum and Bitcoin through the help of machine learning techniques.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 using historical market patterns and applying these patterns to the cryptocurrency market, I set out to achieve a model that could predict the future price trends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believe that having a machine to learn the historical data and give me more insight into what the market future could look like would help improve my trading skills. </a:t>
            </a:r>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2</a:t>
            </a:fld>
            <a:endParaRPr lang="en-US"/>
          </a:p>
        </p:txBody>
      </p:sp>
    </p:spTree>
    <p:extLst>
      <p:ext uri="{BB962C8B-B14F-4D97-AF65-F5344CB8AC3E}">
        <p14:creationId xmlns:p14="http://schemas.microsoft.com/office/powerpoint/2010/main" val="36349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precise problem that I am attempting to address with this project is the fact that I, like many of you may be as well, have no money and would like to have sources of passive income to one day try and change this. This project is aimed to helping the average user be able to read markets easier and make more sound investing decisions both short and long term. </a:t>
            </a:r>
          </a:p>
        </p:txBody>
      </p:sp>
      <p:sp>
        <p:nvSpPr>
          <p:cNvPr id="4" name="Slide Number Placeholder 3"/>
          <p:cNvSpPr>
            <a:spLocks noGrp="1"/>
          </p:cNvSpPr>
          <p:nvPr>
            <p:ph type="sldNum" sz="quarter" idx="5"/>
          </p:nvPr>
        </p:nvSpPr>
        <p:spPr/>
        <p:txBody>
          <a:bodyPr/>
          <a:lstStyle/>
          <a:p>
            <a:fld id="{6A50E523-CEF5-3741-BFF5-B375E3C0BCB3}" type="slidenum">
              <a:rPr lang="en-US" smtClean="0"/>
              <a:t>3</a:t>
            </a:fld>
            <a:endParaRPr lang="en-US"/>
          </a:p>
        </p:txBody>
      </p:sp>
    </p:spTree>
    <p:extLst>
      <p:ext uri="{BB962C8B-B14F-4D97-AF65-F5344CB8AC3E}">
        <p14:creationId xmlns:p14="http://schemas.microsoft.com/office/powerpoint/2010/main" val="26717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The high-level solution approach to my project were as follows:</a:t>
            </a:r>
          </a:p>
          <a:p>
            <a:endParaRPr lang="en-US" dirty="0">
              <a:solidFill>
                <a:schemeClr val="bg1"/>
              </a:solidFill>
            </a:endParaRPr>
          </a:p>
          <a:p>
            <a:r>
              <a:rPr lang="en-US" dirty="0">
                <a:solidFill>
                  <a:schemeClr val="bg1"/>
                </a:solidFill>
              </a:rPr>
              <a:t>Step 1. Bring in data from a coinbase.com API call (coinbase.com is a website where you can buy and sell cryptocurrency) and save as csv file. </a:t>
            </a:r>
          </a:p>
          <a:p>
            <a:r>
              <a:rPr lang="en-US" dirty="0">
                <a:solidFill>
                  <a:schemeClr val="bg1"/>
                </a:solidFill>
              </a:rPr>
              <a:t>Step 2. Process the data to prepare for use with machine learning algorithm</a:t>
            </a:r>
          </a:p>
          <a:p>
            <a:r>
              <a:rPr lang="en-US" dirty="0">
                <a:solidFill>
                  <a:schemeClr val="bg1"/>
                </a:solidFill>
              </a:rPr>
              <a:t>Step 3. Build the LSMT (Long Short-term Memory) model </a:t>
            </a:r>
          </a:p>
          <a:p>
            <a:r>
              <a:rPr lang="en-US" dirty="0">
                <a:solidFill>
                  <a:schemeClr val="bg1"/>
                </a:solidFill>
              </a:rPr>
              <a:t>Step 4. Train the model on the training data</a:t>
            </a:r>
          </a:p>
          <a:p>
            <a:r>
              <a:rPr lang="en-US" dirty="0">
                <a:solidFill>
                  <a:schemeClr val="bg1"/>
                </a:solidFill>
              </a:rPr>
              <a:t>Step 5. Test the model on the testing data</a:t>
            </a:r>
          </a:p>
          <a:p>
            <a:r>
              <a:rPr lang="en-US" dirty="0">
                <a:solidFill>
                  <a:schemeClr val="bg1"/>
                </a:solidFill>
              </a:rPr>
              <a:t>Step 6. Plot and analyze the results</a:t>
            </a:r>
          </a:p>
          <a:p>
            <a:r>
              <a:rPr lang="en-US" dirty="0">
                <a:solidFill>
                  <a:schemeClr val="bg1"/>
                </a:solidFill>
              </a:rPr>
              <a:t>Step 7. Adjust hyperparameters and repeat</a:t>
            </a:r>
          </a:p>
          <a:p>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4</a:t>
            </a:fld>
            <a:endParaRPr lang="en-US"/>
          </a:p>
        </p:txBody>
      </p:sp>
    </p:spTree>
    <p:extLst>
      <p:ext uri="{BB962C8B-B14F-4D97-AF65-F5344CB8AC3E}">
        <p14:creationId xmlns:p14="http://schemas.microsoft.com/office/powerpoint/2010/main" val="370985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Bitcoin model performed on the testing data when trained with a 32-batch size. </a:t>
            </a:r>
          </a:p>
        </p:txBody>
      </p:sp>
      <p:sp>
        <p:nvSpPr>
          <p:cNvPr id="4" name="Slide Number Placeholder 3"/>
          <p:cNvSpPr>
            <a:spLocks noGrp="1"/>
          </p:cNvSpPr>
          <p:nvPr>
            <p:ph type="sldNum" sz="quarter" idx="5"/>
          </p:nvPr>
        </p:nvSpPr>
        <p:spPr/>
        <p:txBody>
          <a:bodyPr/>
          <a:lstStyle/>
          <a:p>
            <a:fld id="{6A50E523-CEF5-3741-BFF5-B375E3C0BCB3}" type="slidenum">
              <a:rPr lang="en-US" smtClean="0"/>
              <a:t>5</a:t>
            </a:fld>
            <a:endParaRPr lang="en-US"/>
          </a:p>
        </p:txBody>
      </p:sp>
    </p:spTree>
    <p:extLst>
      <p:ext uri="{BB962C8B-B14F-4D97-AF65-F5344CB8AC3E}">
        <p14:creationId xmlns:p14="http://schemas.microsoft.com/office/powerpoint/2010/main" val="2061062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64-batch size has the same trend prediction but slightly more accurate price predictions</a:t>
            </a:r>
          </a:p>
        </p:txBody>
      </p:sp>
      <p:sp>
        <p:nvSpPr>
          <p:cNvPr id="4" name="Slide Number Placeholder 3"/>
          <p:cNvSpPr>
            <a:spLocks noGrp="1"/>
          </p:cNvSpPr>
          <p:nvPr>
            <p:ph type="sldNum" sz="quarter" idx="5"/>
          </p:nvPr>
        </p:nvSpPr>
        <p:spPr/>
        <p:txBody>
          <a:bodyPr/>
          <a:lstStyle/>
          <a:p>
            <a:fld id="{6A50E523-CEF5-3741-BFF5-B375E3C0BCB3}" type="slidenum">
              <a:rPr lang="en-US" smtClean="0"/>
              <a:t>6</a:t>
            </a:fld>
            <a:endParaRPr lang="en-US"/>
          </a:p>
        </p:txBody>
      </p:sp>
    </p:spTree>
    <p:extLst>
      <p:ext uri="{BB962C8B-B14F-4D97-AF65-F5344CB8AC3E}">
        <p14:creationId xmlns:p14="http://schemas.microsoft.com/office/powerpoint/2010/main" val="40152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128-batch size has the most refined pattern and price predictions thus far.</a:t>
            </a:r>
          </a:p>
        </p:txBody>
      </p:sp>
      <p:sp>
        <p:nvSpPr>
          <p:cNvPr id="4" name="Slide Number Placeholder 3"/>
          <p:cNvSpPr>
            <a:spLocks noGrp="1"/>
          </p:cNvSpPr>
          <p:nvPr>
            <p:ph type="sldNum" sz="quarter" idx="5"/>
          </p:nvPr>
        </p:nvSpPr>
        <p:spPr/>
        <p:txBody>
          <a:bodyPr/>
          <a:lstStyle/>
          <a:p>
            <a:fld id="{6A50E523-CEF5-3741-BFF5-B375E3C0BCB3}" type="slidenum">
              <a:rPr lang="en-US" smtClean="0"/>
              <a:t>7</a:t>
            </a:fld>
            <a:endParaRPr lang="en-US"/>
          </a:p>
        </p:txBody>
      </p:sp>
    </p:spTree>
    <p:extLst>
      <p:ext uri="{BB962C8B-B14F-4D97-AF65-F5344CB8AC3E}">
        <p14:creationId xmlns:p14="http://schemas.microsoft.com/office/powerpoint/2010/main" val="397459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actual price chart for Bitcoin over the testing time period. As clearly shown, the model was very good at predicting the overall price ‘pattern’ that the data employed, although the price predictions were slightly off from the actual results. </a:t>
            </a:r>
          </a:p>
        </p:txBody>
      </p:sp>
      <p:sp>
        <p:nvSpPr>
          <p:cNvPr id="4" name="Slide Number Placeholder 3"/>
          <p:cNvSpPr>
            <a:spLocks noGrp="1"/>
          </p:cNvSpPr>
          <p:nvPr>
            <p:ph type="sldNum" sz="quarter" idx="5"/>
          </p:nvPr>
        </p:nvSpPr>
        <p:spPr/>
        <p:txBody>
          <a:bodyPr/>
          <a:lstStyle/>
          <a:p>
            <a:fld id="{6A50E523-CEF5-3741-BFF5-B375E3C0BCB3}" type="slidenum">
              <a:rPr lang="en-US" smtClean="0"/>
              <a:t>8</a:t>
            </a:fld>
            <a:endParaRPr lang="en-US"/>
          </a:p>
        </p:txBody>
      </p:sp>
    </p:spTree>
    <p:extLst>
      <p:ext uri="{BB962C8B-B14F-4D97-AF65-F5344CB8AC3E}">
        <p14:creationId xmlns:p14="http://schemas.microsoft.com/office/powerpoint/2010/main" val="115431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Ethereum model performed on the testing data when trained with a 32-batch size. </a:t>
            </a:r>
          </a:p>
          <a:p>
            <a:endParaRPr lang="en-US" dirty="0"/>
          </a:p>
        </p:txBody>
      </p:sp>
      <p:sp>
        <p:nvSpPr>
          <p:cNvPr id="4" name="Slide Number Placeholder 3"/>
          <p:cNvSpPr>
            <a:spLocks noGrp="1"/>
          </p:cNvSpPr>
          <p:nvPr>
            <p:ph type="sldNum" sz="quarter" idx="5"/>
          </p:nvPr>
        </p:nvSpPr>
        <p:spPr/>
        <p:txBody>
          <a:bodyPr/>
          <a:lstStyle/>
          <a:p>
            <a:fld id="{6A50E523-CEF5-3741-BFF5-B375E3C0BCB3}" type="slidenum">
              <a:rPr lang="en-US" smtClean="0"/>
              <a:t>9</a:t>
            </a:fld>
            <a:endParaRPr lang="en-US"/>
          </a:p>
        </p:txBody>
      </p:sp>
    </p:spTree>
    <p:extLst>
      <p:ext uri="{BB962C8B-B14F-4D97-AF65-F5344CB8AC3E}">
        <p14:creationId xmlns:p14="http://schemas.microsoft.com/office/powerpoint/2010/main" val="57037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6F35-560C-8741-BFE4-088615AEFB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B3BB8-5ECD-1244-AEEE-2B790C210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0A4C57-F2E2-F54C-B81E-836D3AEFC0CD}"/>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30049F2C-D825-1247-9697-B016B0CEE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D010D-6C7E-B948-82E3-D8CFD1A6E215}"/>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71966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5A49-1143-AF41-999A-2A65A54C16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46FBC-831F-D547-883A-E09F08407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E16A8-7028-2B4A-BACD-C4F02834C3E7}"/>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6EEE8E22-6E0A-7149-94FC-60FB1E005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21D49-D754-5C42-816D-578BCCCCD61C}"/>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352192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ED36E-CA10-7F43-AC21-2FD21C710D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AFFFE-A47A-C544-AB51-111832BA2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E112F-F3F9-5942-ABA3-1992EE478912}"/>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574BBEE0-6269-7E45-BC49-3E9915493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DEEA-1DFD-FD45-8769-023A34ECBBB5}"/>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399929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F6AF-E70A-BD45-B461-4B3B3D9A7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816AF-B4AC-6F42-A78A-D61609FEC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AE876-5720-7E4A-9347-7EBEA8DE72C6}"/>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337B476B-4860-0641-8485-3DB1C036E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A7926-EA60-A74A-BDDA-1EB54EA007CD}"/>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323866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A8C2-689B-2B47-8571-DD04A24BB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D00765-8362-9A44-873B-3982E4380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0D3AF-FBE3-864D-BE70-032829186226}"/>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6A6973FA-64B9-E546-AC7F-95CA8B7EF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433D4-D08D-314F-804C-5D17C893E938}"/>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412589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5D1C-C50E-8A45-A601-BBF7C0168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DE511-766C-A64E-BE28-46AE0D837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B38053-DADF-B048-8814-2C15EB69D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B69A9-27D7-5941-838D-44F1B5A74B0F}"/>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6" name="Footer Placeholder 5">
            <a:extLst>
              <a:ext uri="{FF2B5EF4-FFF2-40B4-BE49-F238E27FC236}">
                <a16:creationId xmlns:a16="http://schemas.microsoft.com/office/drawing/2014/main" id="{185DEE88-AE1B-F745-97ED-AF6B30CDB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3B42C-EBE2-944B-AF5A-7260511DFB73}"/>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218621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7676-16B0-D14F-9541-D41966497E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7669E-BA52-8449-B168-6F609F9C7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AA81A-7A15-464B-96E4-8C0C64123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CCA904-C77D-EE4B-93ED-5DAA4AF4E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16FB1-A419-B14B-A45F-5BC512B1D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AC59-A437-9C47-80AC-EDAC7095E131}"/>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8" name="Footer Placeholder 7">
            <a:extLst>
              <a:ext uri="{FF2B5EF4-FFF2-40B4-BE49-F238E27FC236}">
                <a16:creationId xmlns:a16="http://schemas.microsoft.com/office/drawing/2014/main" id="{95931A21-D8DA-D241-97A1-24CAD6B7C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2AF0B-C1C6-574A-9587-160E0D4AAA1B}"/>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58921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A2D2-97D5-6644-BF50-4B507F639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6230A-2186-CD4A-A3C6-80E895B01040}"/>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4" name="Footer Placeholder 3">
            <a:extLst>
              <a:ext uri="{FF2B5EF4-FFF2-40B4-BE49-F238E27FC236}">
                <a16:creationId xmlns:a16="http://schemas.microsoft.com/office/drawing/2014/main" id="{907BB9D8-6A2C-1240-971C-3F02C1938B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FC6382-1051-DF4C-827B-6C1C470EF4CE}"/>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322856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35645-F5DE-0149-AD51-6E68D1C12DCA}"/>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3" name="Footer Placeholder 2">
            <a:extLst>
              <a:ext uri="{FF2B5EF4-FFF2-40B4-BE49-F238E27FC236}">
                <a16:creationId xmlns:a16="http://schemas.microsoft.com/office/drawing/2014/main" id="{D2A0E9EB-2B97-D143-AB2C-9F3C6076E3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DBF6C-45AE-2340-A62A-DD7E672B1392}"/>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423527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2A64-878E-1844-9638-3BC081256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EE788E-234F-9A4C-A8CA-D0D463F34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7FDC9-004E-F24C-B29D-3950CA767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3461-6DB1-4A49-A75C-81D04813E08F}"/>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6" name="Footer Placeholder 5">
            <a:extLst>
              <a:ext uri="{FF2B5EF4-FFF2-40B4-BE49-F238E27FC236}">
                <a16:creationId xmlns:a16="http://schemas.microsoft.com/office/drawing/2014/main" id="{7F2CE801-B096-B74A-8074-12B1C0EC1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3AD02-EA77-AA4F-8FAC-49AEEE579429}"/>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303883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4568-0E75-7B46-A633-B9BCCA655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744F5-DFF9-3D40-A162-37378D450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88DCB-DB75-5A44-BE3F-7B992D427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78EFF-1C9C-6148-83DF-F7873514F6A2}"/>
              </a:ext>
            </a:extLst>
          </p:cNvPr>
          <p:cNvSpPr>
            <a:spLocks noGrp="1"/>
          </p:cNvSpPr>
          <p:nvPr>
            <p:ph type="dt" sz="half" idx="10"/>
          </p:nvPr>
        </p:nvSpPr>
        <p:spPr/>
        <p:txBody>
          <a:bodyPr/>
          <a:lstStyle/>
          <a:p>
            <a:fld id="{74E04A4A-BFA3-9F44-B5F3-228143623864}" type="datetimeFigureOut">
              <a:rPr lang="en-US" smtClean="0"/>
              <a:t>12/16/21</a:t>
            </a:fld>
            <a:endParaRPr lang="en-US"/>
          </a:p>
        </p:txBody>
      </p:sp>
      <p:sp>
        <p:nvSpPr>
          <p:cNvPr id="6" name="Footer Placeholder 5">
            <a:extLst>
              <a:ext uri="{FF2B5EF4-FFF2-40B4-BE49-F238E27FC236}">
                <a16:creationId xmlns:a16="http://schemas.microsoft.com/office/drawing/2014/main" id="{AA9838F2-4787-3446-B6BF-E1F2D2022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19846-9EBA-7E4C-AD07-739AF2F3585D}"/>
              </a:ext>
            </a:extLst>
          </p:cNvPr>
          <p:cNvSpPr>
            <a:spLocks noGrp="1"/>
          </p:cNvSpPr>
          <p:nvPr>
            <p:ph type="sldNum" sz="quarter" idx="12"/>
          </p:nvPr>
        </p:nvSpPr>
        <p:spPr/>
        <p:txBody>
          <a:bodyPr/>
          <a:lstStyle/>
          <a:p>
            <a:fld id="{E092C3FC-5E58-9249-8438-A4F3DAAE21B6}" type="slidenum">
              <a:rPr lang="en-US" smtClean="0"/>
              <a:t>‹#›</a:t>
            </a:fld>
            <a:endParaRPr lang="en-US"/>
          </a:p>
        </p:txBody>
      </p:sp>
    </p:spTree>
    <p:extLst>
      <p:ext uri="{BB962C8B-B14F-4D97-AF65-F5344CB8AC3E}">
        <p14:creationId xmlns:p14="http://schemas.microsoft.com/office/powerpoint/2010/main" val="23677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CA77B-F264-6042-AC60-7C68B9837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7A9BB-2E9B-2446-822B-B399F96F7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3066D-6BBE-CB4B-8440-98AA182E0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04A4A-BFA3-9F44-B5F3-228143623864}" type="datetimeFigureOut">
              <a:rPr lang="en-US" smtClean="0"/>
              <a:t>12/16/21</a:t>
            </a:fld>
            <a:endParaRPr lang="en-US"/>
          </a:p>
        </p:txBody>
      </p:sp>
      <p:sp>
        <p:nvSpPr>
          <p:cNvPr id="5" name="Footer Placeholder 4">
            <a:extLst>
              <a:ext uri="{FF2B5EF4-FFF2-40B4-BE49-F238E27FC236}">
                <a16:creationId xmlns:a16="http://schemas.microsoft.com/office/drawing/2014/main" id="{ACADCD2D-6140-CE42-9FFE-BF1E94280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ADB4EB-30E7-5348-9D14-964699B23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2C3FC-5E58-9249-8438-A4F3DAAE21B6}" type="slidenum">
              <a:rPr lang="en-US" smtClean="0"/>
              <a:t>‹#›</a:t>
            </a:fld>
            <a:endParaRPr lang="en-US"/>
          </a:p>
        </p:txBody>
      </p:sp>
    </p:spTree>
    <p:extLst>
      <p:ext uri="{BB962C8B-B14F-4D97-AF65-F5344CB8AC3E}">
        <p14:creationId xmlns:p14="http://schemas.microsoft.com/office/powerpoint/2010/main" val="2296847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thereum price surges above $4,000 but overshadowed by dogecoin buzz. What  is Ether? - MarketWatch">
            <a:extLst>
              <a:ext uri="{FF2B5EF4-FFF2-40B4-BE49-F238E27FC236}">
                <a16:creationId xmlns:a16="http://schemas.microsoft.com/office/drawing/2014/main" id="{E1230A8F-65FA-9948-B71B-F4995DAC5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068" y="39687"/>
            <a:ext cx="6126655" cy="65818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itcoin hashrate approaches full recovery from China&amp;#39;s clampdown on mining">
            <a:extLst>
              <a:ext uri="{FF2B5EF4-FFF2-40B4-BE49-F238E27FC236}">
                <a16:creationId xmlns:a16="http://schemas.microsoft.com/office/drawing/2014/main" id="{BFFADDAA-3EF7-644B-911D-002F65A232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88"/>
            <a:ext cx="5912069" cy="67770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099BA0-2019-AB47-BD24-E75D1847FA5E}"/>
              </a:ext>
            </a:extLst>
          </p:cNvPr>
          <p:cNvSpPr>
            <a:spLocks noGrp="1"/>
          </p:cNvSpPr>
          <p:nvPr>
            <p:ph type="ctrTitle"/>
          </p:nvPr>
        </p:nvSpPr>
        <p:spPr>
          <a:xfrm>
            <a:off x="1524000" y="1894873"/>
            <a:ext cx="9144000" cy="2387600"/>
          </a:xfrm>
        </p:spPr>
        <p:txBody>
          <a:bodyPr>
            <a:normAutofit fontScale="90000"/>
          </a:bodyPr>
          <a:lstStyle/>
          <a:p>
            <a:r>
              <a:rPr lang="en-US" dirty="0">
                <a:solidFill>
                  <a:srgbClr val="FF0000"/>
                </a:solidFill>
              </a:rPr>
              <a:t>Bitcoin &amp; Ethereum Price prediction using a Long Short-term Memory model</a:t>
            </a:r>
          </a:p>
        </p:txBody>
      </p:sp>
    </p:spTree>
    <p:extLst>
      <p:ext uri="{BB962C8B-B14F-4D97-AF65-F5344CB8AC3E}">
        <p14:creationId xmlns:p14="http://schemas.microsoft.com/office/powerpoint/2010/main" val="284850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733A-7B45-1B4D-B95F-0152BD9F2305}"/>
              </a:ext>
            </a:extLst>
          </p:cNvPr>
          <p:cNvSpPr>
            <a:spLocks noGrp="1"/>
          </p:cNvSpPr>
          <p:nvPr>
            <p:ph type="title"/>
          </p:nvPr>
        </p:nvSpPr>
        <p:spPr>
          <a:xfrm>
            <a:off x="838200" y="0"/>
            <a:ext cx="10515600" cy="1325563"/>
          </a:xfrm>
        </p:spPr>
        <p:txBody>
          <a:bodyPr/>
          <a:lstStyle/>
          <a:p>
            <a:pPr algn="ctr"/>
            <a:r>
              <a:rPr lang="en-US" dirty="0"/>
              <a:t>Ethereum Batch size 64 Results</a:t>
            </a:r>
          </a:p>
        </p:txBody>
      </p:sp>
      <p:pic>
        <p:nvPicPr>
          <p:cNvPr id="5" name="Content Placeholder 4" descr="Chart, line chart&#10;&#10;Description automatically generated">
            <a:extLst>
              <a:ext uri="{FF2B5EF4-FFF2-40B4-BE49-F238E27FC236}">
                <a16:creationId xmlns:a16="http://schemas.microsoft.com/office/drawing/2014/main" id="{818D5FB1-ADA4-3B42-95F3-649EBA3B893F}"/>
              </a:ext>
            </a:extLst>
          </p:cNvPr>
          <p:cNvPicPr>
            <a:picLocks noGrp="1" noChangeAspect="1"/>
          </p:cNvPicPr>
          <p:nvPr>
            <p:ph idx="1"/>
          </p:nvPr>
        </p:nvPicPr>
        <p:blipFill>
          <a:blip r:embed="rId3"/>
          <a:stretch>
            <a:fillRect/>
          </a:stretch>
        </p:blipFill>
        <p:spPr>
          <a:xfrm>
            <a:off x="0" y="1325562"/>
            <a:ext cx="12192000" cy="5532437"/>
          </a:xfrm>
        </p:spPr>
      </p:pic>
    </p:spTree>
    <p:extLst>
      <p:ext uri="{BB962C8B-B14F-4D97-AF65-F5344CB8AC3E}">
        <p14:creationId xmlns:p14="http://schemas.microsoft.com/office/powerpoint/2010/main" val="347354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6077-FD88-6344-94A9-04230DBF3250}"/>
              </a:ext>
            </a:extLst>
          </p:cNvPr>
          <p:cNvSpPr>
            <a:spLocks noGrp="1"/>
          </p:cNvSpPr>
          <p:nvPr>
            <p:ph type="title"/>
          </p:nvPr>
        </p:nvSpPr>
        <p:spPr>
          <a:xfrm>
            <a:off x="838200" y="18255"/>
            <a:ext cx="10515600" cy="1325563"/>
          </a:xfrm>
        </p:spPr>
        <p:txBody>
          <a:bodyPr/>
          <a:lstStyle/>
          <a:p>
            <a:pPr algn="ctr"/>
            <a:r>
              <a:rPr lang="en-US" dirty="0"/>
              <a:t>Ethereum Batch size 128 Results</a:t>
            </a:r>
          </a:p>
        </p:txBody>
      </p:sp>
      <p:pic>
        <p:nvPicPr>
          <p:cNvPr id="5" name="Content Placeholder 4" descr="Chart, line chart&#10;&#10;Description automatically generated">
            <a:extLst>
              <a:ext uri="{FF2B5EF4-FFF2-40B4-BE49-F238E27FC236}">
                <a16:creationId xmlns:a16="http://schemas.microsoft.com/office/drawing/2014/main" id="{E240D860-8F21-5940-9936-55CC3E8AB799}"/>
              </a:ext>
            </a:extLst>
          </p:cNvPr>
          <p:cNvPicPr>
            <a:picLocks noGrp="1" noChangeAspect="1"/>
          </p:cNvPicPr>
          <p:nvPr>
            <p:ph idx="1"/>
          </p:nvPr>
        </p:nvPicPr>
        <p:blipFill>
          <a:blip r:embed="rId3"/>
          <a:stretch>
            <a:fillRect/>
          </a:stretch>
        </p:blipFill>
        <p:spPr>
          <a:xfrm>
            <a:off x="0" y="1343817"/>
            <a:ext cx="12192000" cy="5495927"/>
          </a:xfrm>
        </p:spPr>
      </p:pic>
    </p:spTree>
    <p:extLst>
      <p:ext uri="{BB962C8B-B14F-4D97-AF65-F5344CB8AC3E}">
        <p14:creationId xmlns:p14="http://schemas.microsoft.com/office/powerpoint/2010/main" val="8248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54FA-0110-8A46-B760-7E2AEBAB5989}"/>
              </a:ext>
            </a:extLst>
          </p:cNvPr>
          <p:cNvSpPr>
            <a:spLocks noGrp="1"/>
          </p:cNvSpPr>
          <p:nvPr>
            <p:ph type="title"/>
          </p:nvPr>
        </p:nvSpPr>
        <p:spPr>
          <a:xfrm>
            <a:off x="838200" y="18255"/>
            <a:ext cx="10515600" cy="1325563"/>
          </a:xfrm>
        </p:spPr>
        <p:txBody>
          <a:bodyPr/>
          <a:lstStyle/>
          <a:p>
            <a:pPr algn="ctr"/>
            <a:r>
              <a:rPr lang="en-US" dirty="0"/>
              <a:t>Ethereum Actual Price chart</a:t>
            </a:r>
          </a:p>
        </p:txBody>
      </p:sp>
      <p:pic>
        <p:nvPicPr>
          <p:cNvPr id="5" name="Content Placeholder 4" descr="Chart, line chart&#10;&#10;Description automatically generated">
            <a:extLst>
              <a:ext uri="{FF2B5EF4-FFF2-40B4-BE49-F238E27FC236}">
                <a16:creationId xmlns:a16="http://schemas.microsoft.com/office/drawing/2014/main" id="{E8CA1EE6-3BCF-024D-8DA9-1E9DF51790C4}"/>
              </a:ext>
            </a:extLst>
          </p:cNvPr>
          <p:cNvPicPr>
            <a:picLocks noGrp="1" noChangeAspect="1"/>
          </p:cNvPicPr>
          <p:nvPr>
            <p:ph idx="1"/>
          </p:nvPr>
        </p:nvPicPr>
        <p:blipFill>
          <a:blip r:embed="rId3"/>
          <a:stretch>
            <a:fillRect/>
          </a:stretch>
        </p:blipFill>
        <p:spPr>
          <a:xfrm>
            <a:off x="0" y="1343817"/>
            <a:ext cx="12192000" cy="5495927"/>
          </a:xfrm>
        </p:spPr>
      </p:pic>
    </p:spTree>
    <p:extLst>
      <p:ext uri="{BB962C8B-B14F-4D97-AF65-F5344CB8AC3E}">
        <p14:creationId xmlns:p14="http://schemas.microsoft.com/office/powerpoint/2010/main" val="423193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C303-A165-9541-917C-EF01E019573B}"/>
              </a:ext>
            </a:extLst>
          </p:cNvPr>
          <p:cNvSpPr>
            <a:spLocks noGrp="1"/>
          </p:cNvSpPr>
          <p:nvPr>
            <p:ph type="title"/>
          </p:nvPr>
        </p:nvSpPr>
        <p:spPr>
          <a:xfrm>
            <a:off x="838200" y="0"/>
            <a:ext cx="10515600" cy="1325563"/>
          </a:xfrm>
        </p:spPr>
        <p:txBody>
          <a:bodyPr/>
          <a:lstStyle/>
          <a:p>
            <a:pPr algn="ctr"/>
            <a:r>
              <a:rPr lang="en-US" dirty="0"/>
              <a:t>Motivation</a:t>
            </a:r>
          </a:p>
        </p:txBody>
      </p:sp>
      <p:pic>
        <p:nvPicPr>
          <p:cNvPr id="2064" name="Picture 16" descr="8 Best Crypto Portfolio Tracker Apps in the UK 2021">
            <a:extLst>
              <a:ext uri="{FF2B5EF4-FFF2-40B4-BE49-F238E27FC236}">
                <a16:creationId xmlns:a16="http://schemas.microsoft.com/office/drawing/2014/main" id="{B5962D92-7855-5B47-86D0-CC9FEADE81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25562"/>
            <a:ext cx="6227379" cy="55324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28B4C5-26B6-384F-9FFD-07EBB0373D39}"/>
              </a:ext>
            </a:extLst>
          </p:cNvPr>
          <p:cNvSpPr txBox="1"/>
          <p:nvPr/>
        </p:nvSpPr>
        <p:spPr>
          <a:xfrm>
            <a:off x="6369269" y="1325562"/>
            <a:ext cx="5822731" cy="5262979"/>
          </a:xfrm>
          <a:prstGeom prst="rect">
            <a:avLst/>
          </a:prstGeom>
          <a:noFill/>
        </p:spPr>
        <p:txBody>
          <a:bodyPr wrap="square" rtlCol="0">
            <a:spAutoFit/>
          </a:bodyPr>
          <a:lstStyle/>
          <a:p>
            <a:r>
              <a:rPr lang="en-US" sz="2400" dirty="0"/>
              <a:t>Investing in Cryptocurrency such as Bitcoin and Ethereum can be a great way to make a decent amount of money, it can also be a great way to lose a decent amount of money. </a:t>
            </a:r>
          </a:p>
          <a:p>
            <a:endParaRPr lang="en-US" sz="2400" dirty="0"/>
          </a:p>
          <a:p>
            <a:r>
              <a:rPr lang="en-US" sz="2400" dirty="0"/>
              <a:t>I was determined to gain an advantage in the markets of Ethereum and Bitcoin through the help of machine learning techniques. </a:t>
            </a:r>
          </a:p>
          <a:p>
            <a:endParaRPr lang="en-US" sz="2400" dirty="0"/>
          </a:p>
          <a:p>
            <a:r>
              <a:rPr lang="en-US" sz="2400" dirty="0"/>
              <a:t>By using historical market patterns and applying these patterns to the cryptocurrency market, I set out to achieve a model that could predict the future price trends</a:t>
            </a:r>
          </a:p>
        </p:txBody>
      </p:sp>
    </p:spTree>
    <p:extLst>
      <p:ext uri="{BB962C8B-B14F-4D97-AF65-F5344CB8AC3E}">
        <p14:creationId xmlns:p14="http://schemas.microsoft.com/office/powerpoint/2010/main" val="148528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30E0-A603-B04E-84C5-2324F32636A0}"/>
              </a:ext>
            </a:extLst>
          </p:cNvPr>
          <p:cNvSpPr>
            <a:spLocks noGrp="1"/>
          </p:cNvSpPr>
          <p:nvPr>
            <p:ph type="title"/>
          </p:nvPr>
        </p:nvSpPr>
        <p:spPr>
          <a:xfrm>
            <a:off x="838200" y="0"/>
            <a:ext cx="10515600" cy="1325563"/>
          </a:xfrm>
        </p:spPr>
        <p:txBody>
          <a:bodyPr/>
          <a:lstStyle/>
          <a:p>
            <a:pPr algn="ctr"/>
            <a:r>
              <a:rPr lang="en-US" dirty="0"/>
              <a:t>Precise problem being Addressed</a:t>
            </a:r>
          </a:p>
        </p:txBody>
      </p:sp>
      <p:pic>
        <p:nvPicPr>
          <p:cNvPr id="4098" name="Picture 2" descr="Low bank account Blank Template - Imgflip">
            <a:extLst>
              <a:ext uri="{FF2B5EF4-FFF2-40B4-BE49-F238E27FC236}">
                <a16:creationId xmlns:a16="http://schemas.microsoft.com/office/drawing/2014/main" id="{7BCA91DB-038B-C44B-AC15-480AF8DEEF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25563"/>
            <a:ext cx="12192000" cy="553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9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9 things to know about cryptocurrency such as Cardano, Binancecoin and  Ethereum - TechRepublic">
            <a:extLst>
              <a:ext uri="{FF2B5EF4-FFF2-40B4-BE49-F238E27FC236}">
                <a16:creationId xmlns:a16="http://schemas.microsoft.com/office/drawing/2014/main" id="{C6493E4D-5DEB-874F-9353-0C551E13B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B201BE-5A8E-BA42-842F-B5F03FE34BAF}"/>
              </a:ext>
            </a:extLst>
          </p:cNvPr>
          <p:cNvSpPr>
            <a:spLocks noGrp="1"/>
          </p:cNvSpPr>
          <p:nvPr>
            <p:ph type="title"/>
          </p:nvPr>
        </p:nvSpPr>
        <p:spPr/>
        <p:txBody>
          <a:bodyPr/>
          <a:lstStyle/>
          <a:p>
            <a:pPr algn="ctr"/>
            <a:r>
              <a:rPr lang="en-US" dirty="0">
                <a:solidFill>
                  <a:schemeClr val="bg1"/>
                </a:solidFill>
              </a:rPr>
              <a:t>High-level Solution</a:t>
            </a:r>
          </a:p>
        </p:txBody>
      </p:sp>
      <p:sp>
        <p:nvSpPr>
          <p:cNvPr id="3" name="Content Placeholder 2">
            <a:extLst>
              <a:ext uri="{FF2B5EF4-FFF2-40B4-BE49-F238E27FC236}">
                <a16:creationId xmlns:a16="http://schemas.microsoft.com/office/drawing/2014/main" id="{A9A2D788-CC74-0F42-81B6-80846241F79C}"/>
              </a:ext>
            </a:extLst>
          </p:cNvPr>
          <p:cNvSpPr>
            <a:spLocks noGrp="1"/>
          </p:cNvSpPr>
          <p:nvPr>
            <p:ph idx="1"/>
          </p:nvPr>
        </p:nvSpPr>
        <p:spPr>
          <a:xfrm>
            <a:off x="838200" y="1690688"/>
            <a:ext cx="10515600" cy="4351338"/>
          </a:xfrm>
        </p:spPr>
        <p:txBody>
          <a:bodyPr/>
          <a:lstStyle/>
          <a:p>
            <a:r>
              <a:rPr lang="en-US" dirty="0">
                <a:solidFill>
                  <a:schemeClr val="bg1"/>
                </a:solidFill>
              </a:rPr>
              <a:t>1. Bring in data from API call and save as csv file</a:t>
            </a:r>
          </a:p>
          <a:p>
            <a:r>
              <a:rPr lang="en-US" dirty="0">
                <a:solidFill>
                  <a:schemeClr val="bg1"/>
                </a:solidFill>
              </a:rPr>
              <a:t>2. process data to prepare for use with machine learning algorithm</a:t>
            </a:r>
          </a:p>
          <a:p>
            <a:r>
              <a:rPr lang="en-US" dirty="0">
                <a:solidFill>
                  <a:schemeClr val="bg1"/>
                </a:solidFill>
              </a:rPr>
              <a:t>3. Build the LSMT (Long Short-term Memory) model</a:t>
            </a:r>
          </a:p>
          <a:p>
            <a:r>
              <a:rPr lang="en-US" dirty="0">
                <a:solidFill>
                  <a:schemeClr val="bg1"/>
                </a:solidFill>
              </a:rPr>
              <a:t>4. Train the model on the training data</a:t>
            </a:r>
          </a:p>
          <a:p>
            <a:r>
              <a:rPr lang="en-US" dirty="0">
                <a:solidFill>
                  <a:schemeClr val="bg1"/>
                </a:solidFill>
              </a:rPr>
              <a:t>5. Test the model on the testing data</a:t>
            </a:r>
          </a:p>
          <a:p>
            <a:r>
              <a:rPr lang="en-US" dirty="0">
                <a:solidFill>
                  <a:schemeClr val="bg1"/>
                </a:solidFill>
              </a:rPr>
              <a:t>6. Plot the results </a:t>
            </a:r>
          </a:p>
        </p:txBody>
      </p:sp>
    </p:spTree>
    <p:extLst>
      <p:ext uri="{BB962C8B-B14F-4D97-AF65-F5344CB8AC3E}">
        <p14:creationId xmlns:p14="http://schemas.microsoft.com/office/powerpoint/2010/main" val="350212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E29A-9970-494B-8342-3F3EC0C3ABE5}"/>
              </a:ext>
            </a:extLst>
          </p:cNvPr>
          <p:cNvSpPr>
            <a:spLocks noGrp="1"/>
          </p:cNvSpPr>
          <p:nvPr>
            <p:ph type="title"/>
          </p:nvPr>
        </p:nvSpPr>
        <p:spPr>
          <a:xfrm>
            <a:off x="2837793" y="209330"/>
            <a:ext cx="5927836" cy="943413"/>
          </a:xfrm>
        </p:spPr>
        <p:txBody>
          <a:bodyPr>
            <a:normAutofit fontScale="90000"/>
          </a:bodyPr>
          <a:lstStyle/>
          <a:p>
            <a:pPr algn="ctr"/>
            <a:r>
              <a:rPr lang="en-US" dirty="0"/>
              <a:t>Bitcoin Batch size 32 Results</a:t>
            </a:r>
          </a:p>
        </p:txBody>
      </p:sp>
      <p:pic>
        <p:nvPicPr>
          <p:cNvPr id="5" name="Content Placeholder 4" descr="Chart, line chart&#10;&#10;Description automatically generated">
            <a:extLst>
              <a:ext uri="{FF2B5EF4-FFF2-40B4-BE49-F238E27FC236}">
                <a16:creationId xmlns:a16="http://schemas.microsoft.com/office/drawing/2014/main" id="{F9B5787F-DF62-1C4A-A48B-D3D29811ABC0}"/>
              </a:ext>
            </a:extLst>
          </p:cNvPr>
          <p:cNvPicPr>
            <a:picLocks noGrp="1" noChangeAspect="1"/>
          </p:cNvPicPr>
          <p:nvPr>
            <p:ph idx="1"/>
          </p:nvPr>
        </p:nvPicPr>
        <p:blipFill>
          <a:blip r:embed="rId3"/>
          <a:stretch>
            <a:fillRect/>
          </a:stretch>
        </p:blipFill>
        <p:spPr>
          <a:xfrm>
            <a:off x="216550" y="1152743"/>
            <a:ext cx="11975449" cy="5495927"/>
          </a:xfrm>
        </p:spPr>
      </p:pic>
    </p:spTree>
    <p:extLst>
      <p:ext uri="{BB962C8B-B14F-4D97-AF65-F5344CB8AC3E}">
        <p14:creationId xmlns:p14="http://schemas.microsoft.com/office/powerpoint/2010/main" val="38370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45E0-6CEF-374A-B433-5A284A6712A7}"/>
              </a:ext>
            </a:extLst>
          </p:cNvPr>
          <p:cNvSpPr>
            <a:spLocks noGrp="1"/>
          </p:cNvSpPr>
          <p:nvPr>
            <p:ph type="title"/>
          </p:nvPr>
        </p:nvSpPr>
        <p:spPr>
          <a:xfrm>
            <a:off x="838200" y="0"/>
            <a:ext cx="10515600" cy="1325563"/>
          </a:xfrm>
        </p:spPr>
        <p:txBody>
          <a:bodyPr/>
          <a:lstStyle/>
          <a:p>
            <a:pPr algn="ctr"/>
            <a:r>
              <a:rPr lang="en-US" dirty="0"/>
              <a:t>Bitcoin Batch size 64 Results</a:t>
            </a:r>
          </a:p>
        </p:txBody>
      </p:sp>
      <p:pic>
        <p:nvPicPr>
          <p:cNvPr id="5" name="Content Placeholder 4" descr="Chart, line chart&#10;&#10;Description automatically generated">
            <a:extLst>
              <a:ext uri="{FF2B5EF4-FFF2-40B4-BE49-F238E27FC236}">
                <a16:creationId xmlns:a16="http://schemas.microsoft.com/office/drawing/2014/main" id="{DAED5805-F592-AB46-97BE-E979E82CEB0D}"/>
              </a:ext>
            </a:extLst>
          </p:cNvPr>
          <p:cNvPicPr>
            <a:picLocks noGrp="1" noChangeAspect="1"/>
          </p:cNvPicPr>
          <p:nvPr>
            <p:ph idx="1"/>
          </p:nvPr>
        </p:nvPicPr>
        <p:blipFill>
          <a:blip r:embed="rId3"/>
          <a:stretch>
            <a:fillRect/>
          </a:stretch>
        </p:blipFill>
        <p:spPr>
          <a:xfrm>
            <a:off x="0" y="886647"/>
            <a:ext cx="12192000" cy="5971353"/>
          </a:xfrm>
        </p:spPr>
      </p:pic>
    </p:spTree>
    <p:extLst>
      <p:ext uri="{BB962C8B-B14F-4D97-AF65-F5344CB8AC3E}">
        <p14:creationId xmlns:p14="http://schemas.microsoft.com/office/powerpoint/2010/main" val="144427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B002-6E2E-B941-B9CD-B6A22E0F4990}"/>
              </a:ext>
            </a:extLst>
          </p:cNvPr>
          <p:cNvSpPr>
            <a:spLocks noGrp="1"/>
          </p:cNvSpPr>
          <p:nvPr>
            <p:ph type="title"/>
          </p:nvPr>
        </p:nvSpPr>
        <p:spPr>
          <a:xfrm>
            <a:off x="838200" y="18255"/>
            <a:ext cx="10515600" cy="1325563"/>
          </a:xfrm>
        </p:spPr>
        <p:txBody>
          <a:bodyPr/>
          <a:lstStyle/>
          <a:p>
            <a:pPr algn="ctr"/>
            <a:r>
              <a:rPr lang="en-US" dirty="0"/>
              <a:t>Bitcoin Batch size 128 Results</a:t>
            </a:r>
          </a:p>
        </p:txBody>
      </p:sp>
      <p:pic>
        <p:nvPicPr>
          <p:cNvPr id="5" name="Content Placeholder 4" descr="Chart, line chart&#10;&#10;Description automatically generated">
            <a:extLst>
              <a:ext uri="{FF2B5EF4-FFF2-40B4-BE49-F238E27FC236}">
                <a16:creationId xmlns:a16="http://schemas.microsoft.com/office/drawing/2014/main" id="{BAA2E7F1-8306-EF4D-9D4D-509EEDAD538E}"/>
              </a:ext>
            </a:extLst>
          </p:cNvPr>
          <p:cNvPicPr>
            <a:picLocks noGrp="1" noChangeAspect="1"/>
          </p:cNvPicPr>
          <p:nvPr>
            <p:ph idx="1"/>
          </p:nvPr>
        </p:nvPicPr>
        <p:blipFill>
          <a:blip r:embed="rId3"/>
          <a:stretch>
            <a:fillRect/>
          </a:stretch>
        </p:blipFill>
        <p:spPr>
          <a:xfrm>
            <a:off x="0" y="1343817"/>
            <a:ext cx="12192000" cy="5495927"/>
          </a:xfrm>
        </p:spPr>
      </p:pic>
    </p:spTree>
    <p:extLst>
      <p:ext uri="{BB962C8B-B14F-4D97-AF65-F5344CB8AC3E}">
        <p14:creationId xmlns:p14="http://schemas.microsoft.com/office/powerpoint/2010/main" val="298075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976-A23C-DC46-B2E9-D847DD97B1C9}"/>
              </a:ext>
            </a:extLst>
          </p:cNvPr>
          <p:cNvSpPr>
            <a:spLocks noGrp="1"/>
          </p:cNvSpPr>
          <p:nvPr>
            <p:ph type="title"/>
          </p:nvPr>
        </p:nvSpPr>
        <p:spPr>
          <a:xfrm>
            <a:off x="838200" y="18255"/>
            <a:ext cx="10515600" cy="1325563"/>
          </a:xfrm>
        </p:spPr>
        <p:txBody>
          <a:bodyPr/>
          <a:lstStyle/>
          <a:p>
            <a:pPr algn="ctr"/>
            <a:r>
              <a:rPr lang="en-US" dirty="0"/>
              <a:t>Bitcoin Actual Price Chart</a:t>
            </a:r>
          </a:p>
        </p:txBody>
      </p:sp>
      <p:pic>
        <p:nvPicPr>
          <p:cNvPr id="5" name="Content Placeholder 4" descr="Chart, line chart, scatter chart&#10;&#10;Description automatically generated">
            <a:extLst>
              <a:ext uri="{FF2B5EF4-FFF2-40B4-BE49-F238E27FC236}">
                <a16:creationId xmlns:a16="http://schemas.microsoft.com/office/drawing/2014/main" id="{FBAB1A17-1F54-1B4F-9152-F2DDD788D41A}"/>
              </a:ext>
            </a:extLst>
          </p:cNvPr>
          <p:cNvPicPr>
            <a:picLocks noGrp="1" noChangeAspect="1"/>
          </p:cNvPicPr>
          <p:nvPr>
            <p:ph idx="1"/>
          </p:nvPr>
        </p:nvPicPr>
        <p:blipFill>
          <a:blip r:embed="rId3"/>
          <a:stretch>
            <a:fillRect/>
          </a:stretch>
        </p:blipFill>
        <p:spPr>
          <a:xfrm>
            <a:off x="0" y="1343818"/>
            <a:ext cx="12192000" cy="5495927"/>
          </a:xfrm>
        </p:spPr>
      </p:pic>
    </p:spTree>
    <p:extLst>
      <p:ext uri="{BB962C8B-B14F-4D97-AF65-F5344CB8AC3E}">
        <p14:creationId xmlns:p14="http://schemas.microsoft.com/office/powerpoint/2010/main" val="34562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D931-3F6D-384C-B40B-5A487B2CA473}"/>
              </a:ext>
            </a:extLst>
          </p:cNvPr>
          <p:cNvSpPr>
            <a:spLocks noGrp="1"/>
          </p:cNvSpPr>
          <p:nvPr>
            <p:ph type="title"/>
          </p:nvPr>
        </p:nvSpPr>
        <p:spPr>
          <a:xfrm>
            <a:off x="2476500" y="0"/>
            <a:ext cx="7239000" cy="1325563"/>
          </a:xfrm>
        </p:spPr>
        <p:txBody>
          <a:bodyPr/>
          <a:lstStyle/>
          <a:p>
            <a:pPr algn="ctr"/>
            <a:r>
              <a:rPr lang="en-US" dirty="0"/>
              <a:t>Ethereum Batch size 32 Results</a:t>
            </a:r>
          </a:p>
        </p:txBody>
      </p:sp>
      <p:pic>
        <p:nvPicPr>
          <p:cNvPr id="5" name="Content Placeholder 4" descr="Chart, histogram&#10;&#10;Description automatically generated">
            <a:extLst>
              <a:ext uri="{FF2B5EF4-FFF2-40B4-BE49-F238E27FC236}">
                <a16:creationId xmlns:a16="http://schemas.microsoft.com/office/drawing/2014/main" id="{C2501F18-2BC2-6C43-90F6-759EA508997B}"/>
              </a:ext>
            </a:extLst>
          </p:cNvPr>
          <p:cNvPicPr>
            <a:picLocks noGrp="1" noChangeAspect="1"/>
          </p:cNvPicPr>
          <p:nvPr>
            <p:ph idx="1"/>
          </p:nvPr>
        </p:nvPicPr>
        <p:blipFill>
          <a:blip r:embed="rId3"/>
          <a:stretch>
            <a:fillRect/>
          </a:stretch>
        </p:blipFill>
        <p:spPr>
          <a:xfrm>
            <a:off x="0" y="1040524"/>
            <a:ext cx="12191999" cy="5817475"/>
          </a:xfrm>
        </p:spPr>
      </p:pic>
    </p:spTree>
    <p:extLst>
      <p:ext uri="{BB962C8B-B14F-4D97-AF65-F5344CB8AC3E}">
        <p14:creationId xmlns:p14="http://schemas.microsoft.com/office/powerpoint/2010/main" val="158133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789</Words>
  <Application>Microsoft Macintosh PowerPoint</Application>
  <PresentationFormat>Widescreen</PresentationFormat>
  <Paragraphs>61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Bitcoin &amp; Ethereum Price prediction using a Long Short-term Memory model</vt:lpstr>
      <vt:lpstr>Motivation</vt:lpstr>
      <vt:lpstr>Precise problem being Addressed</vt:lpstr>
      <vt:lpstr>High-level Solution</vt:lpstr>
      <vt:lpstr>Bitcoin Batch size 32 Results</vt:lpstr>
      <vt:lpstr>Bitcoin Batch size 64 Results</vt:lpstr>
      <vt:lpstr>Bitcoin Batch size 128 Results</vt:lpstr>
      <vt:lpstr>Bitcoin Actual Price Chart</vt:lpstr>
      <vt:lpstr>Ethereum Batch size 32 Results</vt:lpstr>
      <vt:lpstr>Ethereum Batch size 64 Results</vt:lpstr>
      <vt:lpstr>Ethereum Batch size 128 Results</vt:lpstr>
      <vt:lpstr>Ethereum Actual Price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62</cp:revision>
  <dcterms:created xsi:type="dcterms:W3CDTF">2021-12-17T01:04:54Z</dcterms:created>
  <dcterms:modified xsi:type="dcterms:W3CDTF">2021-12-17T04:21:21Z</dcterms:modified>
</cp:coreProperties>
</file>