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9"/>
    <p:restoredTop sz="94581"/>
  </p:normalViewPr>
  <p:slideViewPr>
    <p:cSldViewPr snapToGrid="0">
      <p:cViewPr>
        <p:scale>
          <a:sx n="90" d="100"/>
          <a:sy n="90" d="100"/>
        </p:scale>
        <p:origin x="13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5556-C942-F445-9C13-57DECDEAB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90C69C-138D-61C9-A23F-061F93AC9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D135A-42AF-E362-940E-0439529D4AE7}"/>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5" name="Footer Placeholder 4">
            <a:extLst>
              <a:ext uri="{FF2B5EF4-FFF2-40B4-BE49-F238E27FC236}">
                <a16:creationId xmlns:a16="http://schemas.microsoft.com/office/drawing/2014/main" id="{9697A744-B7A8-C88E-46E4-0E79D80C7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8DAA5-A561-8108-40C2-41B3C1509BE7}"/>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307068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AD56-E025-BE5C-058A-866064A57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D9CE8-DA73-C85F-3DD1-65C523B84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8CE20-CFEC-0AA3-1996-B5DB633FAE70}"/>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5" name="Footer Placeholder 4">
            <a:extLst>
              <a:ext uri="{FF2B5EF4-FFF2-40B4-BE49-F238E27FC236}">
                <a16:creationId xmlns:a16="http://schemas.microsoft.com/office/drawing/2014/main" id="{A091F57E-DD48-5272-C03E-44E331087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E681-5133-B830-D0D8-0C6158BD0BE1}"/>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18461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7A4D9-8398-846C-99AE-668127CBE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1B513-9F5B-DC56-80BB-217DDD840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50CE-AD29-3CBD-CD66-E584C6FFEA30}"/>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5" name="Footer Placeholder 4">
            <a:extLst>
              <a:ext uri="{FF2B5EF4-FFF2-40B4-BE49-F238E27FC236}">
                <a16:creationId xmlns:a16="http://schemas.microsoft.com/office/drawing/2014/main" id="{E330DFD7-3980-7453-BA66-36B53C2A6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D449-2F94-A4F8-E3B5-05E0283ABBA1}"/>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224382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1519-0C3A-6E9B-042F-5D32694BB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9F9C6-C1AC-5C37-A537-0D42834CE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1AB46-A91C-0C94-4BC1-15AEF4F24982}"/>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5" name="Footer Placeholder 4">
            <a:extLst>
              <a:ext uri="{FF2B5EF4-FFF2-40B4-BE49-F238E27FC236}">
                <a16:creationId xmlns:a16="http://schemas.microsoft.com/office/drawing/2014/main" id="{C8345310-68D3-A828-A11F-10E714564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882AA-2202-C742-0BA2-DA535CB1ACF3}"/>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269517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3DC6-DE0E-A0A9-7D3B-3879A8280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F9FCA-7CFA-6035-26B0-729F59423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475A1-C7C6-43DC-BFD0-F3F9B5502F37}"/>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5" name="Footer Placeholder 4">
            <a:extLst>
              <a:ext uri="{FF2B5EF4-FFF2-40B4-BE49-F238E27FC236}">
                <a16:creationId xmlns:a16="http://schemas.microsoft.com/office/drawing/2014/main" id="{59504EB0-713B-71F8-1ADD-25CD2B71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F3183-854C-0FFA-36B6-F3DCE687FDB5}"/>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67083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CD89-CB7A-A338-72A3-1A1324CFE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FFA3B-0658-D615-85A0-772D8512A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AAE406-100C-91F4-2CB9-5E59BCB59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70D8D-5BAC-8CF4-B9DC-14B678E79719}"/>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6" name="Footer Placeholder 5">
            <a:extLst>
              <a:ext uri="{FF2B5EF4-FFF2-40B4-BE49-F238E27FC236}">
                <a16:creationId xmlns:a16="http://schemas.microsoft.com/office/drawing/2014/main" id="{90DD7F3E-B2CA-9A8A-9672-BEEE96A6A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AFA51-5C81-943C-6750-53ABBF6C534A}"/>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113000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FA11-D3EB-69D3-F8A4-4E80A5374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5C5A05-EB8A-A0BC-6EA3-A35F887F4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BF2DC-BFCE-DEF8-126E-FBFB4D012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889EF2-A11C-8782-24E6-D9A1B1A0A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95CBF9-297B-DD99-D4A2-D4A9B0F0C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94CF15-86FD-7724-0D99-A6116EFFB338}"/>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8" name="Footer Placeholder 7">
            <a:extLst>
              <a:ext uri="{FF2B5EF4-FFF2-40B4-BE49-F238E27FC236}">
                <a16:creationId xmlns:a16="http://schemas.microsoft.com/office/drawing/2014/main" id="{55BB515E-18CE-33B0-C1D3-CB5AE0D14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C5B2D8-48D6-27BC-F687-ADDCBCB0F638}"/>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15850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C36D-5AAD-D3C0-E156-3ACED31574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FA772-70E0-2FC9-99DF-E58AACA209AB}"/>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4" name="Footer Placeholder 3">
            <a:extLst>
              <a:ext uri="{FF2B5EF4-FFF2-40B4-BE49-F238E27FC236}">
                <a16:creationId xmlns:a16="http://schemas.microsoft.com/office/drawing/2014/main" id="{CBE9E5B7-3125-EE7F-0128-608EC0AC11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B7A815-B57D-9988-3A8D-F143D432EF8D}"/>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189398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9794E-798E-87A2-E0A6-E215DB7EFC8A}"/>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3" name="Footer Placeholder 2">
            <a:extLst>
              <a:ext uri="{FF2B5EF4-FFF2-40B4-BE49-F238E27FC236}">
                <a16:creationId xmlns:a16="http://schemas.microsoft.com/office/drawing/2014/main" id="{49BF13A1-31D3-F72C-6CF8-76012B439B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006D57-7E7B-CEF5-C628-4121ACF900D0}"/>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277900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7333-DEF5-8215-764D-54649CB34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DA602-9A35-246A-9D4F-2538AD12C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DE3329-7D2B-C722-C4CC-69331EB10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CF6E3-F010-C802-C130-C176D44A030C}"/>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6" name="Footer Placeholder 5">
            <a:extLst>
              <a:ext uri="{FF2B5EF4-FFF2-40B4-BE49-F238E27FC236}">
                <a16:creationId xmlns:a16="http://schemas.microsoft.com/office/drawing/2014/main" id="{691842D5-AB2B-E1F9-5910-3E5BBBD55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48802-83D5-7995-F6A6-994ADF88523E}"/>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266979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9584-C505-5F2A-285F-28D35A2D5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C3640C-CBB9-44AD-6BBC-61341D0D70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39CEB-FFDA-D487-917B-F4DB8A808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D4010-D778-D6A2-E533-746F468B4542}"/>
              </a:ext>
            </a:extLst>
          </p:cNvPr>
          <p:cNvSpPr>
            <a:spLocks noGrp="1"/>
          </p:cNvSpPr>
          <p:nvPr>
            <p:ph type="dt" sz="half" idx="10"/>
          </p:nvPr>
        </p:nvSpPr>
        <p:spPr/>
        <p:txBody>
          <a:bodyPr/>
          <a:lstStyle/>
          <a:p>
            <a:fld id="{C11A95EE-C789-D84E-BAA2-BCB2A827BE49}" type="datetimeFigureOut">
              <a:rPr lang="en-US" smtClean="0"/>
              <a:t>8/10/22</a:t>
            </a:fld>
            <a:endParaRPr lang="en-US"/>
          </a:p>
        </p:txBody>
      </p:sp>
      <p:sp>
        <p:nvSpPr>
          <p:cNvPr id="6" name="Footer Placeholder 5">
            <a:extLst>
              <a:ext uri="{FF2B5EF4-FFF2-40B4-BE49-F238E27FC236}">
                <a16:creationId xmlns:a16="http://schemas.microsoft.com/office/drawing/2014/main" id="{C3C4789F-018F-B89B-E93D-CE32D89ED0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B7AFE-C6B8-D537-B57F-D9330F1A3BB6}"/>
              </a:ext>
            </a:extLst>
          </p:cNvPr>
          <p:cNvSpPr>
            <a:spLocks noGrp="1"/>
          </p:cNvSpPr>
          <p:nvPr>
            <p:ph type="sldNum" sz="quarter" idx="12"/>
          </p:nvPr>
        </p:nvSpPr>
        <p:spPr/>
        <p:txBody>
          <a:bodyPr/>
          <a:lstStyle/>
          <a:p>
            <a:fld id="{A3D2783C-871B-C949-9849-E5D91BEEB068}" type="slidenum">
              <a:rPr lang="en-US" smtClean="0"/>
              <a:t>‹#›</a:t>
            </a:fld>
            <a:endParaRPr lang="en-US"/>
          </a:p>
        </p:txBody>
      </p:sp>
    </p:spTree>
    <p:extLst>
      <p:ext uri="{BB962C8B-B14F-4D97-AF65-F5344CB8AC3E}">
        <p14:creationId xmlns:p14="http://schemas.microsoft.com/office/powerpoint/2010/main" val="345828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2AE07-617A-D51A-99D7-06052C2B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244AC-CDB1-46D8-7D31-88104EE20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E928E-FF53-B103-BA45-C778BE803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A95EE-C789-D84E-BAA2-BCB2A827BE49}" type="datetimeFigureOut">
              <a:rPr lang="en-US" smtClean="0"/>
              <a:t>8/10/22</a:t>
            </a:fld>
            <a:endParaRPr lang="en-US"/>
          </a:p>
        </p:txBody>
      </p:sp>
      <p:sp>
        <p:nvSpPr>
          <p:cNvPr id="5" name="Footer Placeholder 4">
            <a:extLst>
              <a:ext uri="{FF2B5EF4-FFF2-40B4-BE49-F238E27FC236}">
                <a16:creationId xmlns:a16="http://schemas.microsoft.com/office/drawing/2014/main" id="{0D020921-C9A2-86AF-9EA8-7C044C02F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5320C-8563-BF3E-981B-51ADCD31A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2783C-871B-C949-9849-E5D91BEEB068}" type="slidenum">
              <a:rPr lang="en-US" smtClean="0"/>
              <a:t>‹#›</a:t>
            </a:fld>
            <a:endParaRPr lang="en-US"/>
          </a:p>
        </p:txBody>
      </p:sp>
    </p:spTree>
    <p:extLst>
      <p:ext uri="{BB962C8B-B14F-4D97-AF65-F5344CB8AC3E}">
        <p14:creationId xmlns:p14="http://schemas.microsoft.com/office/powerpoint/2010/main" val="3101954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2578-B173-E870-067A-526E4B4015B4}"/>
              </a:ext>
            </a:extLst>
          </p:cNvPr>
          <p:cNvSpPr>
            <a:spLocks noGrp="1"/>
          </p:cNvSpPr>
          <p:nvPr>
            <p:ph type="ctrTitle"/>
          </p:nvPr>
        </p:nvSpPr>
        <p:spPr>
          <a:xfrm>
            <a:off x="1524000" y="1122363"/>
            <a:ext cx="9144000" cy="1519237"/>
          </a:xfrm>
        </p:spPr>
        <p:txBody>
          <a:bodyPr/>
          <a:lstStyle/>
          <a:p>
            <a:r>
              <a:rPr lang="en-US" dirty="0"/>
              <a:t>Project 2: AWS ETL - JOB</a:t>
            </a:r>
          </a:p>
        </p:txBody>
      </p:sp>
      <p:sp>
        <p:nvSpPr>
          <p:cNvPr id="3" name="Subtitle 2">
            <a:extLst>
              <a:ext uri="{FF2B5EF4-FFF2-40B4-BE49-F238E27FC236}">
                <a16:creationId xmlns:a16="http://schemas.microsoft.com/office/drawing/2014/main" id="{CC11F06A-0F21-F391-316C-499943139248}"/>
              </a:ext>
            </a:extLst>
          </p:cNvPr>
          <p:cNvSpPr>
            <a:spLocks noGrp="1"/>
          </p:cNvSpPr>
          <p:nvPr>
            <p:ph type="subTitle" idx="1"/>
          </p:nvPr>
        </p:nvSpPr>
        <p:spPr/>
        <p:txBody>
          <a:bodyPr/>
          <a:lstStyle/>
          <a:p>
            <a:r>
              <a:rPr lang="en-US" dirty="0"/>
              <a:t>Performing Extract, Transform, Load (ETL) Operations on covid_19.csv dataset</a:t>
            </a:r>
          </a:p>
        </p:txBody>
      </p:sp>
    </p:spTree>
    <p:extLst>
      <p:ext uri="{BB962C8B-B14F-4D97-AF65-F5344CB8AC3E}">
        <p14:creationId xmlns:p14="http://schemas.microsoft.com/office/powerpoint/2010/main" val="64796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D247-05E7-AC9F-6DCE-11BE99CEC2CE}"/>
              </a:ext>
            </a:extLst>
          </p:cNvPr>
          <p:cNvSpPr>
            <a:spLocks noGrp="1"/>
          </p:cNvSpPr>
          <p:nvPr>
            <p:ph type="title"/>
          </p:nvPr>
        </p:nvSpPr>
        <p:spPr/>
        <p:txBody>
          <a:bodyPr/>
          <a:lstStyle/>
          <a:p>
            <a:pPr algn="ctr"/>
            <a:r>
              <a:rPr lang="en-US" dirty="0"/>
              <a:t>S3 Bucket results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A75EC9C7-6A58-8910-B586-EE8C339723BC}"/>
              </a:ext>
            </a:extLst>
          </p:cNvPr>
          <p:cNvPicPr>
            <a:picLocks noGrp="1" noChangeAspect="1"/>
          </p:cNvPicPr>
          <p:nvPr>
            <p:ph idx="1"/>
          </p:nvPr>
        </p:nvPicPr>
        <p:blipFill>
          <a:blip r:embed="rId2"/>
          <a:stretch>
            <a:fillRect/>
          </a:stretch>
        </p:blipFill>
        <p:spPr>
          <a:xfrm>
            <a:off x="838200" y="3429000"/>
            <a:ext cx="10515600" cy="3063875"/>
          </a:xfrm>
        </p:spPr>
      </p:pic>
      <p:sp>
        <p:nvSpPr>
          <p:cNvPr id="6" name="TextBox 5">
            <a:extLst>
              <a:ext uri="{FF2B5EF4-FFF2-40B4-BE49-F238E27FC236}">
                <a16:creationId xmlns:a16="http://schemas.microsoft.com/office/drawing/2014/main" id="{70D73177-4247-78E3-7000-087C3DF078B8}"/>
              </a:ext>
            </a:extLst>
          </p:cNvPr>
          <p:cNvSpPr txBox="1"/>
          <p:nvPr/>
        </p:nvSpPr>
        <p:spPr>
          <a:xfrm>
            <a:off x="838200" y="2328863"/>
            <a:ext cx="10515600" cy="646331"/>
          </a:xfrm>
          <a:prstGeom prst="rect">
            <a:avLst/>
          </a:prstGeom>
          <a:noFill/>
        </p:spPr>
        <p:txBody>
          <a:bodyPr wrap="square" rtlCol="0">
            <a:spAutoFit/>
          </a:bodyPr>
          <a:lstStyle/>
          <a:p>
            <a:r>
              <a:rPr lang="en-US" dirty="0"/>
              <a:t>Next I check my 3s bucket to ensure that the parquet files were correctly outputted to my specified data target.</a:t>
            </a:r>
          </a:p>
          <a:p>
            <a:r>
              <a:rPr lang="en-US" dirty="0"/>
              <a:t>I can see that there are some new parquet files now existing within the bucket as expected.</a:t>
            </a:r>
          </a:p>
        </p:txBody>
      </p:sp>
    </p:spTree>
    <p:extLst>
      <p:ext uri="{BB962C8B-B14F-4D97-AF65-F5344CB8AC3E}">
        <p14:creationId xmlns:p14="http://schemas.microsoft.com/office/powerpoint/2010/main" val="412864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ED19-9039-631E-E5CD-F0ECD1C4FEFB}"/>
              </a:ext>
            </a:extLst>
          </p:cNvPr>
          <p:cNvSpPr>
            <a:spLocks noGrp="1"/>
          </p:cNvSpPr>
          <p:nvPr>
            <p:ph type="title"/>
          </p:nvPr>
        </p:nvSpPr>
        <p:spPr>
          <a:xfrm>
            <a:off x="838200" y="0"/>
            <a:ext cx="10515600" cy="681037"/>
          </a:xfrm>
        </p:spPr>
        <p:txBody>
          <a:bodyPr>
            <a:normAutofit fontScale="90000"/>
          </a:bodyPr>
          <a:lstStyle/>
          <a:p>
            <a:pPr algn="ctr"/>
            <a:r>
              <a:rPr lang="en-US" dirty="0"/>
              <a:t>Examining the Output</a:t>
            </a:r>
          </a:p>
        </p:txBody>
      </p:sp>
      <p:pic>
        <p:nvPicPr>
          <p:cNvPr id="5" name="Content Placeholder 4" descr="Table&#10;&#10;Description automatically generated">
            <a:extLst>
              <a:ext uri="{FF2B5EF4-FFF2-40B4-BE49-F238E27FC236}">
                <a16:creationId xmlns:a16="http://schemas.microsoft.com/office/drawing/2014/main" id="{5E92BBEE-920F-C94F-0786-48E521C187AF}"/>
              </a:ext>
            </a:extLst>
          </p:cNvPr>
          <p:cNvPicPr>
            <a:picLocks noGrp="1" noChangeAspect="1"/>
          </p:cNvPicPr>
          <p:nvPr>
            <p:ph idx="1"/>
          </p:nvPr>
        </p:nvPicPr>
        <p:blipFill>
          <a:blip r:embed="rId2"/>
          <a:stretch>
            <a:fillRect/>
          </a:stretch>
        </p:blipFill>
        <p:spPr>
          <a:xfrm>
            <a:off x="838200" y="681037"/>
            <a:ext cx="10515600" cy="4351338"/>
          </a:xfrm>
        </p:spPr>
      </p:pic>
      <p:sp>
        <p:nvSpPr>
          <p:cNvPr id="6" name="TextBox 5">
            <a:extLst>
              <a:ext uri="{FF2B5EF4-FFF2-40B4-BE49-F238E27FC236}">
                <a16:creationId xmlns:a16="http://schemas.microsoft.com/office/drawing/2014/main" id="{B43053B1-6B00-18F3-38C5-5B2A9C6B9933}"/>
              </a:ext>
            </a:extLst>
          </p:cNvPr>
          <p:cNvSpPr txBox="1"/>
          <p:nvPr/>
        </p:nvSpPr>
        <p:spPr>
          <a:xfrm>
            <a:off x="838200" y="5113247"/>
            <a:ext cx="10515599" cy="1200329"/>
          </a:xfrm>
          <a:prstGeom prst="rect">
            <a:avLst/>
          </a:prstGeom>
          <a:noFill/>
        </p:spPr>
        <p:txBody>
          <a:bodyPr wrap="square" rtlCol="0">
            <a:spAutoFit/>
          </a:bodyPr>
          <a:lstStyle/>
          <a:p>
            <a:r>
              <a:rPr lang="en-US" dirty="0"/>
              <a:t>Here I import a library to allow me to work with parquet files in python. I read in one of my output parquet files as a sample and convert it to a pandas </a:t>
            </a:r>
            <a:r>
              <a:rPr lang="en-US" dirty="0" err="1"/>
              <a:t>dataframe</a:t>
            </a:r>
            <a:r>
              <a:rPr lang="en-US" dirty="0"/>
              <a:t> before displaying the output. Here I can see that the output looks about as expected with the max confirmed cases, deaths, and recoveries being displayed for each province/state and country/region. </a:t>
            </a:r>
          </a:p>
        </p:txBody>
      </p:sp>
    </p:spTree>
    <p:extLst>
      <p:ext uri="{BB962C8B-B14F-4D97-AF65-F5344CB8AC3E}">
        <p14:creationId xmlns:p14="http://schemas.microsoft.com/office/powerpoint/2010/main" val="215337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EEEC-2B40-B09E-E5E0-164004C14155}"/>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69D4FEEA-6C6C-D149-BECA-A8ACE3012BC0}"/>
              </a:ext>
            </a:extLst>
          </p:cNvPr>
          <p:cNvSpPr>
            <a:spLocks noGrp="1"/>
          </p:cNvSpPr>
          <p:nvPr>
            <p:ph idx="1"/>
          </p:nvPr>
        </p:nvSpPr>
        <p:spPr/>
        <p:txBody>
          <a:bodyPr/>
          <a:lstStyle/>
          <a:p>
            <a:r>
              <a:rPr lang="en-US" dirty="0"/>
              <a:t>Read data from csv file stored on AWS S3</a:t>
            </a:r>
          </a:p>
          <a:p>
            <a:endParaRPr lang="en-US" dirty="0"/>
          </a:p>
          <a:p>
            <a:pPr lvl="0"/>
            <a:r>
              <a:rPr lang="en-IN" dirty="0"/>
              <a:t>Lists max Cases for each country/region and province/state</a:t>
            </a:r>
            <a:endParaRPr lang="en-US" dirty="0"/>
          </a:p>
          <a:p>
            <a:pPr lvl="0"/>
            <a:r>
              <a:rPr lang="en-IN" dirty="0"/>
              <a:t>Lists max Deaths for each country/region and province/state</a:t>
            </a:r>
            <a:endParaRPr lang="en-US" dirty="0"/>
          </a:p>
          <a:p>
            <a:pPr lvl="0"/>
            <a:r>
              <a:rPr lang="en-IN" dirty="0"/>
              <a:t>List max Recoveries for each country/region and province/state</a:t>
            </a:r>
            <a:endParaRPr lang="en-US" dirty="0"/>
          </a:p>
          <a:p>
            <a:pPr lvl="0"/>
            <a:r>
              <a:rPr lang="en-IN" dirty="0"/>
              <a:t>Stores the aggregated output in parquet format</a:t>
            </a:r>
            <a:endParaRPr lang="en-US" dirty="0"/>
          </a:p>
        </p:txBody>
      </p:sp>
    </p:spTree>
    <p:extLst>
      <p:ext uri="{BB962C8B-B14F-4D97-AF65-F5344CB8AC3E}">
        <p14:creationId xmlns:p14="http://schemas.microsoft.com/office/powerpoint/2010/main" val="395755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A15D-8418-9E47-76B5-F982F6AB6C94}"/>
              </a:ext>
            </a:extLst>
          </p:cNvPr>
          <p:cNvSpPr>
            <a:spLocks noGrp="1"/>
          </p:cNvSpPr>
          <p:nvPr>
            <p:ph type="title"/>
          </p:nvPr>
        </p:nvSpPr>
        <p:spPr>
          <a:xfrm>
            <a:off x="3857171" y="-144875"/>
            <a:ext cx="10515600" cy="1325563"/>
          </a:xfrm>
        </p:spPr>
        <p:txBody>
          <a:bodyPr/>
          <a:lstStyle/>
          <a:p>
            <a:pPr algn="ctr"/>
            <a:r>
              <a:rPr lang="en-US" dirty="0"/>
              <a:t>Data at a glance</a:t>
            </a:r>
          </a:p>
        </p:txBody>
      </p:sp>
      <p:pic>
        <p:nvPicPr>
          <p:cNvPr id="8" name="Picture 7" descr="Graphical user interface, text, application, email&#10;&#10;Description automatically generated">
            <a:extLst>
              <a:ext uri="{FF2B5EF4-FFF2-40B4-BE49-F238E27FC236}">
                <a16:creationId xmlns:a16="http://schemas.microsoft.com/office/drawing/2014/main" id="{2A7F08D2-ECB3-00DA-88D7-D9E60B083E06}"/>
              </a:ext>
            </a:extLst>
          </p:cNvPr>
          <p:cNvPicPr>
            <a:picLocks noChangeAspect="1"/>
          </p:cNvPicPr>
          <p:nvPr/>
        </p:nvPicPr>
        <p:blipFill>
          <a:blip r:embed="rId2"/>
          <a:stretch>
            <a:fillRect/>
          </a:stretch>
        </p:blipFill>
        <p:spPr>
          <a:xfrm>
            <a:off x="0" y="514350"/>
            <a:ext cx="4737100" cy="3230336"/>
          </a:xfrm>
          <a:prstGeom prst="rect">
            <a:avLst/>
          </a:prstGeom>
        </p:spPr>
      </p:pic>
      <p:sp>
        <p:nvSpPr>
          <p:cNvPr id="11" name="TextBox 10">
            <a:extLst>
              <a:ext uri="{FF2B5EF4-FFF2-40B4-BE49-F238E27FC236}">
                <a16:creationId xmlns:a16="http://schemas.microsoft.com/office/drawing/2014/main" id="{1317CC13-AC0B-19CE-97DE-BA6FD52A8995}"/>
              </a:ext>
            </a:extLst>
          </p:cNvPr>
          <p:cNvSpPr txBox="1"/>
          <p:nvPr/>
        </p:nvSpPr>
        <p:spPr>
          <a:xfrm>
            <a:off x="7129689" y="1287199"/>
            <a:ext cx="4850492" cy="5324535"/>
          </a:xfrm>
          <a:prstGeom prst="rect">
            <a:avLst/>
          </a:prstGeom>
          <a:noFill/>
        </p:spPr>
        <p:txBody>
          <a:bodyPr wrap="square" rtlCol="0">
            <a:spAutoFit/>
          </a:bodyPr>
          <a:lstStyle/>
          <a:p>
            <a:r>
              <a:rPr lang="en-US" sz="2000" dirty="0"/>
              <a:t>- I notice that there are a considerable amount of missing values from the covid_19.csv dataset in the Province/State column. </a:t>
            </a:r>
          </a:p>
          <a:p>
            <a:endParaRPr lang="en-US" sz="2000" dirty="0"/>
          </a:p>
          <a:p>
            <a:r>
              <a:rPr lang="en-US" sz="2000" dirty="0"/>
              <a:t>- This is a considerable amount of data points missing from a column that I need to group the data by.</a:t>
            </a:r>
          </a:p>
          <a:p>
            <a:endParaRPr lang="en-US" sz="2000" dirty="0"/>
          </a:p>
          <a:p>
            <a:r>
              <a:rPr lang="en-US" sz="2000" dirty="0"/>
              <a:t>- I determined that the easiest way to fix this is to fill all the null values with the value “none”.</a:t>
            </a:r>
          </a:p>
          <a:p>
            <a:endParaRPr lang="en-US" sz="2000" dirty="0"/>
          </a:p>
          <a:p>
            <a:r>
              <a:rPr lang="en-US" sz="2000" dirty="0"/>
              <a:t>- The purpose of doing this is to allow me to just essentially create a new province/state “none” that the data points missing that value will automatically be assigned to. </a:t>
            </a:r>
          </a:p>
        </p:txBody>
      </p:sp>
      <p:pic>
        <p:nvPicPr>
          <p:cNvPr id="13" name="Picture 12" descr="Text, table&#10;&#10;Description automatically generated">
            <a:extLst>
              <a:ext uri="{FF2B5EF4-FFF2-40B4-BE49-F238E27FC236}">
                <a16:creationId xmlns:a16="http://schemas.microsoft.com/office/drawing/2014/main" id="{C44E78A7-409E-1CE9-BA63-76B229855DF7}"/>
              </a:ext>
            </a:extLst>
          </p:cNvPr>
          <p:cNvPicPr>
            <a:picLocks noChangeAspect="1"/>
          </p:cNvPicPr>
          <p:nvPr/>
        </p:nvPicPr>
        <p:blipFill>
          <a:blip r:embed="rId3"/>
          <a:stretch>
            <a:fillRect/>
          </a:stretch>
        </p:blipFill>
        <p:spPr>
          <a:xfrm>
            <a:off x="0" y="3759798"/>
            <a:ext cx="5548086" cy="2583852"/>
          </a:xfrm>
          <a:prstGeom prst="rect">
            <a:avLst/>
          </a:prstGeom>
        </p:spPr>
      </p:pic>
    </p:spTree>
    <p:extLst>
      <p:ext uri="{BB962C8B-B14F-4D97-AF65-F5344CB8AC3E}">
        <p14:creationId xmlns:p14="http://schemas.microsoft.com/office/powerpoint/2010/main" val="180851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91FB-E316-149F-C508-7653E429B39B}"/>
              </a:ext>
            </a:extLst>
          </p:cNvPr>
          <p:cNvSpPr>
            <a:spLocks noGrp="1"/>
          </p:cNvSpPr>
          <p:nvPr>
            <p:ph type="title"/>
          </p:nvPr>
        </p:nvSpPr>
        <p:spPr>
          <a:xfrm>
            <a:off x="835683" y="381785"/>
            <a:ext cx="10515600" cy="639238"/>
          </a:xfrm>
        </p:spPr>
        <p:txBody>
          <a:bodyPr>
            <a:normAutofit fontScale="90000"/>
          </a:bodyPr>
          <a:lstStyle/>
          <a:p>
            <a:pPr algn="ctr"/>
            <a:r>
              <a:rPr lang="en-US" dirty="0"/>
              <a:t>Database &amp; bucket setup</a:t>
            </a:r>
          </a:p>
        </p:txBody>
      </p:sp>
      <p:pic>
        <p:nvPicPr>
          <p:cNvPr id="5" name="Picture 4">
            <a:extLst>
              <a:ext uri="{FF2B5EF4-FFF2-40B4-BE49-F238E27FC236}">
                <a16:creationId xmlns:a16="http://schemas.microsoft.com/office/drawing/2014/main" id="{D41D0E11-53FE-CD3A-6D9D-48AFEAAFBC03}"/>
              </a:ext>
            </a:extLst>
          </p:cNvPr>
          <p:cNvPicPr>
            <a:picLocks noChangeAspect="1"/>
          </p:cNvPicPr>
          <p:nvPr/>
        </p:nvPicPr>
        <p:blipFill>
          <a:blip r:embed="rId2"/>
          <a:stretch>
            <a:fillRect/>
          </a:stretch>
        </p:blipFill>
        <p:spPr>
          <a:xfrm>
            <a:off x="833166" y="2157832"/>
            <a:ext cx="10529468" cy="640080"/>
          </a:xfrm>
          <a:prstGeom prst="rect">
            <a:avLst/>
          </a:prstGeom>
        </p:spPr>
      </p:pic>
      <p:pic>
        <p:nvPicPr>
          <p:cNvPr id="7" name="Picture 6" descr="Graphical user interface, application, email&#10;&#10;Description automatically generated">
            <a:extLst>
              <a:ext uri="{FF2B5EF4-FFF2-40B4-BE49-F238E27FC236}">
                <a16:creationId xmlns:a16="http://schemas.microsoft.com/office/drawing/2014/main" id="{26482D0D-781A-E460-3FBB-19C208594EED}"/>
              </a:ext>
            </a:extLst>
          </p:cNvPr>
          <p:cNvPicPr>
            <a:picLocks noChangeAspect="1"/>
          </p:cNvPicPr>
          <p:nvPr/>
        </p:nvPicPr>
        <p:blipFill>
          <a:blip r:embed="rId3"/>
          <a:stretch>
            <a:fillRect/>
          </a:stretch>
        </p:blipFill>
        <p:spPr>
          <a:xfrm>
            <a:off x="833166" y="2904948"/>
            <a:ext cx="10515600" cy="1473979"/>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4392B6B8-4064-59E2-FE0B-2788581B1932}"/>
              </a:ext>
            </a:extLst>
          </p:cNvPr>
          <p:cNvPicPr>
            <a:picLocks noChangeAspect="1"/>
          </p:cNvPicPr>
          <p:nvPr/>
        </p:nvPicPr>
        <p:blipFill>
          <a:blip r:embed="rId4"/>
          <a:stretch>
            <a:fillRect/>
          </a:stretch>
        </p:blipFill>
        <p:spPr>
          <a:xfrm>
            <a:off x="833167" y="4681837"/>
            <a:ext cx="10518116" cy="1325880"/>
          </a:xfrm>
          <a:prstGeom prst="rect">
            <a:avLst/>
          </a:prstGeom>
        </p:spPr>
      </p:pic>
      <p:sp>
        <p:nvSpPr>
          <p:cNvPr id="12" name="TextBox 11">
            <a:extLst>
              <a:ext uri="{FF2B5EF4-FFF2-40B4-BE49-F238E27FC236}">
                <a16:creationId xmlns:a16="http://schemas.microsoft.com/office/drawing/2014/main" id="{DD1877EE-531E-7C7E-D081-0628098B7710}"/>
              </a:ext>
            </a:extLst>
          </p:cNvPr>
          <p:cNvSpPr txBox="1"/>
          <p:nvPr/>
        </p:nvSpPr>
        <p:spPr>
          <a:xfrm>
            <a:off x="833166" y="1233788"/>
            <a:ext cx="10515601" cy="646331"/>
          </a:xfrm>
          <a:prstGeom prst="rect">
            <a:avLst/>
          </a:prstGeom>
          <a:noFill/>
        </p:spPr>
        <p:txBody>
          <a:bodyPr wrap="square" rtlCol="0">
            <a:spAutoFit/>
          </a:bodyPr>
          <a:lstStyle/>
          <a:p>
            <a:r>
              <a:rPr lang="en-US" dirty="0"/>
              <a:t>I create my 3s bucket and upload the covid_19.csv into that bucket before opening AWS Glue studio and creating a database</a:t>
            </a:r>
          </a:p>
        </p:txBody>
      </p:sp>
    </p:spTree>
    <p:extLst>
      <p:ext uri="{BB962C8B-B14F-4D97-AF65-F5344CB8AC3E}">
        <p14:creationId xmlns:p14="http://schemas.microsoft.com/office/powerpoint/2010/main" val="47708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5EFF8327-5FA2-200C-3B9F-521EB8902C1F}"/>
              </a:ext>
            </a:extLst>
          </p:cNvPr>
          <p:cNvPicPr>
            <a:picLocks noChangeAspect="1"/>
          </p:cNvPicPr>
          <p:nvPr/>
        </p:nvPicPr>
        <p:blipFill>
          <a:blip r:embed="rId2"/>
          <a:stretch>
            <a:fillRect/>
          </a:stretch>
        </p:blipFill>
        <p:spPr>
          <a:xfrm>
            <a:off x="838200" y="1701255"/>
            <a:ext cx="10515599" cy="4639915"/>
          </a:xfrm>
          <a:prstGeom prst="rect">
            <a:avLst/>
          </a:prstGeom>
        </p:spPr>
      </p:pic>
      <p:sp>
        <p:nvSpPr>
          <p:cNvPr id="2" name="Title 1">
            <a:extLst>
              <a:ext uri="{FF2B5EF4-FFF2-40B4-BE49-F238E27FC236}">
                <a16:creationId xmlns:a16="http://schemas.microsoft.com/office/drawing/2014/main" id="{DA5F1C2D-15A3-5FD5-43A0-F616D7AECFC6}"/>
              </a:ext>
            </a:extLst>
          </p:cNvPr>
          <p:cNvSpPr>
            <a:spLocks noGrp="1"/>
          </p:cNvSpPr>
          <p:nvPr>
            <p:ph type="title"/>
          </p:nvPr>
        </p:nvSpPr>
        <p:spPr>
          <a:xfrm>
            <a:off x="838200" y="0"/>
            <a:ext cx="10515600" cy="1325563"/>
          </a:xfrm>
        </p:spPr>
        <p:txBody>
          <a:bodyPr/>
          <a:lstStyle/>
          <a:p>
            <a:pPr algn="ctr"/>
            <a:r>
              <a:rPr lang="en-US" dirty="0"/>
              <a:t>Creating Crawler &amp; IAM user</a:t>
            </a:r>
          </a:p>
        </p:txBody>
      </p:sp>
      <p:pic>
        <p:nvPicPr>
          <p:cNvPr id="5" name="Picture 4" descr="Graphical user interface, text, application&#10;&#10;Description automatically generated">
            <a:extLst>
              <a:ext uri="{FF2B5EF4-FFF2-40B4-BE49-F238E27FC236}">
                <a16:creationId xmlns:a16="http://schemas.microsoft.com/office/drawing/2014/main" id="{BC726E5D-02D9-4F70-A564-CE654665DE3D}"/>
              </a:ext>
            </a:extLst>
          </p:cNvPr>
          <p:cNvPicPr>
            <a:picLocks noChangeAspect="1"/>
          </p:cNvPicPr>
          <p:nvPr/>
        </p:nvPicPr>
        <p:blipFill>
          <a:blip r:embed="rId3"/>
          <a:stretch>
            <a:fillRect/>
          </a:stretch>
        </p:blipFill>
        <p:spPr>
          <a:xfrm>
            <a:off x="957263" y="1272631"/>
            <a:ext cx="10396536" cy="2156369"/>
          </a:xfrm>
          <a:prstGeom prst="rect">
            <a:avLst/>
          </a:prstGeom>
        </p:spPr>
      </p:pic>
    </p:spTree>
    <p:extLst>
      <p:ext uri="{BB962C8B-B14F-4D97-AF65-F5344CB8AC3E}">
        <p14:creationId xmlns:p14="http://schemas.microsoft.com/office/powerpoint/2010/main" val="88632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CA-FDE5-94C0-04F4-11E8A08DEF66}"/>
              </a:ext>
            </a:extLst>
          </p:cNvPr>
          <p:cNvSpPr>
            <a:spLocks noGrp="1"/>
          </p:cNvSpPr>
          <p:nvPr>
            <p:ph type="title"/>
          </p:nvPr>
        </p:nvSpPr>
        <p:spPr/>
        <p:txBody>
          <a:bodyPr/>
          <a:lstStyle/>
          <a:p>
            <a:pPr algn="ctr"/>
            <a:r>
              <a:rPr lang="en-US" dirty="0"/>
              <a:t>ETL Model</a:t>
            </a:r>
          </a:p>
        </p:txBody>
      </p:sp>
      <p:pic>
        <p:nvPicPr>
          <p:cNvPr id="5" name="Content Placeholder 4" descr="Diagram&#10;&#10;Description automatically generated">
            <a:extLst>
              <a:ext uri="{FF2B5EF4-FFF2-40B4-BE49-F238E27FC236}">
                <a16:creationId xmlns:a16="http://schemas.microsoft.com/office/drawing/2014/main" id="{98FE3880-541F-55B0-CF97-6308C8DD11F2}"/>
              </a:ext>
            </a:extLst>
          </p:cNvPr>
          <p:cNvPicPr>
            <a:picLocks noGrp="1" noChangeAspect="1"/>
          </p:cNvPicPr>
          <p:nvPr>
            <p:ph idx="1"/>
          </p:nvPr>
        </p:nvPicPr>
        <p:blipFill>
          <a:blip r:embed="rId2"/>
          <a:stretch>
            <a:fillRect/>
          </a:stretch>
        </p:blipFill>
        <p:spPr>
          <a:xfrm>
            <a:off x="838200" y="1253331"/>
            <a:ext cx="3390652" cy="4351338"/>
          </a:xfrm>
        </p:spPr>
      </p:pic>
      <p:sp>
        <p:nvSpPr>
          <p:cNvPr id="7" name="TextBox 6">
            <a:extLst>
              <a:ext uri="{FF2B5EF4-FFF2-40B4-BE49-F238E27FC236}">
                <a16:creationId xmlns:a16="http://schemas.microsoft.com/office/drawing/2014/main" id="{73555924-5B7F-9B81-0133-EAA639B2F392}"/>
              </a:ext>
            </a:extLst>
          </p:cNvPr>
          <p:cNvSpPr txBox="1"/>
          <p:nvPr/>
        </p:nvSpPr>
        <p:spPr>
          <a:xfrm>
            <a:off x="5186363" y="1943100"/>
            <a:ext cx="4743450" cy="2308324"/>
          </a:xfrm>
          <a:prstGeom prst="rect">
            <a:avLst/>
          </a:prstGeom>
          <a:noFill/>
        </p:spPr>
        <p:txBody>
          <a:bodyPr wrap="square" rtlCol="0">
            <a:spAutoFit/>
          </a:bodyPr>
          <a:lstStyle/>
          <a:p>
            <a:r>
              <a:rPr lang="en-US" dirty="0"/>
              <a:t>Here I use the AWS glue interactive studio to choose the database I created as my Data source pointing to the table “covid_19.csv”</a:t>
            </a:r>
          </a:p>
          <a:p>
            <a:endParaRPr lang="en-US" dirty="0"/>
          </a:p>
          <a:p>
            <a:r>
              <a:rPr lang="en-US" dirty="0"/>
              <a:t>I perform the aggregate function on the data and choose the output target as my s3 bucket that I created previously. I specify the file type to be saved as parquet files.</a:t>
            </a:r>
          </a:p>
        </p:txBody>
      </p:sp>
    </p:spTree>
    <p:extLst>
      <p:ext uri="{BB962C8B-B14F-4D97-AF65-F5344CB8AC3E}">
        <p14:creationId xmlns:p14="http://schemas.microsoft.com/office/powerpoint/2010/main" val="319899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1E-4332-69CD-A7C1-60695D06C80D}"/>
              </a:ext>
            </a:extLst>
          </p:cNvPr>
          <p:cNvSpPr>
            <a:spLocks noGrp="1"/>
          </p:cNvSpPr>
          <p:nvPr>
            <p:ph type="title"/>
          </p:nvPr>
        </p:nvSpPr>
        <p:spPr>
          <a:xfrm>
            <a:off x="838200" y="59431"/>
            <a:ext cx="10515600" cy="1325563"/>
          </a:xfrm>
        </p:spPr>
        <p:txBody>
          <a:bodyPr/>
          <a:lstStyle/>
          <a:p>
            <a:pPr algn="ctr"/>
            <a:r>
              <a:rPr lang="en-US" dirty="0"/>
              <a:t>ETL Aggregate function</a:t>
            </a:r>
          </a:p>
        </p:txBody>
      </p:sp>
      <p:pic>
        <p:nvPicPr>
          <p:cNvPr id="5" name="Picture 4" descr="Graphical user interface, application&#10;&#10;Description automatically generated">
            <a:extLst>
              <a:ext uri="{FF2B5EF4-FFF2-40B4-BE49-F238E27FC236}">
                <a16:creationId xmlns:a16="http://schemas.microsoft.com/office/drawing/2014/main" id="{0167EE2B-0C45-4249-57B5-72F30C599ABF}"/>
              </a:ext>
            </a:extLst>
          </p:cNvPr>
          <p:cNvPicPr>
            <a:picLocks noChangeAspect="1"/>
          </p:cNvPicPr>
          <p:nvPr/>
        </p:nvPicPr>
        <p:blipFill>
          <a:blip r:embed="rId2"/>
          <a:stretch>
            <a:fillRect/>
          </a:stretch>
        </p:blipFill>
        <p:spPr>
          <a:xfrm>
            <a:off x="838200" y="1384994"/>
            <a:ext cx="9677400" cy="3158431"/>
          </a:xfrm>
          <a:prstGeom prst="rect">
            <a:avLst/>
          </a:prstGeom>
        </p:spPr>
      </p:pic>
      <p:sp>
        <p:nvSpPr>
          <p:cNvPr id="6" name="TextBox 5">
            <a:extLst>
              <a:ext uri="{FF2B5EF4-FFF2-40B4-BE49-F238E27FC236}">
                <a16:creationId xmlns:a16="http://schemas.microsoft.com/office/drawing/2014/main" id="{C5BE7460-1DE2-2227-8CAD-DC322AAA3EC2}"/>
              </a:ext>
            </a:extLst>
          </p:cNvPr>
          <p:cNvSpPr txBox="1"/>
          <p:nvPr/>
        </p:nvSpPr>
        <p:spPr>
          <a:xfrm>
            <a:off x="838201" y="5100638"/>
            <a:ext cx="9677399" cy="1477328"/>
          </a:xfrm>
          <a:prstGeom prst="rect">
            <a:avLst/>
          </a:prstGeom>
          <a:noFill/>
        </p:spPr>
        <p:txBody>
          <a:bodyPr wrap="square" rtlCol="0">
            <a:spAutoFit/>
          </a:bodyPr>
          <a:lstStyle/>
          <a:p>
            <a:r>
              <a:rPr lang="en-US" dirty="0"/>
              <a:t>I choose an aggregate function from the transform dropdown list which applies to the data source and sends the transformed data to the data target. </a:t>
            </a:r>
          </a:p>
          <a:p>
            <a:r>
              <a:rPr lang="en-US" dirty="0"/>
              <a:t>I can easily specify for the data to be grouped by the “province/state” and “country/region” before adding multiple aggregate functions to be performed. (max for confirmed cases, deaths, and recoveries).</a:t>
            </a:r>
          </a:p>
        </p:txBody>
      </p:sp>
    </p:spTree>
    <p:extLst>
      <p:ext uri="{BB962C8B-B14F-4D97-AF65-F5344CB8AC3E}">
        <p14:creationId xmlns:p14="http://schemas.microsoft.com/office/powerpoint/2010/main" val="333826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3A2E-20F2-FD1B-20FE-F497D229E75A}"/>
              </a:ext>
            </a:extLst>
          </p:cNvPr>
          <p:cNvSpPr>
            <a:spLocks noGrp="1"/>
          </p:cNvSpPr>
          <p:nvPr>
            <p:ph type="title"/>
          </p:nvPr>
        </p:nvSpPr>
        <p:spPr/>
        <p:txBody>
          <a:bodyPr/>
          <a:lstStyle/>
          <a:p>
            <a:pPr algn="ctr"/>
            <a:r>
              <a:rPr lang="en-US" dirty="0"/>
              <a:t>ETL JOB Details</a:t>
            </a:r>
          </a:p>
        </p:txBody>
      </p:sp>
      <p:pic>
        <p:nvPicPr>
          <p:cNvPr id="9" name="Picture 8" descr="Graphical user interface, text, application, email&#10;&#10;Description automatically generated">
            <a:extLst>
              <a:ext uri="{FF2B5EF4-FFF2-40B4-BE49-F238E27FC236}">
                <a16:creationId xmlns:a16="http://schemas.microsoft.com/office/drawing/2014/main" id="{67DCD07E-343F-BEBA-32B1-25A9987D9DA6}"/>
              </a:ext>
            </a:extLst>
          </p:cNvPr>
          <p:cNvPicPr>
            <a:picLocks noChangeAspect="1"/>
          </p:cNvPicPr>
          <p:nvPr/>
        </p:nvPicPr>
        <p:blipFill>
          <a:blip r:embed="rId2"/>
          <a:stretch>
            <a:fillRect/>
          </a:stretch>
        </p:blipFill>
        <p:spPr>
          <a:xfrm>
            <a:off x="838200" y="3271838"/>
            <a:ext cx="10515600" cy="3221037"/>
          </a:xfrm>
          <a:prstGeom prst="rect">
            <a:avLst/>
          </a:prstGeom>
        </p:spPr>
      </p:pic>
      <p:sp>
        <p:nvSpPr>
          <p:cNvPr id="10" name="TextBox 9">
            <a:extLst>
              <a:ext uri="{FF2B5EF4-FFF2-40B4-BE49-F238E27FC236}">
                <a16:creationId xmlns:a16="http://schemas.microsoft.com/office/drawing/2014/main" id="{BEBA9CC9-F611-493F-FAF6-94DCBBA69E44}"/>
              </a:ext>
            </a:extLst>
          </p:cNvPr>
          <p:cNvSpPr txBox="1"/>
          <p:nvPr/>
        </p:nvSpPr>
        <p:spPr>
          <a:xfrm>
            <a:off x="919162" y="1690688"/>
            <a:ext cx="10353675" cy="1200329"/>
          </a:xfrm>
          <a:prstGeom prst="rect">
            <a:avLst/>
          </a:prstGeom>
          <a:noFill/>
        </p:spPr>
        <p:txBody>
          <a:bodyPr wrap="square" rtlCol="0">
            <a:spAutoFit/>
          </a:bodyPr>
          <a:lstStyle/>
          <a:p>
            <a:r>
              <a:rPr lang="en-US" dirty="0"/>
              <a:t>This step is important so I wanted to include a screenshot here because the job will fail due to invalid permission if the IAM role is not correctly assigned prior to executing the job. </a:t>
            </a:r>
          </a:p>
          <a:p>
            <a:r>
              <a:rPr lang="en-US" dirty="0"/>
              <a:t>Here I add my </a:t>
            </a:r>
            <a:r>
              <a:rPr lang="en-US" dirty="0" err="1"/>
              <a:t>gluerole</a:t>
            </a:r>
            <a:r>
              <a:rPr lang="en-US" dirty="0"/>
              <a:t> that I created previously which contains all permissions to access </a:t>
            </a:r>
            <a:r>
              <a:rPr lang="en-US" dirty="0" err="1"/>
              <a:t>aws</a:t>
            </a:r>
            <a:r>
              <a:rPr lang="en-US" dirty="0"/>
              <a:t> glue as well as all of the s3 bucket permissions.</a:t>
            </a:r>
          </a:p>
        </p:txBody>
      </p:sp>
    </p:spTree>
    <p:extLst>
      <p:ext uri="{BB962C8B-B14F-4D97-AF65-F5344CB8AC3E}">
        <p14:creationId xmlns:p14="http://schemas.microsoft.com/office/powerpoint/2010/main" val="109741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B148-62CA-930F-1F1C-954B0FAE6680}"/>
              </a:ext>
            </a:extLst>
          </p:cNvPr>
          <p:cNvSpPr>
            <a:spLocks noGrp="1"/>
          </p:cNvSpPr>
          <p:nvPr>
            <p:ph type="title"/>
          </p:nvPr>
        </p:nvSpPr>
        <p:spPr/>
        <p:txBody>
          <a:bodyPr/>
          <a:lstStyle/>
          <a:p>
            <a:pPr algn="ctr"/>
            <a:r>
              <a:rPr lang="en-US" dirty="0"/>
              <a:t>Job details</a:t>
            </a:r>
          </a:p>
        </p:txBody>
      </p:sp>
      <p:pic>
        <p:nvPicPr>
          <p:cNvPr id="5" name="Content Placeholder 4" descr="Graphical user interface, application&#10;&#10;Description automatically generated">
            <a:extLst>
              <a:ext uri="{FF2B5EF4-FFF2-40B4-BE49-F238E27FC236}">
                <a16:creationId xmlns:a16="http://schemas.microsoft.com/office/drawing/2014/main" id="{557497A5-8022-7D0D-9B18-F8DEED65E7D1}"/>
              </a:ext>
            </a:extLst>
          </p:cNvPr>
          <p:cNvPicPr>
            <a:picLocks noGrp="1" noChangeAspect="1"/>
          </p:cNvPicPr>
          <p:nvPr>
            <p:ph idx="1"/>
          </p:nvPr>
        </p:nvPicPr>
        <p:blipFill>
          <a:blip r:embed="rId2"/>
          <a:stretch>
            <a:fillRect/>
          </a:stretch>
        </p:blipFill>
        <p:spPr>
          <a:xfrm>
            <a:off x="838200" y="3429000"/>
            <a:ext cx="10515600" cy="3036631"/>
          </a:xfrm>
        </p:spPr>
      </p:pic>
      <p:sp>
        <p:nvSpPr>
          <p:cNvPr id="6" name="TextBox 5">
            <a:extLst>
              <a:ext uri="{FF2B5EF4-FFF2-40B4-BE49-F238E27FC236}">
                <a16:creationId xmlns:a16="http://schemas.microsoft.com/office/drawing/2014/main" id="{E371E909-FEC8-A9A3-F80B-AAC6604E72AA}"/>
              </a:ext>
            </a:extLst>
          </p:cNvPr>
          <p:cNvSpPr txBox="1"/>
          <p:nvPr/>
        </p:nvSpPr>
        <p:spPr>
          <a:xfrm>
            <a:off x="838201" y="1814513"/>
            <a:ext cx="10515600" cy="923330"/>
          </a:xfrm>
          <a:prstGeom prst="rect">
            <a:avLst/>
          </a:prstGeom>
          <a:noFill/>
        </p:spPr>
        <p:txBody>
          <a:bodyPr wrap="square" rtlCol="0">
            <a:spAutoFit/>
          </a:bodyPr>
          <a:lstStyle/>
          <a:p>
            <a:r>
              <a:rPr lang="en-US" dirty="0"/>
              <a:t>After successfully saving my job, I click to run my job and wait a minute before checking the job details tab. This lets me know that my script has run successfully and gives me some details about the job such as execution time, number of workers, run status, etc..</a:t>
            </a:r>
          </a:p>
        </p:txBody>
      </p:sp>
    </p:spTree>
    <p:extLst>
      <p:ext uri="{BB962C8B-B14F-4D97-AF65-F5344CB8AC3E}">
        <p14:creationId xmlns:p14="http://schemas.microsoft.com/office/powerpoint/2010/main" val="330824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600</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2: AWS ETL - JOB</vt:lpstr>
      <vt:lpstr>Problem Statement</vt:lpstr>
      <vt:lpstr>Data at a glance</vt:lpstr>
      <vt:lpstr>Database &amp; bucket setup</vt:lpstr>
      <vt:lpstr>Creating Crawler &amp; IAM user</vt:lpstr>
      <vt:lpstr>ETL Model</vt:lpstr>
      <vt:lpstr>ETL Aggregate function</vt:lpstr>
      <vt:lpstr>ETL JOB Details</vt:lpstr>
      <vt:lpstr>Job details</vt:lpstr>
      <vt:lpstr>S3 Bucket results</vt:lpstr>
      <vt:lpstr>Examining the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cp:revision>
  <dcterms:created xsi:type="dcterms:W3CDTF">2022-08-10T20:18:59Z</dcterms:created>
  <dcterms:modified xsi:type="dcterms:W3CDTF">2022-08-10T21:46:36Z</dcterms:modified>
</cp:coreProperties>
</file>