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4"/>
  </p:sldMasterIdLst>
  <p:notesMasterIdLst>
    <p:notesMasterId r:id="rId46"/>
  </p:notesMasterIdLst>
  <p:handoutMasterIdLst>
    <p:handoutMasterId r:id="rId47"/>
  </p:handoutMasterIdLst>
  <p:sldIdLst>
    <p:sldId id="377" r:id="rId5"/>
    <p:sldId id="378" r:id="rId6"/>
    <p:sldId id="379" r:id="rId7"/>
    <p:sldId id="380" r:id="rId8"/>
    <p:sldId id="381" r:id="rId9"/>
    <p:sldId id="382" r:id="rId10"/>
    <p:sldId id="383" r:id="rId11"/>
    <p:sldId id="384" r:id="rId12"/>
    <p:sldId id="418" r:id="rId13"/>
    <p:sldId id="416" r:id="rId14"/>
    <p:sldId id="385" r:id="rId15"/>
    <p:sldId id="386" r:id="rId16"/>
    <p:sldId id="405" r:id="rId17"/>
    <p:sldId id="387" r:id="rId18"/>
    <p:sldId id="406" r:id="rId19"/>
    <p:sldId id="388" r:id="rId20"/>
    <p:sldId id="407" r:id="rId21"/>
    <p:sldId id="409" r:id="rId22"/>
    <p:sldId id="410" r:id="rId23"/>
    <p:sldId id="408" r:id="rId24"/>
    <p:sldId id="389" r:id="rId25"/>
    <p:sldId id="390" r:id="rId26"/>
    <p:sldId id="412" r:id="rId27"/>
    <p:sldId id="391" r:id="rId28"/>
    <p:sldId id="417" r:id="rId29"/>
    <p:sldId id="392" r:id="rId30"/>
    <p:sldId id="393" r:id="rId31"/>
    <p:sldId id="414" r:id="rId32"/>
    <p:sldId id="394" r:id="rId33"/>
    <p:sldId id="395" r:id="rId34"/>
    <p:sldId id="415" r:id="rId35"/>
    <p:sldId id="396" r:id="rId36"/>
    <p:sldId id="413" r:id="rId37"/>
    <p:sldId id="398" r:id="rId38"/>
    <p:sldId id="399" r:id="rId39"/>
    <p:sldId id="400" r:id="rId40"/>
    <p:sldId id="411" r:id="rId41"/>
    <p:sldId id="401" r:id="rId42"/>
    <p:sldId id="402" r:id="rId43"/>
    <p:sldId id="403" r:id="rId44"/>
    <p:sldId id="404" r:id="rId4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36600"/>
    <a:srgbClr val="FAA4DD"/>
    <a:srgbClr val="FCFEB9"/>
    <a:srgbClr val="A2FFA3"/>
    <a:srgbClr val="FFFF99"/>
    <a:srgbClr val="FF0000"/>
    <a:srgbClr val="00FFFF"/>
    <a:srgbClr val="5E025A"/>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8589" autoAdjust="0"/>
    <p:restoredTop sz="96803" autoAdjust="0"/>
  </p:normalViewPr>
  <p:slideViewPr>
    <p:cSldViewPr snapToGrid="0">
      <p:cViewPr varScale="1">
        <p:scale>
          <a:sx n="76" d="100"/>
          <a:sy n="76" d="100"/>
        </p:scale>
        <p:origin x="682"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3"/>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07A14-4B45-4FE8-93F4-A516B80C34C1}" type="doc">
      <dgm:prSet loTypeId="urn:microsoft.com/office/officeart/2005/8/layout/radial4" loCatId="relationship" qsTypeId="urn:microsoft.com/office/officeart/2005/8/quickstyle/simple5" qsCatId="simple" csTypeId="urn:microsoft.com/office/officeart/2005/8/colors/accent6_4" csCatId="accent6" phldr="1"/>
      <dgm:spPr/>
      <dgm:t>
        <a:bodyPr/>
        <a:lstStyle/>
        <a:p>
          <a:endParaRPr lang="en-GB"/>
        </a:p>
      </dgm:t>
    </dgm:pt>
    <dgm:pt modelId="{DF48D64C-478E-4228-B71B-0C5377374188}">
      <dgm:prSet phldrT="[Text]"/>
      <dgm:spPr>
        <a:solidFill>
          <a:srgbClr val="00B050"/>
        </a:solidFill>
      </dgm:spPr>
      <dgm:t>
        <a:bodyPr/>
        <a:lstStyle/>
        <a:p>
          <a:r>
            <a:rPr lang="en-GB" dirty="0"/>
            <a:t>SAMPLING</a:t>
          </a:r>
        </a:p>
      </dgm:t>
    </dgm:pt>
    <dgm:pt modelId="{8CB65ABF-55E4-45FF-AEC0-0DF7E5182F6A}" type="parTrans" cxnId="{18881ABF-4444-4D04-8F65-7D7D28E3D2B8}">
      <dgm:prSet/>
      <dgm:spPr/>
      <dgm:t>
        <a:bodyPr/>
        <a:lstStyle/>
        <a:p>
          <a:endParaRPr lang="en-GB"/>
        </a:p>
      </dgm:t>
    </dgm:pt>
    <dgm:pt modelId="{AD5E0885-5765-4B44-B396-FAD8502010CE}" type="sibTrans" cxnId="{18881ABF-4444-4D04-8F65-7D7D28E3D2B8}">
      <dgm:prSet/>
      <dgm:spPr/>
      <dgm:t>
        <a:bodyPr/>
        <a:lstStyle/>
        <a:p>
          <a:endParaRPr lang="en-GB"/>
        </a:p>
      </dgm:t>
    </dgm:pt>
    <dgm:pt modelId="{13119B5A-7A7D-4BC3-8837-731F3D8867CE}">
      <dgm:prSet phldrT="[Text]"/>
      <dgm:spPr/>
      <dgm:t>
        <a:bodyPr/>
        <a:lstStyle/>
        <a:p>
          <a:r>
            <a:rPr lang="en-GB" dirty="0"/>
            <a:t>PROBABILITY</a:t>
          </a:r>
        </a:p>
      </dgm:t>
    </dgm:pt>
    <dgm:pt modelId="{72FC9EF9-FCB8-4830-8CD9-BDFDCB6E2E55}" type="parTrans" cxnId="{1877B8D4-5611-46B2-93DC-E4AC2E630CA4}">
      <dgm:prSet/>
      <dgm:spPr/>
      <dgm:t>
        <a:bodyPr/>
        <a:lstStyle/>
        <a:p>
          <a:endParaRPr lang="en-GB"/>
        </a:p>
      </dgm:t>
    </dgm:pt>
    <dgm:pt modelId="{E0AAC212-3B2A-4A88-AC59-1732ECA3FBA6}" type="sibTrans" cxnId="{1877B8D4-5611-46B2-93DC-E4AC2E630CA4}">
      <dgm:prSet/>
      <dgm:spPr/>
      <dgm:t>
        <a:bodyPr/>
        <a:lstStyle/>
        <a:p>
          <a:endParaRPr lang="en-GB"/>
        </a:p>
      </dgm:t>
    </dgm:pt>
    <dgm:pt modelId="{4CAFA5CB-D914-49D2-9ACC-471EB4CA8937}">
      <dgm:prSet phldrT="[Text]"/>
      <dgm:spPr>
        <a:solidFill>
          <a:srgbClr val="C00000"/>
        </a:solidFill>
      </dgm:spPr>
      <dgm:t>
        <a:bodyPr/>
        <a:lstStyle/>
        <a:p>
          <a:r>
            <a:rPr lang="en-GB" dirty="0"/>
            <a:t>NON-PROBABILITY</a:t>
          </a:r>
        </a:p>
      </dgm:t>
    </dgm:pt>
    <dgm:pt modelId="{E087587C-D0C6-429A-881C-40883ADC2A82}" type="parTrans" cxnId="{BE961F82-C177-4F7A-9DD5-5FBA539B0CC7}">
      <dgm:prSet/>
      <dgm:spPr/>
      <dgm:t>
        <a:bodyPr/>
        <a:lstStyle/>
        <a:p>
          <a:endParaRPr lang="en-GB"/>
        </a:p>
      </dgm:t>
    </dgm:pt>
    <dgm:pt modelId="{181AE389-D209-4DF9-B1C0-A24633745A3A}" type="sibTrans" cxnId="{BE961F82-C177-4F7A-9DD5-5FBA539B0CC7}">
      <dgm:prSet/>
      <dgm:spPr/>
      <dgm:t>
        <a:bodyPr/>
        <a:lstStyle/>
        <a:p>
          <a:endParaRPr lang="en-GB"/>
        </a:p>
      </dgm:t>
    </dgm:pt>
    <dgm:pt modelId="{6BA7B4F1-4F61-492A-BA2C-9AB427F9FA66}" type="pres">
      <dgm:prSet presAssocID="{1CA07A14-4B45-4FE8-93F4-A516B80C34C1}" presName="cycle" presStyleCnt="0">
        <dgm:presLayoutVars>
          <dgm:chMax val="1"/>
          <dgm:dir/>
          <dgm:animLvl val="ctr"/>
          <dgm:resizeHandles val="exact"/>
        </dgm:presLayoutVars>
      </dgm:prSet>
      <dgm:spPr/>
    </dgm:pt>
    <dgm:pt modelId="{14B10FED-7BB5-4024-B290-3B30D1404E33}" type="pres">
      <dgm:prSet presAssocID="{DF48D64C-478E-4228-B71B-0C5377374188}" presName="centerShape" presStyleLbl="node0" presStyleIdx="0" presStyleCnt="1"/>
      <dgm:spPr/>
    </dgm:pt>
    <dgm:pt modelId="{003DE768-2B8E-4C3B-8DAB-CCA0510103EF}" type="pres">
      <dgm:prSet presAssocID="{72FC9EF9-FCB8-4830-8CD9-BDFDCB6E2E55}" presName="parTrans" presStyleLbl="bgSibTrans2D1" presStyleIdx="0" presStyleCnt="2"/>
      <dgm:spPr/>
    </dgm:pt>
    <dgm:pt modelId="{6B1A4F34-FB9C-485E-82B3-145A3DBAF619}" type="pres">
      <dgm:prSet presAssocID="{13119B5A-7A7D-4BC3-8837-731F3D8867CE}" presName="node" presStyleLbl="node1" presStyleIdx="0" presStyleCnt="2">
        <dgm:presLayoutVars>
          <dgm:bulletEnabled val="1"/>
        </dgm:presLayoutVars>
      </dgm:prSet>
      <dgm:spPr/>
    </dgm:pt>
    <dgm:pt modelId="{C2BB17CC-7C55-416C-96CC-D19502CDC327}" type="pres">
      <dgm:prSet presAssocID="{E087587C-D0C6-429A-881C-40883ADC2A82}" presName="parTrans" presStyleLbl="bgSibTrans2D1" presStyleIdx="1" presStyleCnt="2"/>
      <dgm:spPr/>
    </dgm:pt>
    <dgm:pt modelId="{1B85C6C3-2887-49E0-AF63-FDA23A410327}" type="pres">
      <dgm:prSet presAssocID="{4CAFA5CB-D914-49D2-9ACC-471EB4CA8937}" presName="node" presStyleLbl="node1" presStyleIdx="1" presStyleCnt="2">
        <dgm:presLayoutVars>
          <dgm:bulletEnabled val="1"/>
        </dgm:presLayoutVars>
      </dgm:prSet>
      <dgm:spPr/>
    </dgm:pt>
  </dgm:ptLst>
  <dgm:cxnLst>
    <dgm:cxn modelId="{B391C63D-9F01-4D51-8FEE-2CDC2287EAFD}" type="presOf" srcId="{E087587C-D0C6-429A-881C-40883ADC2A82}" destId="{C2BB17CC-7C55-416C-96CC-D19502CDC327}" srcOrd="0" destOrd="0" presId="urn:microsoft.com/office/officeart/2005/8/layout/radial4"/>
    <dgm:cxn modelId="{BE961F82-C177-4F7A-9DD5-5FBA539B0CC7}" srcId="{DF48D64C-478E-4228-B71B-0C5377374188}" destId="{4CAFA5CB-D914-49D2-9ACC-471EB4CA8937}" srcOrd="1" destOrd="0" parTransId="{E087587C-D0C6-429A-881C-40883ADC2A82}" sibTransId="{181AE389-D209-4DF9-B1C0-A24633745A3A}"/>
    <dgm:cxn modelId="{232D8D93-22E6-428C-979B-256770EECC7C}" type="presOf" srcId="{13119B5A-7A7D-4BC3-8837-731F3D8867CE}" destId="{6B1A4F34-FB9C-485E-82B3-145A3DBAF619}" srcOrd="0" destOrd="0" presId="urn:microsoft.com/office/officeart/2005/8/layout/radial4"/>
    <dgm:cxn modelId="{DD6938B4-17B0-4162-A825-5D3AFD9F1695}" type="presOf" srcId="{1CA07A14-4B45-4FE8-93F4-A516B80C34C1}" destId="{6BA7B4F1-4F61-492A-BA2C-9AB427F9FA66}" srcOrd="0" destOrd="0" presId="urn:microsoft.com/office/officeart/2005/8/layout/radial4"/>
    <dgm:cxn modelId="{18881ABF-4444-4D04-8F65-7D7D28E3D2B8}" srcId="{1CA07A14-4B45-4FE8-93F4-A516B80C34C1}" destId="{DF48D64C-478E-4228-B71B-0C5377374188}" srcOrd="0" destOrd="0" parTransId="{8CB65ABF-55E4-45FF-AEC0-0DF7E5182F6A}" sibTransId="{AD5E0885-5765-4B44-B396-FAD8502010CE}"/>
    <dgm:cxn modelId="{FC5CB4CD-0011-4B88-B28B-55658E22F963}" type="presOf" srcId="{DF48D64C-478E-4228-B71B-0C5377374188}" destId="{14B10FED-7BB5-4024-B290-3B30D1404E33}" srcOrd="0" destOrd="0" presId="urn:microsoft.com/office/officeart/2005/8/layout/radial4"/>
    <dgm:cxn modelId="{1877B8D4-5611-46B2-93DC-E4AC2E630CA4}" srcId="{DF48D64C-478E-4228-B71B-0C5377374188}" destId="{13119B5A-7A7D-4BC3-8837-731F3D8867CE}" srcOrd="0" destOrd="0" parTransId="{72FC9EF9-FCB8-4830-8CD9-BDFDCB6E2E55}" sibTransId="{E0AAC212-3B2A-4A88-AC59-1732ECA3FBA6}"/>
    <dgm:cxn modelId="{72241CD8-C401-4B07-B63A-FEBC7175CB98}" type="presOf" srcId="{72FC9EF9-FCB8-4830-8CD9-BDFDCB6E2E55}" destId="{003DE768-2B8E-4C3B-8DAB-CCA0510103EF}" srcOrd="0" destOrd="0" presId="urn:microsoft.com/office/officeart/2005/8/layout/radial4"/>
    <dgm:cxn modelId="{15D69BFC-FEC1-405F-9257-ABDB0C2F1E97}" type="presOf" srcId="{4CAFA5CB-D914-49D2-9ACC-471EB4CA8937}" destId="{1B85C6C3-2887-49E0-AF63-FDA23A410327}" srcOrd="0" destOrd="0" presId="urn:microsoft.com/office/officeart/2005/8/layout/radial4"/>
    <dgm:cxn modelId="{6037941C-A2C7-4C9A-AB2D-8F7F34CEA480}" type="presParOf" srcId="{6BA7B4F1-4F61-492A-BA2C-9AB427F9FA66}" destId="{14B10FED-7BB5-4024-B290-3B30D1404E33}" srcOrd="0" destOrd="0" presId="urn:microsoft.com/office/officeart/2005/8/layout/radial4"/>
    <dgm:cxn modelId="{220958EC-2083-4C4B-8DB4-ED2748F33067}" type="presParOf" srcId="{6BA7B4F1-4F61-492A-BA2C-9AB427F9FA66}" destId="{003DE768-2B8E-4C3B-8DAB-CCA0510103EF}" srcOrd="1" destOrd="0" presId="urn:microsoft.com/office/officeart/2005/8/layout/radial4"/>
    <dgm:cxn modelId="{87FEF2B4-ACC6-4DA7-BAB2-A3BE15BCC51B}" type="presParOf" srcId="{6BA7B4F1-4F61-492A-BA2C-9AB427F9FA66}" destId="{6B1A4F34-FB9C-485E-82B3-145A3DBAF619}" srcOrd="2" destOrd="0" presId="urn:microsoft.com/office/officeart/2005/8/layout/radial4"/>
    <dgm:cxn modelId="{C7FD26B1-0EBD-4DD7-A52B-4C5CC4E82B82}" type="presParOf" srcId="{6BA7B4F1-4F61-492A-BA2C-9AB427F9FA66}" destId="{C2BB17CC-7C55-416C-96CC-D19502CDC327}" srcOrd="3" destOrd="0" presId="urn:microsoft.com/office/officeart/2005/8/layout/radial4"/>
    <dgm:cxn modelId="{26790ACD-A9D3-481B-B351-023E12B76942}" type="presParOf" srcId="{6BA7B4F1-4F61-492A-BA2C-9AB427F9FA66}" destId="{1B85C6C3-2887-49E0-AF63-FDA23A410327}" srcOrd="4"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20FE0D-FB36-43BF-BADC-5C53C9F0C320}" type="doc">
      <dgm:prSet loTypeId="urn:microsoft.com/office/officeart/2005/8/layout/radial6" loCatId="cycle" qsTypeId="urn:microsoft.com/office/officeart/2005/8/quickstyle/3d1" qsCatId="3D" csTypeId="urn:microsoft.com/office/officeart/2005/8/colors/accent2_2" csCatId="accent2" phldr="1"/>
      <dgm:spPr/>
      <dgm:t>
        <a:bodyPr/>
        <a:lstStyle/>
        <a:p>
          <a:endParaRPr lang="en-GB"/>
        </a:p>
      </dgm:t>
    </dgm:pt>
    <dgm:pt modelId="{25A77C7F-CC88-4428-B61A-B3FED4BBE71A}">
      <dgm:prSet phldrT="[Text]"/>
      <dgm:spPr>
        <a:solidFill>
          <a:srgbClr val="FF0000"/>
        </a:solidFill>
      </dgm:spPr>
      <dgm:t>
        <a:bodyPr/>
        <a:lstStyle/>
        <a:p>
          <a:r>
            <a:rPr lang="en-GB" dirty="0"/>
            <a:t>Simple Random Sampling</a:t>
          </a:r>
        </a:p>
      </dgm:t>
    </dgm:pt>
    <dgm:pt modelId="{348A1294-656F-4F0A-AA3F-A5233F984FA7}" type="parTrans" cxnId="{8E62613D-E08B-46A5-A34C-834655536183}">
      <dgm:prSet/>
      <dgm:spPr/>
      <dgm:t>
        <a:bodyPr/>
        <a:lstStyle/>
        <a:p>
          <a:endParaRPr lang="en-GB"/>
        </a:p>
      </dgm:t>
    </dgm:pt>
    <dgm:pt modelId="{7A592AB0-6EB2-431C-BE05-F3A1D6E678DE}" type="sibTrans" cxnId="{8E62613D-E08B-46A5-A34C-834655536183}">
      <dgm:prSet/>
      <dgm:spPr/>
      <dgm:t>
        <a:bodyPr/>
        <a:lstStyle/>
        <a:p>
          <a:endParaRPr lang="en-GB"/>
        </a:p>
      </dgm:t>
    </dgm:pt>
    <dgm:pt modelId="{704DD928-2F2F-47D0-81BB-7DB43BE600D9}">
      <dgm:prSet phldrT="[Text]"/>
      <dgm:spPr>
        <a:solidFill>
          <a:srgbClr val="00B050"/>
        </a:solidFill>
      </dgm:spPr>
      <dgm:t>
        <a:bodyPr/>
        <a:lstStyle/>
        <a:p>
          <a:r>
            <a:rPr lang="en-GB" dirty="0"/>
            <a:t>Complex Probability Sampling</a:t>
          </a:r>
        </a:p>
      </dgm:t>
    </dgm:pt>
    <dgm:pt modelId="{239549A2-B361-4709-83AE-7B610E30FF9D}" type="parTrans" cxnId="{94A6626F-F616-43F4-845E-BB260477DB09}">
      <dgm:prSet/>
      <dgm:spPr/>
      <dgm:t>
        <a:bodyPr/>
        <a:lstStyle/>
        <a:p>
          <a:endParaRPr lang="en-GB"/>
        </a:p>
      </dgm:t>
    </dgm:pt>
    <dgm:pt modelId="{B86F351E-9F02-4DF8-8024-7254EA9B3507}" type="sibTrans" cxnId="{94A6626F-F616-43F4-845E-BB260477DB09}">
      <dgm:prSet/>
      <dgm:spPr/>
      <dgm:t>
        <a:bodyPr/>
        <a:lstStyle/>
        <a:p>
          <a:endParaRPr lang="en-GB"/>
        </a:p>
      </dgm:t>
    </dgm:pt>
    <dgm:pt modelId="{AEBA9C66-2379-4A95-BD79-134E5F0E0694}">
      <dgm:prSet phldrT="[Text]" phldr="1"/>
      <dgm:spPr/>
      <dgm:t>
        <a:bodyPr/>
        <a:lstStyle/>
        <a:p>
          <a:endParaRPr lang="en-GB" dirty="0"/>
        </a:p>
      </dgm:t>
    </dgm:pt>
    <dgm:pt modelId="{ACB19E01-B87C-49E5-9B87-881A7185AF96}" type="parTrans" cxnId="{BFD461A3-BDF9-4293-9785-88DF0CE731F4}">
      <dgm:prSet/>
      <dgm:spPr/>
      <dgm:t>
        <a:bodyPr/>
        <a:lstStyle/>
        <a:p>
          <a:endParaRPr lang="en-GB"/>
        </a:p>
      </dgm:t>
    </dgm:pt>
    <dgm:pt modelId="{4F14EF69-9116-4A9E-B4DB-77C4F2FD06B8}" type="sibTrans" cxnId="{BFD461A3-BDF9-4293-9785-88DF0CE731F4}">
      <dgm:prSet/>
      <dgm:spPr/>
      <dgm:t>
        <a:bodyPr/>
        <a:lstStyle/>
        <a:p>
          <a:endParaRPr lang="en-GB"/>
        </a:p>
      </dgm:t>
    </dgm:pt>
    <dgm:pt modelId="{C322019B-0C21-4C21-8EB2-16932CCBF998}">
      <dgm:prSet phldrT="[Text]"/>
      <dgm:spPr/>
      <dgm:t>
        <a:bodyPr/>
        <a:lstStyle/>
        <a:p>
          <a:r>
            <a:rPr lang="en-GB" dirty="0"/>
            <a:t>Probability Sampling</a:t>
          </a:r>
        </a:p>
      </dgm:t>
    </dgm:pt>
    <dgm:pt modelId="{19F2B8D3-C81A-40B3-998E-57D9876D1C4E}" type="parTrans" cxnId="{9CCF0FC2-D89A-4B8A-A717-C80DEDDE2383}">
      <dgm:prSet/>
      <dgm:spPr/>
      <dgm:t>
        <a:bodyPr/>
        <a:lstStyle/>
        <a:p>
          <a:endParaRPr lang="en-GB"/>
        </a:p>
      </dgm:t>
    </dgm:pt>
    <dgm:pt modelId="{7339D0B8-5331-41E8-A29D-606928D62CBB}" type="sibTrans" cxnId="{9CCF0FC2-D89A-4B8A-A717-C80DEDDE2383}">
      <dgm:prSet/>
      <dgm:spPr/>
      <dgm:t>
        <a:bodyPr/>
        <a:lstStyle/>
        <a:p>
          <a:endParaRPr lang="en-GB"/>
        </a:p>
      </dgm:t>
    </dgm:pt>
    <dgm:pt modelId="{3A1EC03F-6B16-49CF-B7AD-513E57AA349F}" type="pres">
      <dgm:prSet presAssocID="{9920FE0D-FB36-43BF-BADC-5C53C9F0C320}" presName="Name0" presStyleCnt="0">
        <dgm:presLayoutVars>
          <dgm:chMax val="1"/>
          <dgm:dir/>
          <dgm:animLvl val="ctr"/>
          <dgm:resizeHandles val="exact"/>
        </dgm:presLayoutVars>
      </dgm:prSet>
      <dgm:spPr/>
    </dgm:pt>
    <dgm:pt modelId="{33115BE9-B885-472C-B533-4EA0B4CF7171}" type="pres">
      <dgm:prSet presAssocID="{C322019B-0C21-4C21-8EB2-16932CCBF998}" presName="centerShape" presStyleLbl="node0" presStyleIdx="0" presStyleCnt="1"/>
      <dgm:spPr/>
    </dgm:pt>
    <dgm:pt modelId="{C00AB377-4E18-4B38-87C7-DBCA0E1A01A3}" type="pres">
      <dgm:prSet presAssocID="{25A77C7F-CC88-4428-B61A-B3FED4BBE71A}" presName="node" presStyleLbl="node1" presStyleIdx="0" presStyleCnt="2">
        <dgm:presLayoutVars>
          <dgm:bulletEnabled val="1"/>
        </dgm:presLayoutVars>
      </dgm:prSet>
      <dgm:spPr/>
    </dgm:pt>
    <dgm:pt modelId="{76D84772-DCCE-47FB-B90E-E90ECF5ADD8D}" type="pres">
      <dgm:prSet presAssocID="{25A77C7F-CC88-4428-B61A-B3FED4BBE71A}" presName="dummy" presStyleCnt="0"/>
      <dgm:spPr/>
    </dgm:pt>
    <dgm:pt modelId="{014C95BA-3170-4C7B-B862-4908C647E5BC}" type="pres">
      <dgm:prSet presAssocID="{7A592AB0-6EB2-431C-BE05-F3A1D6E678DE}" presName="sibTrans" presStyleLbl="sibTrans2D1" presStyleIdx="0" presStyleCnt="2"/>
      <dgm:spPr/>
    </dgm:pt>
    <dgm:pt modelId="{ADEA8B03-5C3E-4C56-8666-A01169841DA4}" type="pres">
      <dgm:prSet presAssocID="{704DD928-2F2F-47D0-81BB-7DB43BE600D9}" presName="node" presStyleLbl="node1" presStyleIdx="1" presStyleCnt="2">
        <dgm:presLayoutVars>
          <dgm:bulletEnabled val="1"/>
        </dgm:presLayoutVars>
      </dgm:prSet>
      <dgm:spPr/>
    </dgm:pt>
    <dgm:pt modelId="{7C16C989-F30E-479D-9E62-DEF182ECB2AE}" type="pres">
      <dgm:prSet presAssocID="{704DD928-2F2F-47D0-81BB-7DB43BE600D9}" presName="dummy" presStyleCnt="0"/>
      <dgm:spPr/>
    </dgm:pt>
    <dgm:pt modelId="{40857F12-0244-434F-B87F-0664B9E02FAD}" type="pres">
      <dgm:prSet presAssocID="{B86F351E-9F02-4DF8-8024-7254EA9B3507}" presName="sibTrans" presStyleLbl="sibTrans2D1" presStyleIdx="1" presStyleCnt="2"/>
      <dgm:spPr/>
    </dgm:pt>
  </dgm:ptLst>
  <dgm:cxnLst>
    <dgm:cxn modelId="{8E62613D-E08B-46A5-A34C-834655536183}" srcId="{C322019B-0C21-4C21-8EB2-16932CCBF998}" destId="{25A77C7F-CC88-4428-B61A-B3FED4BBE71A}" srcOrd="0" destOrd="0" parTransId="{348A1294-656F-4F0A-AA3F-A5233F984FA7}" sibTransId="{7A592AB0-6EB2-431C-BE05-F3A1D6E678DE}"/>
    <dgm:cxn modelId="{EB8AAD3D-0D79-4C21-9E97-42BD079BEC52}" type="presOf" srcId="{704DD928-2F2F-47D0-81BB-7DB43BE600D9}" destId="{ADEA8B03-5C3E-4C56-8666-A01169841DA4}" srcOrd="0" destOrd="0" presId="urn:microsoft.com/office/officeart/2005/8/layout/radial6"/>
    <dgm:cxn modelId="{D3548042-A5DA-494E-AFDE-46F637085302}" type="presOf" srcId="{C322019B-0C21-4C21-8EB2-16932CCBF998}" destId="{33115BE9-B885-472C-B533-4EA0B4CF7171}" srcOrd="0" destOrd="0" presId="urn:microsoft.com/office/officeart/2005/8/layout/radial6"/>
    <dgm:cxn modelId="{94A6626F-F616-43F4-845E-BB260477DB09}" srcId="{C322019B-0C21-4C21-8EB2-16932CCBF998}" destId="{704DD928-2F2F-47D0-81BB-7DB43BE600D9}" srcOrd="1" destOrd="0" parTransId="{239549A2-B361-4709-83AE-7B610E30FF9D}" sibTransId="{B86F351E-9F02-4DF8-8024-7254EA9B3507}"/>
    <dgm:cxn modelId="{9F3B7C79-0DFB-48C4-ADC6-87F1EA846D0F}" type="presOf" srcId="{B86F351E-9F02-4DF8-8024-7254EA9B3507}" destId="{40857F12-0244-434F-B87F-0664B9E02FAD}" srcOrd="0" destOrd="0" presId="urn:microsoft.com/office/officeart/2005/8/layout/radial6"/>
    <dgm:cxn modelId="{0A53F7A1-E3BA-4317-829E-1C29A5F9FECC}" type="presOf" srcId="{7A592AB0-6EB2-431C-BE05-F3A1D6E678DE}" destId="{014C95BA-3170-4C7B-B862-4908C647E5BC}" srcOrd="0" destOrd="0" presId="urn:microsoft.com/office/officeart/2005/8/layout/radial6"/>
    <dgm:cxn modelId="{BFD461A3-BDF9-4293-9785-88DF0CE731F4}" srcId="{9920FE0D-FB36-43BF-BADC-5C53C9F0C320}" destId="{AEBA9C66-2379-4A95-BD79-134E5F0E0694}" srcOrd="1" destOrd="0" parTransId="{ACB19E01-B87C-49E5-9B87-881A7185AF96}" sibTransId="{4F14EF69-9116-4A9E-B4DB-77C4F2FD06B8}"/>
    <dgm:cxn modelId="{9CCF0FC2-D89A-4B8A-A717-C80DEDDE2383}" srcId="{9920FE0D-FB36-43BF-BADC-5C53C9F0C320}" destId="{C322019B-0C21-4C21-8EB2-16932CCBF998}" srcOrd="0" destOrd="0" parTransId="{19F2B8D3-C81A-40B3-998E-57D9876D1C4E}" sibTransId="{7339D0B8-5331-41E8-A29D-606928D62CBB}"/>
    <dgm:cxn modelId="{C4C5A5EE-DAF3-4C6B-94BE-C04AB2F2F64D}" type="presOf" srcId="{25A77C7F-CC88-4428-B61A-B3FED4BBE71A}" destId="{C00AB377-4E18-4B38-87C7-DBCA0E1A01A3}" srcOrd="0" destOrd="0" presId="urn:microsoft.com/office/officeart/2005/8/layout/radial6"/>
    <dgm:cxn modelId="{D65BBEF8-59A4-4AF4-AA83-B680BE233EE4}" type="presOf" srcId="{9920FE0D-FB36-43BF-BADC-5C53C9F0C320}" destId="{3A1EC03F-6B16-49CF-B7AD-513E57AA349F}" srcOrd="0" destOrd="0" presId="urn:microsoft.com/office/officeart/2005/8/layout/radial6"/>
    <dgm:cxn modelId="{A3458E1A-B273-454A-A894-DFBE938E8383}" type="presParOf" srcId="{3A1EC03F-6B16-49CF-B7AD-513E57AA349F}" destId="{33115BE9-B885-472C-B533-4EA0B4CF7171}" srcOrd="0" destOrd="0" presId="urn:microsoft.com/office/officeart/2005/8/layout/radial6"/>
    <dgm:cxn modelId="{98F2CD1D-4013-4E74-9DA9-127F1A2FB425}" type="presParOf" srcId="{3A1EC03F-6B16-49CF-B7AD-513E57AA349F}" destId="{C00AB377-4E18-4B38-87C7-DBCA0E1A01A3}" srcOrd="1" destOrd="0" presId="urn:microsoft.com/office/officeart/2005/8/layout/radial6"/>
    <dgm:cxn modelId="{E90FB295-EF64-48CA-92A6-4B3F33274812}" type="presParOf" srcId="{3A1EC03F-6B16-49CF-B7AD-513E57AA349F}" destId="{76D84772-DCCE-47FB-B90E-E90ECF5ADD8D}" srcOrd="2" destOrd="0" presId="urn:microsoft.com/office/officeart/2005/8/layout/radial6"/>
    <dgm:cxn modelId="{88F29BA6-5555-4916-B5DC-B879398F22D0}" type="presParOf" srcId="{3A1EC03F-6B16-49CF-B7AD-513E57AA349F}" destId="{014C95BA-3170-4C7B-B862-4908C647E5BC}" srcOrd="3" destOrd="0" presId="urn:microsoft.com/office/officeart/2005/8/layout/radial6"/>
    <dgm:cxn modelId="{814372C2-574C-4DA2-92B8-F169285060A3}" type="presParOf" srcId="{3A1EC03F-6B16-49CF-B7AD-513E57AA349F}" destId="{ADEA8B03-5C3E-4C56-8666-A01169841DA4}" srcOrd="4" destOrd="0" presId="urn:microsoft.com/office/officeart/2005/8/layout/radial6"/>
    <dgm:cxn modelId="{8D47F5CA-94AD-42C0-A9A1-7A585CE8DA13}" type="presParOf" srcId="{3A1EC03F-6B16-49CF-B7AD-513E57AA349F}" destId="{7C16C989-F30E-479D-9E62-DEF182ECB2AE}" srcOrd="5" destOrd="0" presId="urn:microsoft.com/office/officeart/2005/8/layout/radial6"/>
    <dgm:cxn modelId="{76C23884-1896-490F-85DF-1C9B2796BB35}" type="presParOf" srcId="{3A1EC03F-6B16-49CF-B7AD-513E57AA349F}" destId="{40857F12-0244-434F-B87F-0664B9E02FAD}" srcOrd="6"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A07A14-4B45-4FE8-93F4-A516B80C34C1}" type="doc">
      <dgm:prSet loTypeId="urn:microsoft.com/office/officeart/2005/8/layout/radial4" loCatId="relationship" qsTypeId="urn:microsoft.com/office/officeart/2005/8/quickstyle/simple5" qsCatId="simple" csTypeId="urn:microsoft.com/office/officeart/2005/8/colors/accent6_4" csCatId="accent6" phldr="1"/>
      <dgm:spPr/>
      <dgm:t>
        <a:bodyPr/>
        <a:lstStyle/>
        <a:p>
          <a:endParaRPr lang="en-GB"/>
        </a:p>
      </dgm:t>
    </dgm:pt>
    <dgm:pt modelId="{DF48D64C-478E-4228-B71B-0C5377374188}">
      <dgm:prSet phldrT="[Text]"/>
      <dgm:spPr>
        <a:solidFill>
          <a:srgbClr val="00B050"/>
        </a:solidFill>
      </dgm:spPr>
      <dgm:t>
        <a:bodyPr/>
        <a:lstStyle/>
        <a:p>
          <a:r>
            <a:rPr lang="en-GB" dirty="0"/>
            <a:t>SAMPLING</a:t>
          </a:r>
        </a:p>
      </dgm:t>
    </dgm:pt>
    <dgm:pt modelId="{8CB65ABF-55E4-45FF-AEC0-0DF7E5182F6A}" type="parTrans" cxnId="{18881ABF-4444-4D04-8F65-7D7D28E3D2B8}">
      <dgm:prSet/>
      <dgm:spPr/>
      <dgm:t>
        <a:bodyPr/>
        <a:lstStyle/>
        <a:p>
          <a:endParaRPr lang="en-GB"/>
        </a:p>
      </dgm:t>
    </dgm:pt>
    <dgm:pt modelId="{AD5E0885-5765-4B44-B396-FAD8502010CE}" type="sibTrans" cxnId="{18881ABF-4444-4D04-8F65-7D7D28E3D2B8}">
      <dgm:prSet/>
      <dgm:spPr/>
      <dgm:t>
        <a:bodyPr/>
        <a:lstStyle/>
        <a:p>
          <a:endParaRPr lang="en-GB"/>
        </a:p>
      </dgm:t>
    </dgm:pt>
    <dgm:pt modelId="{13119B5A-7A7D-4BC3-8837-731F3D8867CE}">
      <dgm:prSet phldrT="[Text]"/>
      <dgm:spPr/>
      <dgm:t>
        <a:bodyPr/>
        <a:lstStyle/>
        <a:p>
          <a:r>
            <a:rPr lang="en-GB" dirty="0"/>
            <a:t>PROBABILITY</a:t>
          </a:r>
        </a:p>
      </dgm:t>
    </dgm:pt>
    <dgm:pt modelId="{72FC9EF9-FCB8-4830-8CD9-BDFDCB6E2E55}" type="parTrans" cxnId="{1877B8D4-5611-46B2-93DC-E4AC2E630CA4}">
      <dgm:prSet/>
      <dgm:spPr/>
      <dgm:t>
        <a:bodyPr/>
        <a:lstStyle/>
        <a:p>
          <a:endParaRPr lang="en-GB"/>
        </a:p>
      </dgm:t>
    </dgm:pt>
    <dgm:pt modelId="{E0AAC212-3B2A-4A88-AC59-1732ECA3FBA6}" type="sibTrans" cxnId="{1877B8D4-5611-46B2-93DC-E4AC2E630CA4}">
      <dgm:prSet/>
      <dgm:spPr/>
      <dgm:t>
        <a:bodyPr/>
        <a:lstStyle/>
        <a:p>
          <a:endParaRPr lang="en-GB"/>
        </a:p>
      </dgm:t>
    </dgm:pt>
    <dgm:pt modelId="{4CAFA5CB-D914-49D2-9ACC-471EB4CA8937}">
      <dgm:prSet phldrT="[Text]"/>
      <dgm:spPr>
        <a:solidFill>
          <a:srgbClr val="C00000"/>
        </a:solidFill>
      </dgm:spPr>
      <dgm:t>
        <a:bodyPr/>
        <a:lstStyle/>
        <a:p>
          <a:r>
            <a:rPr lang="en-GB" dirty="0"/>
            <a:t>NON-PROBABILITY</a:t>
          </a:r>
        </a:p>
      </dgm:t>
    </dgm:pt>
    <dgm:pt modelId="{E087587C-D0C6-429A-881C-40883ADC2A82}" type="parTrans" cxnId="{BE961F82-C177-4F7A-9DD5-5FBA539B0CC7}">
      <dgm:prSet/>
      <dgm:spPr/>
      <dgm:t>
        <a:bodyPr/>
        <a:lstStyle/>
        <a:p>
          <a:endParaRPr lang="en-GB"/>
        </a:p>
      </dgm:t>
    </dgm:pt>
    <dgm:pt modelId="{181AE389-D209-4DF9-B1C0-A24633745A3A}" type="sibTrans" cxnId="{BE961F82-C177-4F7A-9DD5-5FBA539B0CC7}">
      <dgm:prSet/>
      <dgm:spPr/>
      <dgm:t>
        <a:bodyPr/>
        <a:lstStyle/>
        <a:p>
          <a:endParaRPr lang="en-GB"/>
        </a:p>
      </dgm:t>
    </dgm:pt>
    <dgm:pt modelId="{6BA7B4F1-4F61-492A-BA2C-9AB427F9FA66}" type="pres">
      <dgm:prSet presAssocID="{1CA07A14-4B45-4FE8-93F4-A516B80C34C1}" presName="cycle" presStyleCnt="0">
        <dgm:presLayoutVars>
          <dgm:chMax val="1"/>
          <dgm:dir/>
          <dgm:animLvl val="ctr"/>
          <dgm:resizeHandles val="exact"/>
        </dgm:presLayoutVars>
      </dgm:prSet>
      <dgm:spPr/>
    </dgm:pt>
    <dgm:pt modelId="{14B10FED-7BB5-4024-B290-3B30D1404E33}" type="pres">
      <dgm:prSet presAssocID="{DF48D64C-478E-4228-B71B-0C5377374188}" presName="centerShape" presStyleLbl="node0" presStyleIdx="0" presStyleCnt="1"/>
      <dgm:spPr/>
    </dgm:pt>
    <dgm:pt modelId="{003DE768-2B8E-4C3B-8DAB-CCA0510103EF}" type="pres">
      <dgm:prSet presAssocID="{72FC9EF9-FCB8-4830-8CD9-BDFDCB6E2E55}" presName="parTrans" presStyleLbl="bgSibTrans2D1" presStyleIdx="0" presStyleCnt="2"/>
      <dgm:spPr/>
    </dgm:pt>
    <dgm:pt modelId="{6B1A4F34-FB9C-485E-82B3-145A3DBAF619}" type="pres">
      <dgm:prSet presAssocID="{13119B5A-7A7D-4BC3-8837-731F3D8867CE}" presName="node" presStyleLbl="node1" presStyleIdx="0" presStyleCnt="2">
        <dgm:presLayoutVars>
          <dgm:bulletEnabled val="1"/>
        </dgm:presLayoutVars>
      </dgm:prSet>
      <dgm:spPr/>
    </dgm:pt>
    <dgm:pt modelId="{C2BB17CC-7C55-416C-96CC-D19502CDC327}" type="pres">
      <dgm:prSet presAssocID="{E087587C-D0C6-429A-881C-40883ADC2A82}" presName="parTrans" presStyleLbl="bgSibTrans2D1" presStyleIdx="1" presStyleCnt="2"/>
      <dgm:spPr/>
    </dgm:pt>
    <dgm:pt modelId="{1B85C6C3-2887-49E0-AF63-FDA23A410327}" type="pres">
      <dgm:prSet presAssocID="{4CAFA5CB-D914-49D2-9ACC-471EB4CA8937}" presName="node" presStyleLbl="node1" presStyleIdx="1" presStyleCnt="2">
        <dgm:presLayoutVars>
          <dgm:bulletEnabled val="1"/>
        </dgm:presLayoutVars>
      </dgm:prSet>
      <dgm:spPr/>
    </dgm:pt>
  </dgm:ptLst>
  <dgm:cxnLst>
    <dgm:cxn modelId="{1FDA0A07-95DD-4357-9E2C-D254A86FA0F0}" type="presOf" srcId="{4CAFA5CB-D914-49D2-9ACC-471EB4CA8937}" destId="{1B85C6C3-2887-49E0-AF63-FDA23A410327}" srcOrd="0" destOrd="0" presId="urn:microsoft.com/office/officeart/2005/8/layout/radial4"/>
    <dgm:cxn modelId="{F0375834-F540-4714-B108-BBDF06BDEBF0}" type="presOf" srcId="{DF48D64C-478E-4228-B71B-0C5377374188}" destId="{14B10FED-7BB5-4024-B290-3B30D1404E33}" srcOrd="0" destOrd="0" presId="urn:microsoft.com/office/officeart/2005/8/layout/radial4"/>
    <dgm:cxn modelId="{5B28DF4E-AB3A-45E4-A03C-1DEA68038F3A}" type="presOf" srcId="{1CA07A14-4B45-4FE8-93F4-A516B80C34C1}" destId="{6BA7B4F1-4F61-492A-BA2C-9AB427F9FA66}" srcOrd="0" destOrd="0" presId="urn:microsoft.com/office/officeart/2005/8/layout/radial4"/>
    <dgm:cxn modelId="{BE961F82-C177-4F7A-9DD5-5FBA539B0CC7}" srcId="{DF48D64C-478E-4228-B71B-0C5377374188}" destId="{4CAFA5CB-D914-49D2-9ACC-471EB4CA8937}" srcOrd="1" destOrd="0" parTransId="{E087587C-D0C6-429A-881C-40883ADC2A82}" sibTransId="{181AE389-D209-4DF9-B1C0-A24633745A3A}"/>
    <dgm:cxn modelId="{971797AB-0305-4E49-B2FF-F6CF75006CEA}" type="presOf" srcId="{13119B5A-7A7D-4BC3-8837-731F3D8867CE}" destId="{6B1A4F34-FB9C-485E-82B3-145A3DBAF619}" srcOrd="0" destOrd="0" presId="urn:microsoft.com/office/officeart/2005/8/layout/radial4"/>
    <dgm:cxn modelId="{D98C0FBB-4258-4A20-92DB-D4A67ACC1B01}" type="presOf" srcId="{E087587C-D0C6-429A-881C-40883ADC2A82}" destId="{C2BB17CC-7C55-416C-96CC-D19502CDC327}" srcOrd="0" destOrd="0" presId="urn:microsoft.com/office/officeart/2005/8/layout/radial4"/>
    <dgm:cxn modelId="{18881ABF-4444-4D04-8F65-7D7D28E3D2B8}" srcId="{1CA07A14-4B45-4FE8-93F4-A516B80C34C1}" destId="{DF48D64C-478E-4228-B71B-0C5377374188}" srcOrd="0" destOrd="0" parTransId="{8CB65ABF-55E4-45FF-AEC0-0DF7E5182F6A}" sibTransId="{AD5E0885-5765-4B44-B396-FAD8502010CE}"/>
    <dgm:cxn modelId="{1877B8D4-5611-46B2-93DC-E4AC2E630CA4}" srcId="{DF48D64C-478E-4228-B71B-0C5377374188}" destId="{13119B5A-7A7D-4BC3-8837-731F3D8867CE}" srcOrd="0" destOrd="0" parTransId="{72FC9EF9-FCB8-4830-8CD9-BDFDCB6E2E55}" sibTransId="{E0AAC212-3B2A-4A88-AC59-1732ECA3FBA6}"/>
    <dgm:cxn modelId="{16C272FD-3373-4213-8B27-2C1DA685C3DB}" type="presOf" srcId="{72FC9EF9-FCB8-4830-8CD9-BDFDCB6E2E55}" destId="{003DE768-2B8E-4C3B-8DAB-CCA0510103EF}" srcOrd="0" destOrd="0" presId="urn:microsoft.com/office/officeart/2005/8/layout/radial4"/>
    <dgm:cxn modelId="{C7665113-5032-4D61-A1BD-1142A2EFEE09}" type="presParOf" srcId="{6BA7B4F1-4F61-492A-BA2C-9AB427F9FA66}" destId="{14B10FED-7BB5-4024-B290-3B30D1404E33}" srcOrd="0" destOrd="0" presId="urn:microsoft.com/office/officeart/2005/8/layout/radial4"/>
    <dgm:cxn modelId="{6CAEC308-DA9E-467A-AF22-7EB58249D4A7}" type="presParOf" srcId="{6BA7B4F1-4F61-492A-BA2C-9AB427F9FA66}" destId="{003DE768-2B8E-4C3B-8DAB-CCA0510103EF}" srcOrd="1" destOrd="0" presId="urn:microsoft.com/office/officeart/2005/8/layout/radial4"/>
    <dgm:cxn modelId="{1E98AF8A-5B91-4BA4-8B0D-4FEE4BD24B07}" type="presParOf" srcId="{6BA7B4F1-4F61-492A-BA2C-9AB427F9FA66}" destId="{6B1A4F34-FB9C-485E-82B3-145A3DBAF619}" srcOrd="2" destOrd="0" presId="urn:microsoft.com/office/officeart/2005/8/layout/radial4"/>
    <dgm:cxn modelId="{7EFDC038-9703-43AB-ACA2-E1DD1CC518C7}" type="presParOf" srcId="{6BA7B4F1-4F61-492A-BA2C-9AB427F9FA66}" destId="{C2BB17CC-7C55-416C-96CC-D19502CDC327}" srcOrd="3" destOrd="0" presId="urn:microsoft.com/office/officeart/2005/8/layout/radial4"/>
    <dgm:cxn modelId="{7F0D55C8-D4EE-4A82-957A-31EC3D80618C}" type="presParOf" srcId="{6BA7B4F1-4F61-492A-BA2C-9AB427F9FA66}" destId="{1B85C6C3-2887-49E0-AF63-FDA23A410327}" srcOrd="4"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20FE0D-FB36-43BF-BADC-5C53C9F0C320}" type="doc">
      <dgm:prSet loTypeId="urn:microsoft.com/office/officeart/2005/8/layout/radial6" loCatId="cycle" qsTypeId="urn:microsoft.com/office/officeart/2005/8/quickstyle/3d1" qsCatId="3D" csTypeId="urn:microsoft.com/office/officeart/2005/8/colors/accent2_2" csCatId="accent2" phldr="1"/>
      <dgm:spPr/>
      <dgm:t>
        <a:bodyPr/>
        <a:lstStyle/>
        <a:p>
          <a:endParaRPr lang="en-GB"/>
        </a:p>
      </dgm:t>
    </dgm:pt>
    <dgm:pt modelId="{25A77C7F-CC88-4428-B61A-B3FED4BBE71A}">
      <dgm:prSet phldrT="[Text]"/>
      <dgm:spPr>
        <a:solidFill>
          <a:srgbClr val="FF0000"/>
        </a:solidFill>
      </dgm:spPr>
      <dgm:t>
        <a:bodyPr/>
        <a:lstStyle/>
        <a:p>
          <a:r>
            <a:rPr lang="en-GB" dirty="0">
              <a:effectLst>
                <a:outerShdw blurRad="38100" dist="38100" dir="2700000" algn="tl">
                  <a:srgbClr val="000000">
                    <a:alpha val="43137"/>
                  </a:srgbClr>
                </a:outerShdw>
              </a:effectLst>
            </a:rPr>
            <a:t>Convenience Sampling</a:t>
          </a:r>
        </a:p>
      </dgm:t>
    </dgm:pt>
    <dgm:pt modelId="{348A1294-656F-4F0A-AA3F-A5233F984FA7}" type="parTrans" cxnId="{8E62613D-E08B-46A5-A34C-834655536183}">
      <dgm:prSet/>
      <dgm:spPr/>
      <dgm:t>
        <a:bodyPr/>
        <a:lstStyle/>
        <a:p>
          <a:endParaRPr lang="en-GB">
            <a:effectLst>
              <a:outerShdw blurRad="38100" dist="38100" dir="2700000" algn="tl">
                <a:srgbClr val="000000">
                  <a:alpha val="43137"/>
                </a:srgbClr>
              </a:outerShdw>
            </a:effectLst>
          </a:endParaRPr>
        </a:p>
      </dgm:t>
    </dgm:pt>
    <dgm:pt modelId="{7A592AB0-6EB2-431C-BE05-F3A1D6E678DE}" type="sibTrans" cxnId="{8E62613D-E08B-46A5-A34C-834655536183}">
      <dgm:prSet/>
      <dgm:spPr/>
      <dgm:t>
        <a:bodyPr/>
        <a:lstStyle/>
        <a:p>
          <a:endParaRPr lang="en-GB">
            <a:effectLst>
              <a:outerShdw blurRad="38100" dist="38100" dir="2700000" algn="tl">
                <a:srgbClr val="000000">
                  <a:alpha val="43137"/>
                </a:srgbClr>
              </a:outerShdw>
            </a:effectLst>
          </a:endParaRPr>
        </a:p>
      </dgm:t>
    </dgm:pt>
    <dgm:pt modelId="{704DD928-2F2F-47D0-81BB-7DB43BE600D9}">
      <dgm:prSet phldrT="[Text]"/>
      <dgm:spPr>
        <a:solidFill>
          <a:srgbClr val="00B050"/>
        </a:solidFill>
      </dgm:spPr>
      <dgm:t>
        <a:bodyPr/>
        <a:lstStyle/>
        <a:p>
          <a:r>
            <a:rPr lang="en-GB" dirty="0">
              <a:effectLst>
                <a:outerShdw blurRad="38100" dist="38100" dir="2700000" algn="tl">
                  <a:srgbClr val="000000">
                    <a:alpha val="43137"/>
                  </a:srgbClr>
                </a:outerShdw>
              </a:effectLst>
            </a:rPr>
            <a:t>Purposive Sampling</a:t>
          </a:r>
        </a:p>
      </dgm:t>
    </dgm:pt>
    <dgm:pt modelId="{239549A2-B361-4709-83AE-7B610E30FF9D}" type="parTrans" cxnId="{94A6626F-F616-43F4-845E-BB260477DB09}">
      <dgm:prSet/>
      <dgm:spPr/>
      <dgm:t>
        <a:bodyPr/>
        <a:lstStyle/>
        <a:p>
          <a:endParaRPr lang="en-GB">
            <a:effectLst>
              <a:outerShdw blurRad="38100" dist="38100" dir="2700000" algn="tl">
                <a:srgbClr val="000000">
                  <a:alpha val="43137"/>
                </a:srgbClr>
              </a:outerShdw>
            </a:effectLst>
          </a:endParaRPr>
        </a:p>
      </dgm:t>
    </dgm:pt>
    <dgm:pt modelId="{B86F351E-9F02-4DF8-8024-7254EA9B3507}" type="sibTrans" cxnId="{94A6626F-F616-43F4-845E-BB260477DB09}">
      <dgm:prSet/>
      <dgm:spPr/>
      <dgm:t>
        <a:bodyPr/>
        <a:lstStyle/>
        <a:p>
          <a:endParaRPr lang="en-GB">
            <a:effectLst>
              <a:outerShdw blurRad="38100" dist="38100" dir="2700000" algn="tl">
                <a:srgbClr val="000000">
                  <a:alpha val="43137"/>
                </a:srgbClr>
              </a:outerShdw>
            </a:effectLst>
          </a:endParaRPr>
        </a:p>
      </dgm:t>
    </dgm:pt>
    <dgm:pt modelId="{AEBA9C66-2379-4A95-BD79-134E5F0E0694}">
      <dgm:prSet phldrT="[Text]" phldr="1"/>
      <dgm:spPr/>
      <dgm:t>
        <a:bodyPr/>
        <a:lstStyle/>
        <a:p>
          <a:endParaRPr lang="en-GB" dirty="0">
            <a:effectLst>
              <a:outerShdw blurRad="38100" dist="38100" dir="2700000" algn="tl">
                <a:srgbClr val="000000">
                  <a:alpha val="43137"/>
                </a:srgbClr>
              </a:outerShdw>
            </a:effectLst>
          </a:endParaRPr>
        </a:p>
      </dgm:t>
    </dgm:pt>
    <dgm:pt modelId="{ACB19E01-B87C-49E5-9B87-881A7185AF96}" type="parTrans" cxnId="{BFD461A3-BDF9-4293-9785-88DF0CE731F4}">
      <dgm:prSet/>
      <dgm:spPr/>
      <dgm:t>
        <a:bodyPr/>
        <a:lstStyle/>
        <a:p>
          <a:endParaRPr lang="en-GB">
            <a:effectLst>
              <a:outerShdw blurRad="38100" dist="38100" dir="2700000" algn="tl">
                <a:srgbClr val="000000">
                  <a:alpha val="43137"/>
                </a:srgbClr>
              </a:outerShdw>
            </a:effectLst>
          </a:endParaRPr>
        </a:p>
      </dgm:t>
    </dgm:pt>
    <dgm:pt modelId="{4F14EF69-9116-4A9E-B4DB-77C4F2FD06B8}" type="sibTrans" cxnId="{BFD461A3-BDF9-4293-9785-88DF0CE731F4}">
      <dgm:prSet/>
      <dgm:spPr/>
      <dgm:t>
        <a:bodyPr/>
        <a:lstStyle/>
        <a:p>
          <a:endParaRPr lang="en-GB">
            <a:effectLst>
              <a:outerShdw blurRad="38100" dist="38100" dir="2700000" algn="tl">
                <a:srgbClr val="000000">
                  <a:alpha val="43137"/>
                </a:srgbClr>
              </a:outerShdw>
            </a:effectLst>
          </a:endParaRPr>
        </a:p>
      </dgm:t>
    </dgm:pt>
    <dgm:pt modelId="{C322019B-0C21-4C21-8EB2-16932CCBF998}">
      <dgm:prSet phldrT="[Text]"/>
      <dgm:spPr/>
      <dgm:t>
        <a:bodyPr/>
        <a:lstStyle/>
        <a:p>
          <a:r>
            <a:rPr lang="en-GB" dirty="0">
              <a:effectLst/>
            </a:rPr>
            <a:t>Non-Probability Sampling</a:t>
          </a:r>
        </a:p>
      </dgm:t>
    </dgm:pt>
    <dgm:pt modelId="{19F2B8D3-C81A-40B3-998E-57D9876D1C4E}" type="parTrans" cxnId="{9CCF0FC2-D89A-4B8A-A717-C80DEDDE2383}">
      <dgm:prSet/>
      <dgm:spPr/>
      <dgm:t>
        <a:bodyPr/>
        <a:lstStyle/>
        <a:p>
          <a:endParaRPr lang="en-GB">
            <a:effectLst>
              <a:outerShdw blurRad="38100" dist="38100" dir="2700000" algn="tl">
                <a:srgbClr val="000000">
                  <a:alpha val="43137"/>
                </a:srgbClr>
              </a:outerShdw>
            </a:effectLst>
          </a:endParaRPr>
        </a:p>
      </dgm:t>
    </dgm:pt>
    <dgm:pt modelId="{7339D0B8-5331-41E8-A29D-606928D62CBB}" type="sibTrans" cxnId="{9CCF0FC2-D89A-4B8A-A717-C80DEDDE2383}">
      <dgm:prSet/>
      <dgm:spPr/>
      <dgm:t>
        <a:bodyPr/>
        <a:lstStyle/>
        <a:p>
          <a:endParaRPr lang="en-GB">
            <a:effectLst>
              <a:outerShdw blurRad="38100" dist="38100" dir="2700000" algn="tl">
                <a:srgbClr val="000000">
                  <a:alpha val="43137"/>
                </a:srgbClr>
              </a:outerShdw>
            </a:effectLst>
          </a:endParaRPr>
        </a:p>
      </dgm:t>
    </dgm:pt>
    <dgm:pt modelId="{3A1EC03F-6B16-49CF-B7AD-513E57AA349F}" type="pres">
      <dgm:prSet presAssocID="{9920FE0D-FB36-43BF-BADC-5C53C9F0C320}" presName="Name0" presStyleCnt="0">
        <dgm:presLayoutVars>
          <dgm:chMax val="1"/>
          <dgm:dir/>
          <dgm:animLvl val="ctr"/>
          <dgm:resizeHandles val="exact"/>
        </dgm:presLayoutVars>
      </dgm:prSet>
      <dgm:spPr/>
    </dgm:pt>
    <dgm:pt modelId="{33115BE9-B885-472C-B533-4EA0B4CF7171}" type="pres">
      <dgm:prSet presAssocID="{C322019B-0C21-4C21-8EB2-16932CCBF998}" presName="centerShape" presStyleLbl="node0" presStyleIdx="0" presStyleCnt="1"/>
      <dgm:spPr/>
    </dgm:pt>
    <dgm:pt modelId="{C00AB377-4E18-4B38-87C7-DBCA0E1A01A3}" type="pres">
      <dgm:prSet presAssocID="{25A77C7F-CC88-4428-B61A-B3FED4BBE71A}" presName="node" presStyleLbl="node1" presStyleIdx="0" presStyleCnt="2">
        <dgm:presLayoutVars>
          <dgm:bulletEnabled val="1"/>
        </dgm:presLayoutVars>
      </dgm:prSet>
      <dgm:spPr/>
    </dgm:pt>
    <dgm:pt modelId="{76D84772-DCCE-47FB-B90E-E90ECF5ADD8D}" type="pres">
      <dgm:prSet presAssocID="{25A77C7F-CC88-4428-B61A-B3FED4BBE71A}" presName="dummy" presStyleCnt="0"/>
      <dgm:spPr/>
    </dgm:pt>
    <dgm:pt modelId="{014C95BA-3170-4C7B-B862-4908C647E5BC}" type="pres">
      <dgm:prSet presAssocID="{7A592AB0-6EB2-431C-BE05-F3A1D6E678DE}" presName="sibTrans" presStyleLbl="sibTrans2D1" presStyleIdx="0" presStyleCnt="2"/>
      <dgm:spPr/>
    </dgm:pt>
    <dgm:pt modelId="{ADEA8B03-5C3E-4C56-8666-A01169841DA4}" type="pres">
      <dgm:prSet presAssocID="{704DD928-2F2F-47D0-81BB-7DB43BE600D9}" presName="node" presStyleLbl="node1" presStyleIdx="1" presStyleCnt="2">
        <dgm:presLayoutVars>
          <dgm:bulletEnabled val="1"/>
        </dgm:presLayoutVars>
      </dgm:prSet>
      <dgm:spPr/>
    </dgm:pt>
    <dgm:pt modelId="{7C16C989-F30E-479D-9E62-DEF182ECB2AE}" type="pres">
      <dgm:prSet presAssocID="{704DD928-2F2F-47D0-81BB-7DB43BE600D9}" presName="dummy" presStyleCnt="0"/>
      <dgm:spPr/>
    </dgm:pt>
    <dgm:pt modelId="{40857F12-0244-434F-B87F-0664B9E02FAD}" type="pres">
      <dgm:prSet presAssocID="{B86F351E-9F02-4DF8-8024-7254EA9B3507}" presName="sibTrans" presStyleLbl="sibTrans2D1" presStyleIdx="1" presStyleCnt="2"/>
      <dgm:spPr/>
    </dgm:pt>
  </dgm:ptLst>
  <dgm:cxnLst>
    <dgm:cxn modelId="{8E62613D-E08B-46A5-A34C-834655536183}" srcId="{C322019B-0C21-4C21-8EB2-16932CCBF998}" destId="{25A77C7F-CC88-4428-B61A-B3FED4BBE71A}" srcOrd="0" destOrd="0" parTransId="{348A1294-656F-4F0A-AA3F-A5233F984FA7}" sibTransId="{7A592AB0-6EB2-431C-BE05-F3A1D6E678DE}"/>
    <dgm:cxn modelId="{AC3D8F6C-08C6-4D75-A867-D028393EC962}" type="presOf" srcId="{9920FE0D-FB36-43BF-BADC-5C53C9F0C320}" destId="{3A1EC03F-6B16-49CF-B7AD-513E57AA349F}" srcOrd="0" destOrd="0" presId="urn:microsoft.com/office/officeart/2005/8/layout/radial6"/>
    <dgm:cxn modelId="{94A6626F-F616-43F4-845E-BB260477DB09}" srcId="{C322019B-0C21-4C21-8EB2-16932CCBF998}" destId="{704DD928-2F2F-47D0-81BB-7DB43BE600D9}" srcOrd="1" destOrd="0" parTransId="{239549A2-B361-4709-83AE-7B610E30FF9D}" sibTransId="{B86F351E-9F02-4DF8-8024-7254EA9B3507}"/>
    <dgm:cxn modelId="{D5B65B9A-67A8-41F1-9990-EF0123D89689}" type="presOf" srcId="{25A77C7F-CC88-4428-B61A-B3FED4BBE71A}" destId="{C00AB377-4E18-4B38-87C7-DBCA0E1A01A3}" srcOrd="0" destOrd="0" presId="urn:microsoft.com/office/officeart/2005/8/layout/radial6"/>
    <dgm:cxn modelId="{2B9607A3-7DEC-40F7-B6E6-81B25607CF2E}" type="presOf" srcId="{704DD928-2F2F-47D0-81BB-7DB43BE600D9}" destId="{ADEA8B03-5C3E-4C56-8666-A01169841DA4}" srcOrd="0" destOrd="0" presId="urn:microsoft.com/office/officeart/2005/8/layout/radial6"/>
    <dgm:cxn modelId="{BFD461A3-BDF9-4293-9785-88DF0CE731F4}" srcId="{9920FE0D-FB36-43BF-BADC-5C53C9F0C320}" destId="{AEBA9C66-2379-4A95-BD79-134E5F0E0694}" srcOrd="1" destOrd="0" parTransId="{ACB19E01-B87C-49E5-9B87-881A7185AF96}" sibTransId="{4F14EF69-9116-4A9E-B4DB-77C4F2FD06B8}"/>
    <dgm:cxn modelId="{FC709EB2-D872-4D00-A934-ABD0598BE1E1}" type="presOf" srcId="{C322019B-0C21-4C21-8EB2-16932CCBF998}" destId="{33115BE9-B885-472C-B533-4EA0B4CF7171}" srcOrd="0" destOrd="0" presId="urn:microsoft.com/office/officeart/2005/8/layout/radial6"/>
    <dgm:cxn modelId="{9CCF0FC2-D89A-4B8A-A717-C80DEDDE2383}" srcId="{9920FE0D-FB36-43BF-BADC-5C53C9F0C320}" destId="{C322019B-0C21-4C21-8EB2-16932CCBF998}" srcOrd="0" destOrd="0" parTransId="{19F2B8D3-C81A-40B3-998E-57D9876D1C4E}" sibTransId="{7339D0B8-5331-41E8-A29D-606928D62CBB}"/>
    <dgm:cxn modelId="{3BD55EEA-9696-4F58-8DA5-C74B35D25476}" type="presOf" srcId="{B86F351E-9F02-4DF8-8024-7254EA9B3507}" destId="{40857F12-0244-434F-B87F-0664B9E02FAD}" srcOrd="0" destOrd="0" presId="urn:microsoft.com/office/officeart/2005/8/layout/radial6"/>
    <dgm:cxn modelId="{D42F7BF6-473C-4666-9D59-9F59077C6174}" type="presOf" srcId="{7A592AB0-6EB2-431C-BE05-F3A1D6E678DE}" destId="{014C95BA-3170-4C7B-B862-4908C647E5BC}" srcOrd="0" destOrd="0" presId="urn:microsoft.com/office/officeart/2005/8/layout/radial6"/>
    <dgm:cxn modelId="{318A0B95-E6BC-4B41-8257-2A8984808571}" type="presParOf" srcId="{3A1EC03F-6B16-49CF-B7AD-513E57AA349F}" destId="{33115BE9-B885-472C-B533-4EA0B4CF7171}" srcOrd="0" destOrd="0" presId="urn:microsoft.com/office/officeart/2005/8/layout/radial6"/>
    <dgm:cxn modelId="{FEFED5F7-7C84-4B47-9045-3C6488457C22}" type="presParOf" srcId="{3A1EC03F-6B16-49CF-B7AD-513E57AA349F}" destId="{C00AB377-4E18-4B38-87C7-DBCA0E1A01A3}" srcOrd="1" destOrd="0" presId="urn:microsoft.com/office/officeart/2005/8/layout/radial6"/>
    <dgm:cxn modelId="{03BE3B22-661A-42A0-B42A-FC9AAB5EFCB0}" type="presParOf" srcId="{3A1EC03F-6B16-49CF-B7AD-513E57AA349F}" destId="{76D84772-DCCE-47FB-B90E-E90ECF5ADD8D}" srcOrd="2" destOrd="0" presId="urn:microsoft.com/office/officeart/2005/8/layout/radial6"/>
    <dgm:cxn modelId="{32BE953D-ACD9-4FFC-97B6-41F0C05075D6}" type="presParOf" srcId="{3A1EC03F-6B16-49CF-B7AD-513E57AA349F}" destId="{014C95BA-3170-4C7B-B862-4908C647E5BC}" srcOrd="3" destOrd="0" presId="urn:microsoft.com/office/officeart/2005/8/layout/radial6"/>
    <dgm:cxn modelId="{99C97E2B-ED47-4FCB-B675-47DD33A548C0}" type="presParOf" srcId="{3A1EC03F-6B16-49CF-B7AD-513E57AA349F}" destId="{ADEA8B03-5C3E-4C56-8666-A01169841DA4}" srcOrd="4" destOrd="0" presId="urn:microsoft.com/office/officeart/2005/8/layout/radial6"/>
    <dgm:cxn modelId="{42D8F9E1-A214-45FD-9F45-C25D40FA6B65}" type="presParOf" srcId="{3A1EC03F-6B16-49CF-B7AD-513E57AA349F}" destId="{7C16C989-F30E-479D-9E62-DEF182ECB2AE}" srcOrd="5" destOrd="0" presId="urn:microsoft.com/office/officeart/2005/8/layout/radial6"/>
    <dgm:cxn modelId="{605CF6C4-2B76-439F-9DC7-626733EA2F2B}" type="presParOf" srcId="{3A1EC03F-6B16-49CF-B7AD-513E57AA349F}" destId="{40857F12-0244-434F-B87F-0664B9E02FAD}" srcOrd="6"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FED-7BB5-4024-B290-3B30D1404E33}">
      <dsp:nvSpPr>
        <dsp:cNvPr id="0" name=""/>
        <dsp:cNvSpPr/>
      </dsp:nvSpPr>
      <dsp:spPr>
        <a:xfrm>
          <a:off x="2085974" y="1700046"/>
          <a:ext cx="1924050" cy="1924050"/>
        </a:xfrm>
        <a:prstGeom prst="ellipse">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SAMPLING</a:t>
          </a:r>
        </a:p>
      </dsp:txBody>
      <dsp:txXfrm>
        <a:off x="2367745" y="1981817"/>
        <a:ext cx="1360508" cy="1360508"/>
      </dsp:txXfrm>
    </dsp:sp>
    <dsp:sp modelId="{003DE768-2B8E-4C3B-8DAB-CCA0510103EF}">
      <dsp:nvSpPr>
        <dsp:cNvPr id="0" name=""/>
        <dsp:cNvSpPr/>
      </dsp:nvSpPr>
      <dsp:spPr>
        <a:xfrm rot="12900000">
          <a:off x="778662" y="1340653"/>
          <a:ext cx="1547443" cy="548354"/>
        </a:xfrm>
        <a:prstGeom prst="leftArrow">
          <a:avLst>
            <a:gd name="adj1" fmla="val 60000"/>
            <a:gd name="adj2" fmla="val 50000"/>
          </a:avLst>
        </a:prstGeom>
        <a:gradFill rotWithShape="0">
          <a:gsLst>
            <a:gs pos="0">
              <a:schemeClr val="accent6">
                <a:shade val="90000"/>
                <a:hueOff val="0"/>
                <a:satOff val="0"/>
                <a:lumOff val="0"/>
                <a:alphaOff val="0"/>
                <a:shade val="51000"/>
                <a:satMod val="130000"/>
              </a:schemeClr>
            </a:gs>
            <a:gs pos="80000">
              <a:schemeClr val="accent6">
                <a:shade val="90000"/>
                <a:hueOff val="0"/>
                <a:satOff val="0"/>
                <a:lumOff val="0"/>
                <a:alphaOff val="0"/>
                <a:shade val="93000"/>
                <a:satMod val="130000"/>
              </a:schemeClr>
            </a:gs>
            <a:gs pos="100000">
              <a:schemeClr val="accent6">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B1A4F34-FB9C-485E-82B3-145A3DBAF619}">
      <dsp:nvSpPr>
        <dsp:cNvPr id="0" name=""/>
        <dsp:cNvSpPr/>
      </dsp:nvSpPr>
      <dsp:spPr>
        <a:xfrm>
          <a:off x="4664" y="439903"/>
          <a:ext cx="1827847" cy="1462278"/>
        </a:xfrm>
        <a:prstGeom prst="roundRect">
          <a:avLst>
            <a:gd name="adj" fmla="val 10000"/>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PROBABILITY</a:t>
          </a:r>
        </a:p>
      </dsp:txBody>
      <dsp:txXfrm>
        <a:off x="47493" y="482732"/>
        <a:ext cx="1742189" cy="1376620"/>
      </dsp:txXfrm>
    </dsp:sp>
    <dsp:sp modelId="{C2BB17CC-7C55-416C-96CC-D19502CDC327}">
      <dsp:nvSpPr>
        <dsp:cNvPr id="0" name=""/>
        <dsp:cNvSpPr/>
      </dsp:nvSpPr>
      <dsp:spPr>
        <a:xfrm rot="19500000">
          <a:off x="3769893" y="1340653"/>
          <a:ext cx="1547443" cy="548354"/>
        </a:xfrm>
        <a:prstGeom prst="leftArrow">
          <a:avLst>
            <a:gd name="adj1" fmla="val 60000"/>
            <a:gd name="adj2" fmla="val 50000"/>
          </a:avLst>
        </a:prstGeom>
        <a:gradFill rotWithShape="0">
          <a:gsLst>
            <a:gs pos="0">
              <a:schemeClr val="accent6">
                <a:shade val="90000"/>
                <a:hueOff val="0"/>
                <a:satOff val="-35432"/>
                <a:lumOff val="43770"/>
                <a:alphaOff val="0"/>
                <a:shade val="51000"/>
                <a:satMod val="130000"/>
              </a:schemeClr>
            </a:gs>
            <a:gs pos="80000">
              <a:schemeClr val="accent6">
                <a:shade val="90000"/>
                <a:hueOff val="0"/>
                <a:satOff val="-35432"/>
                <a:lumOff val="43770"/>
                <a:alphaOff val="0"/>
                <a:shade val="93000"/>
                <a:satMod val="130000"/>
              </a:schemeClr>
            </a:gs>
            <a:gs pos="100000">
              <a:schemeClr val="accent6">
                <a:shade val="90000"/>
                <a:hueOff val="0"/>
                <a:satOff val="-35432"/>
                <a:lumOff val="4377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B85C6C3-2887-49E0-AF63-FDA23A410327}">
      <dsp:nvSpPr>
        <dsp:cNvPr id="0" name=""/>
        <dsp:cNvSpPr/>
      </dsp:nvSpPr>
      <dsp:spPr>
        <a:xfrm>
          <a:off x="4263487" y="439903"/>
          <a:ext cx="1827847" cy="1462278"/>
        </a:xfrm>
        <a:prstGeom prst="roundRect">
          <a:avLst>
            <a:gd name="adj" fmla="val 10000"/>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NON-PROBABILITY</a:t>
          </a:r>
        </a:p>
      </dsp:txBody>
      <dsp:txXfrm>
        <a:off x="4306316" y="482732"/>
        <a:ext cx="1742189" cy="1376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57F12-0244-434F-B87F-0664B9E02FAD}">
      <dsp:nvSpPr>
        <dsp:cNvPr id="0" name=""/>
        <dsp:cNvSpPr/>
      </dsp:nvSpPr>
      <dsp:spPr>
        <a:xfrm>
          <a:off x="993963" y="594821"/>
          <a:ext cx="3977443" cy="3977443"/>
        </a:xfrm>
        <a:prstGeom prst="blockArc">
          <a:avLst>
            <a:gd name="adj1" fmla="val 5400000"/>
            <a:gd name="adj2" fmla="val 16200000"/>
            <a:gd name="adj3" fmla="val 4636"/>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14C95BA-3170-4C7B-B862-4908C647E5BC}">
      <dsp:nvSpPr>
        <dsp:cNvPr id="0" name=""/>
        <dsp:cNvSpPr/>
      </dsp:nvSpPr>
      <dsp:spPr>
        <a:xfrm>
          <a:off x="993963" y="594821"/>
          <a:ext cx="3977443" cy="3977443"/>
        </a:xfrm>
        <a:prstGeom prst="blockArc">
          <a:avLst>
            <a:gd name="adj1" fmla="val 16200000"/>
            <a:gd name="adj2" fmla="val 5400000"/>
            <a:gd name="adj3" fmla="val 4636"/>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3115BE9-B885-472C-B533-4EA0B4CF7171}">
      <dsp:nvSpPr>
        <dsp:cNvPr id="0" name=""/>
        <dsp:cNvSpPr/>
      </dsp:nvSpPr>
      <dsp:spPr>
        <a:xfrm>
          <a:off x="2068072" y="1668930"/>
          <a:ext cx="1829224" cy="182922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Probability Sampling</a:t>
          </a:r>
        </a:p>
      </dsp:txBody>
      <dsp:txXfrm>
        <a:off x="2335956" y="1936814"/>
        <a:ext cx="1293456" cy="1293456"/>
      </dsp:txXfrm>
    </dsp:sp>
    <dsp:sp modelId="{C00AB377-4E18-4B38-87C7-DBCA0E1A01A3}">
      <dsp:nvSpPr>
        <dsp:cNvPr id="0" name=""/>
        <dsp:cNvSpPr/>
      </dsp:nvSpPr>
      <dsp:spPr>
        <a:xfrm>
          <a:off x="2342456" y="688"/>
          <a:ext cx="1280457" cy="12804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Simple Random Sampling</a:t>
          </a:r>
        </a:p>
      </dsp:txBody>
      <dsp:txXfrm>
        <a:off x="2529975" y="188207"/>
        <a:ext cx="905419" cy="905419"/>
      </dsp:txXfrm>
    </dsp:sp>
    <dsp:sp modelId="{ADEA8B03-5C3E-4C56-8666-A01169841DA4}">
      <dsp:nvSpPr>
        <dsp:cNvPr id="0" name=""/>
        <dsp:cNvSpPr/>
      </dsp:nvSpPr>
      <dsp:spPr>
        <a:xfrm>
          <a:off x="2342456" y="3885939"/>
          <a:ext cx="1280457" cy="1280457"/>
        </a:xfrm>
        <a:prstGeom prst="ellipse">
          <a:avLst/>
        </a:prstGeom>
        <a:solidFill>
          <a:srgbClr val="00B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Complex Probability Sampling</a:t>
          </a:r>
        </a:p>
      </dsp:txBody>
      <dsp:txXfrm>
        <a:off x="2529975" y="4073458"/>
        <a:ext cx="905419" cy="9054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FED-7BB5-4024-B290-3B30D1404E33}">
      <dsp:nvSpPr>
        <dsp:cNvPr id="0" name=""/>
        <dsp:cNvSpPr/>
      </dsp:nvSpPr>
      <dsp:spPr>
        <a:xfrm>
          <a:off x="2085974" y="1700046"/>
          <a:ext cx="1924050" cy="1924050"/>
        </a:xfrm>
        <a:prstGeom prst="ellipse">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SAMPLING</a:t>
          </a:r>
        </a:p>
      </dsp:txBody>
      <dsp:txXfrm>
        <a:off x="2367745" y="1981817"/>
        <a:ext cx="1360508" cy="1360508"/>
      </dsp:txXfrm>
    </dsp:sp>
    <dsp:sp modelId="{003DE768-2B8E-4C3B-8DAB-CCA0510103EF}">
      <dsp:nvSpPr>
        <dsp:cNvPr id="0" name=""/>
        <dsp:cNvSpPr/>
      </dsp:nvSpPr>
      <dsp:spPr>
        <a:xfrm rot="12900000">
          <a:off x="778662" y="1340653"/>
          <a:ext cx="1547443" cy="548354"/>
        </a:xfrm>
        <a:prstGeom prst="leftArrow">
          <a:avLst>
            <a:gd name="adj1" fmla="val 60000"/>
            <a:gd name="adj2" fmla="val 50000"/>
          </a:avLst>
        </a:prstGeom>
        <a:gradFill rotWithShape="0">
          <a:gsLst>
            <a:gs pos="0">
              <a:schemeClr val="accent6">
                <a:shade val="90000"/>
                <a:hueOff val="0"/>
                <a:satOff val="0"/>
                <a:lumOff val="0"/>
                <a:alphaOff val="0"/>
                <a:shade val="51000"/>
                <a:satMod val="130000"/>
              </a:schemeClr>
            </a:gs>
            <a:gs pos="80000">
              <a:schemeClr val="accent6">
                <a:shade val="90000"/>
                <a:hueOff val="0"/>
                <a:satOff val="0"/>
                <a:lumOff val="0"/>
                <a:alphaOff val="0"/>
                <a:shade val="93000"/>
                <a:satMod val="130000"/>
              </a:schemeClr>
            </a:gs>
            <a:gs pos="100000">
              <a:schemeClr val="accent6">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B1A4F34-FB9C-485E-82B3-145A3DBAF619}">
      <dsp:nvSpPr>
        <dsp:cNvPr id="0" name=""/>
        <dsp:cNvSpPr/>
      </dsp:nvSpPr>
      <dsp:spPr>
        <a:xfrm>
          <a:off x="4664" y="439903"/>
          <a:ext cx="1827847" cy="1462278"/>
        </a:xfrm>
        <a:prstGeom prst="roundRect">
          <a:avLst>
            <a:gd name="adj" fmla="val 10000"/>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PROBABILITY</a:t>
          </a:r>
        </a:p>
      </dsp:txBody>
      <dsp:txXfrm>
        <a:off x="47493" y="482732"/>
        <a:ext cx="1742189" cy="1376620"/>
      </dsp:txXfrm>
    </dsp:sp>
    <dsp:sp modelId="{C2BB17CC-7C55-416C-96CC-D19502CDC327}">
      <dsp:nvSpPr>
        <dsp:cNvPr id="0" name=""/>
        <dsp:cNvSpPr/>
      </dsp:nvSpPr>
      <dsp:spPr>
        <a:xfrm rot="19500000">
          <a:off x="3769893" y="1340653"/>
          <a:ext cx="1547443" cy="548354"/>
        </a:xfrm>
        <a:prstGeom prst="leftArrow">
          <a:avLst>
            <a:gd name="adj1" fmla="val 60000"/>
            <a:gd name="adj2" fmla="val 50000"/>
          </a:avLst>
        </a:prstGeom>
        <a:gradFill rotWithShape="0">
          <a:gsLst>
            <a:gs pos="0">
              <a:schemeClr val="accent6">
                <a:shade val="90000"/>
                <a:hueOff val="0"/>
                <a:satOff val="-35432"/>
                <a:lumOff val="43770"/>
                <a:alphaOff val="0"/>
                <a:shade val="51000"/>
                <a:satMod val="130000"/>
              </a:schemeClr>
            </a:gs>
            <a:gs pos="80000">
              <a:schemeClr val="accent6">
                <a:shade val="90000"/>
                <a:hueOff val="0"/>
                <a:satOff val="-35432"/>
                <a:lumOff val="43770"/>
                <a:alphaOff val="0"/>
                <a:shade val="93000"/>
                <a:satMod val="130000"/>
              </a:schemeClr>
            </a:gs>
            <a:gs pos="100000">
              <a:schemeClr val="accent6">
                <a:shade val="90000"/>
                <a:hueOff val="0"/>
                <a:satOff val="-35432"/>
                <a:lumOff val="4377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B85C6C3-2887-49E0-AF63-FDA23A410327}">
      <dsp:nvSpPr>
        <dsp:cNvPr id="0" name=""/>
        <dsp:cNvSpPr/>
      </dsp:nvSpPr>
      <dsp:spPr>
        <a:xfrm>
          <a:off x="4263487" y="439903"/>
          <a:ext cx="1827847" cy="1462278"/>
        </a:xfrm>
        <a:prstGeom prst="roundRect">
          <a:avLst>
            <a:gd name="adj" fmla="val 10000"/>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NON-PROBABILITY</a:t>
          </a:r>
        </a:p>
      </dsp:txBody>
      <dsp:txXfrm>
        <a:off x="4306316" y="482732"/>
        <a:ext cx="1742189" cy="1376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57F12-0244-434F-B87F-0664B9E02FAD}">
      <dsp:nvSpPr>
        <dsp:cNvPr id="0" name=""/>
        <dsp:cNvSpPr/>
      </dsp:nvSpPr>
      <dsp:spPr>
        <a:xfrm>
          <a:off x="993963" y="594821"/>
          <a:ext cx="3977443" cy="3977443"/>
        </a:xfrm>
        <a:prstGeom prst="blockArc">
          <a:avLst>
            <a:gd name="adj1" fmla="val 5400000"/>
            <a:gd name="adj2" fmla="val 16200000"/>
            <a:gd name="adj3" fmla="val 4636"/>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14C95BA-3170-4C7B-B862-4908C647E5BC}">
      <dsp:nvSpPr>
        <dsp:cNvPr id="0" name=""/>
        <dsp:cNvSpPr/>
      </dsp:nvSpPr>
      <dsp:spPr>
        <a:xfrm>
          <a:off x="993963" y="594821"/>
          <a:ext cx="3977443" cy="3977443"/>
        </a:xfrm>
        <a:prstGeom prst="blockArc">
          <a:avLst>
            <a:gd name="adj1" fmla="val 16200000"/>
            <a:gd name="adj2" fmla="val 5400000"/>
            <a:gd name="adj3" fmla="val 4636"/>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3115BE9-B885-472C-B533-4EA0B4CF7171}">
      <dsp:nvSpPr>
        <dsp:cNvPr id="0" name=""/>
        <dsp:cNvSpPr/>
      </dsp:nvSpPr>
      <dsp:spPr>
        <a:xfrm>
          <a:off x="2068072" y="1668930"/>
          <a:ext cx="1829224" cy="182922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effectLst/>
            </a:rPr>
            <a:t>Non-Probability Sampling</a:t>
          </a:r>
        </a:p>
      </dsp:txBody>
      <dsp:txXfrm>
        <a:off x="2335956" y="1936814"/>
        <a:ext cx="1293456" cy="1293456"/>
      </dsp:txXfrm>
    </dsp:sp>
    <dsp:sp modelId="{C00AB377-4E18-4B38-87C7-DBCA0E1A01A3}">
      <dsp:nvSpPr>
        <dsp:cNvPr id="0" name=""/>
        <dsp:cNvSpPr/>
      </dsp:nvSpPr>
      <dsp:spPr>
        <a:xfrm>
          <a:off x="2342456" y="688"/>
          <a:ext cx="1280457" cy="12804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effectLst>
                <a:outerShdw blurRad="38100" dist="38100" dir="2700000" algn="tl">
                  <a:srgbClr val="000000">
                    <a:alpha val="43137"/>
                  </a:srgbClr>
                </a:outerShdw>
              </a:effectLst>
            </a:rPr>
            <a:t>Convenience Sampling</a:t>
          </a:r>
        </a:p>
      </dsp:txBody>
      <dsp:txXfrm>
        <a:off x="2529975" y="188207"/>
        <a:ext cx="905419" cy="905419"/>
      </dsp:txXfrm>
    </dsp:sp>
    <dsp:sp modelId="{ADEA8B03-5C3E-4C56-8666-A01169841DA4}">
      <dsp:nvSpPr>
        <dsp:cNvPr id="0" name=""/>
        <dsp:cNvSpPr/>
      </dsp:nvSpPr>
      <dsp:spPr>
        <a:xfrm>
          <a:off x="2342456" y="3885939"/>
          <a:ext cx="1280457" cy="1280457"/>
        </a:xfrm>
        <a:prstGeom prst="ellipse">
          <a:avLst/>
        </a:prstGeom>
        <a:solidFill>
          <a:srgbClr val="00B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effectLst>
                <a:outerShdw blurRad="38100" dist="38100" dir="2700000" algn="tl">
                  <a:srgbClr val="000000">
                    <a:alpha val="43137"/>
                  </a:srgbClr>
                </a:outerShdw>
              </a:effectLst>
            </a:rPr>
            <a:t>Purposive Sampling</a:t>
          </a:r>
        </a:p>
      </dsp:txBody>
      <dsp:txXfrm>
        <a:off x="2529975" y="4073458"/>
        <a:ext cx="905419" cy="905419"/>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3075" name="Rectangle 3"/>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0BBACAF5-C328-4520-A85A-377F4660A229}"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3289238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87"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2053" name="Rectangle 5"/>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E429C32-4559-41D1-8250-59DC7182FE41}"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28370796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4027" y="9286539"/>
            <a:ext cx="2972421" cy="489205"/>
          </a:xfrm>
          <a:prstGeom prst="rect">
            <a:avLst/>
          </a:prstGeom>
          <a:noFill/>
        </p:spPr>
        <p:txBody>
          <a:bodyPr/>
          <a:lstStyle/>
          <a:p>
            <a:fld id="{48E7B2DD-CDBC-4120-AC32-5F33AB03AD97}" type="slidenum">
              <a:rPr lang="en-US" smtClean="0"/>
              <a:pPr/>
              <a:t>2</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027" y="9286539"/>
            <a:ext cx="2972421" cy="489205"/>
          </a:xfrm>
          <a:prstGeom prst="rect">
            <a:avLst/>
          </a:prstGeom>
          <a:noFill/>
        </p:spPr>
        <p:txBody>
          <a:bodyPr/>
          <a:lstStyle/>
          <a:p>
            <a:fld id="{1AC349FE-36DE-4E4B-8DAE-32AEBB8AE7EA}" type="slidenum">
              <a:rPr lang="en-US" smtClean="0"/>
              <a:pPr/>
              <a:t>12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027" y="9286539"/>
            <a:ext cx="2972421" cy="489205"/>
          </a:xfrm>
          <a:prstGeom prst="rect">
            <a:avLst/>
          </a:prstGeom>
          <a:noFill/>
        </p:spPr>
        <p:txBody>
          <a:bodyPr/>
          <a:lstStyle/>
          <a:p>
            <a:fld id="{DE363575-44F8-44D3-A1F6-93C0F69C161B}" type="slidenum">
              <a:rPr lang="en-US" smtClean="0"/>
              <a:pPr/>
              <a:t>13</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481822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027" y="9286539"/>
            <a:ext cx="2972421" cy="489205"/>
          </a:xfrm>
          <a:prstGeom prst="rect">
            <a:avLst/>
          </a:prstGeom>
          <a:noFill/>
        </p:spPr>
        <p:txBody>
          <a:bodyPr/>
          <a:lstStyle/>
          <a:p>
            <a:fld id="{DE363575-44F8-44D3-A1F6-93C0F69C161B}" type="slidenum">
              <a:rPr lang="en-US" smtClean="0"/>
              <a:pPr/>
              <a:t>14</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027" y="9286539"/>
            <a:ext cx="2972421" cy="489205"/>
          </a:xfrm>
          <a:prstGeom prst="rect">
            <a:avLst/>
          </a:prstGeom>
          <a:noFill/>
        </p:spPr>
        <p:txBody>
          <a:bodyPr/>
          <a:lstStyle/>
          <a:p>
            <a:fld id="{DE363575-44F8-44D3-A1F6-93C0F69C161B}" type="slidenum">
              <a:rPr lang="en-US" smtClean="0"/>
              <a:pPr/>
              <a:t>15</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626895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027" y="9286539"/>
            <a:ext cx="2972421" cy="489205"/>
          </a:xfrm>
          <a:prstGeom prst="rect">
            <a:avLst/>
          </a:prstGeom>
          <a:noFill/>
        </p:spPr>
        <p:txBody>
          <a:bodyPr/>
          <a:lstStyle/>
          <a:p>
            <a:fld id="{3BE68B88-46E2-40FE-AC68-6199CDFF2CFE}" type="slidenum">
              <a:rPr lang="en-US" smtClean="0"/>
              <a:pPr/>
              <a:t>16</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GB"/>
              <a:t>Stratified sampling – divide into non overlapping groups – eg geographical location, age group, gender</a:t>
            </a:r>
          </a:p>
          <a:p>
            <a:pPr eaLnBrk="1" hangingPunct="1"/>
            <a:r>
              <a:rPr lang="en-GB"/>
              <a:t>Cluster sampling - </a:t>
            </a:r>
            <a:r>
              <a:rPr lang="en-US"/>
              <a:t>Assuming a fixed sample size, the technique gives more accurate results when most of the variation in the population is within the groups, not between them.</a:t>
            </a: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027" y="9286539"/>
            <a:ext cx="2972421" cy="489205"/>
          </a:xfrm>
          <a:prstGeom prst="rect">
            <a:avLst/>
          </a:prstGeom>
          <a:noFill/>
        </p:spPr>
        <p:txBody>
          <a:bodyPr/>
          <a:lstStyle/>
          <a:p>
            <a:fld id="{3BE68B88-46E2-40FE-AC68-6199CDFF2CFE}" type="slidenum">
              <a:rPr lang="en-US" smtClean="0"/>
              <a:pPr/>
              <a:t>17</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GB"/>
              <a:t>Stratified sampling – divide into non overlapping groups – eg geographical location, age group, gender</a:t>
            </a:r>
          </a:p>
          <a:p>
            <a:pPr eaLnBrk="1" hangingPunct="1"/>
            <a:r>
              <a:rPr lang="en-GB"/>
              <a:t>Cluster sampling - </a:t>
            </a:r>
            <a:r>
              <a:rPr lang="en-US"/>
              <a:t>Assuming a fixed sample size, the technique gives more accurate results when most of the variation in the population is within the groups, not between them.</a:t>
            </a:r>
            <a:endParaRPr lang="en-GB"/>
          </a:p>
        </p:txBody>
      </p:sp>
    </p:spTree>
    <p:extLst>
      <p:ext uri="{BB962C8B-B14F-4D97-AF65-F5344CB8AC3E}">
        <p14:creationId xmlns:p14="http://schemas.microsoft.com/office/powerpoint/2010/main" val="3229239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027" y="9286539"/>
            <a:ext cx="2972421" cy="489205"/>
          </a:xfrm>
          <a:prstGeom prst="rect">
            <a:avLst/>
          </a:prstGeom>
          <a:noFill/>
        </p:spPr>
        <p:txBody>
          <a:bodyPr/>
          <a:lstStyle/>
          <a:p>
            <a:fld id="{3BE68B88-46E2-40FE-AC68-6199CDFF2CFE}" type="slidenum">
              <a:rPr lang="en-US" smtClean="0"/>
              <a:pPr/>
              <a:t>18</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GB"/>
              <a:t>Stratified sampling – divide into non overlapping groups – eg geographical location, age group, gender</a:t>
            </a:r>
          </a:p>
          <a:p>
            <a:pPr eaLnBrk="1" hangingPunct="1"/>
            <a:r>
              <a:rPr lang="en-GB"/>
              <a:t>Cluster sampling - </a:t>
            </a:r>
            <a:r>
              <a:rPr lang="en-US"/>
              <a:t>Assuming a fixed sample size, the technique gives more accurate results when most of the variation in the population is within the groups, not between them.</a:t>
            </a:r>
            <a:endParaRPr lang="en-GB"/>
          </a:p>
        </p:txBody>
      </p:sp>
    </p:spTree>
    <p:extLst>
      <p:ext uri="{BB962C8B-B14F-4D97-AF65-F5344CB8AC3E}">
        <p14:creationId xmlns:p14="http://schemas.microsoft.com/office/powerpoint/2010/main" val="1632964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027" y="9286539"/>
            <a:ext cx="2972421" cy="489205"/>
          </a:xfrm>
          <a:prstGeom prst="rect">
            <a:avLst/>
          </a:prstGeom>
          <a:noFill/>
        </p:spPr>
        <p:txBody>
          <a:bodyPr/>
          <a:lstStyle/>
          <a:p>
            <a:fld id="{3BE68B88-46E2-40FE-AC68-6199CDFF2CFE}" type="slidenum">
              <a:rPr lang="en-US" smtClean="0"/>
              <a:pPr/>
              <a:t>19</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GB"/>
              <a:t>Stratified sampling – divide into non overlapping groups – eg geographical location, age group, gender</a:t>
            </a:r>
          </a:p>
          <a:p>
            <a:pPr eaLnBrk="1" hangingPunct="1"/>
            <a:r>
              <a:rPr lang="en-GB"/>
              <a:t>Cluster sampling - </a:t>
            </a:r>
            <a:r>
              <a:rPr lang="en-US"/>
              <a:t>Assuming a fixed sample size, the technique gives more accurate results when most of the variation in the population is within the groups, not between them.</a:t>
            </a:r>
            <a:endParaRPr lang="en-GB"/>
          </a:p>
        </p:txBody>
      </p:sp>
    </p:spTree>
    <p:extLst>
      <p:ext uri="{BB962C8B-B14F-4D97-AF65-F5344CB8AC3E}">
        <p14:creationId xmlns:p14="http://schemas.microsoft.com/office/powerpoint/2010/main" val="2839920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027" y="9286539"/>
            <a:ext cx="2972421" cy="489205"/>
          </a:xfrm>
          <a:prstGeom prst="rect">
            <a:avLst/>
          </a:prstGeom>
          <a:noFill/>
        </p:spPr>
        <p:txBody>
          <a:bodyPr/>
          <a:lstStyle/>
          <a:p>
            <a:fld id="{3BE68B88-46E2-40FE-AC68-6199CDFF2CFE}" type="slidenum">
              <a:rPr lang="en-US" smtClean="0"/>
              <a:pPr/>
              <a:t>20</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GB"/>
              <a:t>Stratified sampling – divide into non overlapping groups – eg geographical location, age group, gender</a:t>
            </a:r>
          </a:p>
          <a:p>
            <a:pPr eaLnBrk="1" hangingPunct="1"/>
            <a:r>
              <a:rPr lang="en-GB"/>
              <a:t>Cluster sampling - </a:t>
            </a:r>
            <a:r>
              <a:rPr lang="en-US"/>
              <a:t>Assuming a fixed sample size, the technique gives more accurate results when most of the variation in the population is within the groups, not between them.</a:t>
            </a:r>
            <a:endParaRPr lang="en-GB"/>
          </a:p>
        </p:txBody>
      </p:sp>
    </p:spTree>
    <p:extLst>
      <p:ext uri="{BB962C8B-B14F-4D97-AF65-F5344CB8AC3E}">
        <p14:creationId xmlns:p14="http://schemas.microsoft.com/office/powerpoint/2010/main" val="324169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884027" y="9286539"/>
            <a:ext cx="2972421" cy="489205"/>
          </a:xfrm>
          <a:prstGeom prst="rect">
            <a:avLst/>
          </a:prstGeom>
          <a:noFill/>
        </p:spPr>
        <p:txBody>
          <a:bodyPr/>
          <a:lstStyle/>
          <a:p>
            <a:fld id="{C20C233A-CD4F-46F2-8783-5F2EEE42E3CC}" type="slidenum">
              <a:rPr lang="en-US" smtClean="0"/>
              <a:pPr/>
              <a:t>21</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GB"/>
              <a:t>Cluster : </a:t>
            </a:r>
            <a:r>
              <a:rPr lang="en-US"/>
              <a:t>Each cluster should be a small scale representation of the total population. </a:t>
            </a:r>
          </a:p>
          <a:p>
            <a:pPr eaLnBrk="1" hangingPunct="1"/>
            <a:endParaRPr lang="en-US"/>
          </a:p>
          <a:p>
            <a:pPr eaLnBrk="1" hangingPunct="1"/>
            <a:r>
              <a:rPr lang="en-US"/>
              <a:t>C: Divide APIIT into intakes (many) – each intake will have few schools. Differences between the intake - </a:t>
            </a:r>
          </a:p>
          <a:p>
            <a:pPr eaLnBrk="1" hangingPunct="1"/>
            <a:r>
              <a:rPr lang="en-US"/>
              <a:t>S: Divide APIIT into schools (few) – each school will have many intakes. Similarities within the schools – modules study</a:t>
            </a:r>
          </a:p>
          <a:p>
            <a:pPr eaLnBrk="1" hangingPunct="1"/>
            <a:endParaRPr lang="en-GB"/>
          </a:p>
          <a:p>
            <a:pPr eaLnBrk="1" hangingPunct="1"/>
            <a:r>
              <a:rPr lang="en-GB"/>
              <a:t>C: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xfrm>
            <a:off x="3884027" y="9286539"/>
            <a:ext cx="2972421" cy="489205"/>
          </a:xfrm>
          <a:prstGeom prst="rect">
            <a:avLst/>
          </a:prstGeom>
          <a:noFill/>
        </p:spPr>
        <p:txBody>
          <a:bodyPr/>
          <a:lstStyle/>
          <a:p>
            <a:fld id="{FE8E5356-2EDF-44CA-917F-33723CFF07F9}" type="slidenum">
              <a:rPr lang="en-US" smtClean="0"/>
              <a:pPr/>
              <a:t>3</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a:t>The first is known as probability sampling, the second as non-probability. </a:t>
            </a:r>
          </a:p>
          <a:p>
            <a:r>
              <a:rPr lang="en-US"/>
              <a:t>Probability sampling, as the name suggests, is based on the idea that the people or events that are chosen as the sample because the researcher has some notion of the probability that these will be representative cross-section of the people or events in the whole population being studied. On the other hand non-probability sampling is conducted without such knowledge about whether those included in the sample are representative of the overall population. </a:t>
            </a:r>
            <a:endParaRPr lang="en-GB"/>
          </a:p>
        </p:txBody>
      </p:sp>
      <p:sp>
        <p:nvSpPr>
          <p:cNvPr id="40964" name="Slide Number Placeholder 3"/>
          <p:cNvSpPr>
            <a:spLocks noGrp="1"/>
          </p:cNvSpPr>
          <p:nvPr>
            <p:ph type="sldNum" sz="quarter" idx="5"/>
          </p:nvPr>
        </p:nvSpPr>
        <p:spPr>
          <a:xfrm>
            <a:off x="3884027" y="9286539"/>
            <a:ext cx="2972421" cy="489205"/>
          </a:xfrm>
          <a:prstGeom prst="rect">
            <a:avLst/>
          </a:prstGeom>
          <a:noFill/>
        </p:spPr>
        <p:txBody>
          <a:bodyPr/>
          <a:lstStyle/>
          <a:p>
            <a:fld id="{F05C6058-02B7-42A7-B81D-60FA93FCC3DE}"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a:t>The first is known as probability sampling, the second as non-probability. </a:t>
            </a:r>
          </a:p>
          <a:p>
            <a:r>
              <a:rPr lang="en-US"/>
              <a:t>Probability sampling, as the name suggests, is based on the idea that the people or events that are chosen as the sample because the researcher has some notion of the probability that these will be representative cross-section of the people or events in the whole population being studied. On the other hand non-probability sampling is conducted without such knowledge about whether those included in the sample are representative of the overall population. </a:t>
            </a:r>
            <a:endParaRPr lang="en-GB"/>
          </a:p>
        </p:txBody>
      </p:sp>
      <p:sp>
        <p:nvSpPr>
          <p:cNvPr id="40964" name="Slide Number Placeholder 3"/>
          <p:cNvSpPr>
            <a:spLocks noGrp="1"/>
          </p:cNvSpPr>
          <p:nvPr>
            <p:ph type="sldNum" sz="quarter" idx="5"/>
          </p:nvPr>
        </p:nvSpPr>
        <p:spPr>
          <a:xfrm>
            <a:off x="3884027" y="9286539"/>
            <a:ext cx="2972421" cy="489205"/>
          </a:xfrm>
          <a:prstGeom prst="rect">
            <a:avLst/>
          </a:prstGeom>
          <a:noFill/>
        </p:spPr>
        <p:txBody>
          <a:bodyPr/>
          <a:lstStyle/>
          <a:p>
            <a:fld id="{F05C6058-02B7-42A7-B81D-60FA93FCC3DE}" type="slidenum">
              <a:rPr lang="en-US" smtClean="0"/>
              <a:pPr/>
              <a:t>23</a:t>
            </a:fld>
            <a:endParaRPr lang="en-US"/>
          </a:p>
        </p:txBody>
      </p:sp>
    </p:spTree>
    <p:extLst>
      <p:ext uri="{BB962C8B-B14F-4D97-AF65-F5344CB8AC3E}">
        <p14:creationId xmlns:p14="http://schemas.microsoft.com/office/powerpoint/2010/main" val="2564846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xfrm>
            <a:off x="3884027" y="9286539"/>
            <a:ext cx="2972421" cy="489205"/>
          </a:xfrm>
          <a:prstGeom prst="rect">
            <a:avLst/>
          </a:prstGeom>
          <a:noFill/>
        </p:spPr>
        <p:txBody>
          <a:bodyPr/>
          <a:lstStyle/>
          <a:p>
            <a:fld id="{C2A0A497-B530-4611-ADA2-EFDF687E6B7D}" type="slidenum">
              <a:rPr lang="en-US" smtClean="0"/>
              <a:pPr/>
              <a:t>24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027" y="9286539"/>
            <a:ext cx="2972421" cy="489205"/>
          </a:xfrm>
          <a:prstGeom prst="rect">
            <a:avLst/>
          </a:prstGeom>
          <a:noFill/>
        </p:spPr>
        <p:txBody>
          <a:bodyPr/>
          <a:lstStyle/>
          <a:p>
            <a:fld id="{7E56B61E-ED12-4CD3-978F-A0D5F23D51B2}" type="slidenum">
              <a:rPr lang="en-US" smtClean="0"/>
              <a:pPr/>
              <a:t>25</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550498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884027" y="9286539"/>
            <a:ext cx="2972421" cy="489205"/>
          </a:xfrm>
          <a:prstGeom prst="rect">
            <a:avLst/>
          </a:prstGeom>
          <a:noFill/>
        </p:spPr>
        <p:txBody>
          <a:bodyPr/>
          <a:lstStyle/>
          <a:p>
            <a:fld id="{7E324073-D212-47B5-8ABA-8548C36153E6}" type="slidenum">
              <a:rPr lang="en-US" smtClean="0"/>
              <a:pPr/>
              <a:t>27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884027" y="9286539"/>
            <a:ext cx="2972421" cy="489205"/>
          </a:xfrm>
          <a:prstGeom prst="rect">
            <a:avLst/>
          </a:prstGeom>
          <a:noFill/>
        </p:spPr>
        <p:txBody>
          <a:bodyPr/>
          <a:lstStyle/>
          <a:p>
            <a:fld id="{7E324073-D212-47B5-8ABA-8548C36153E6}" type="slidenum">
              <a:rPr lang="en-US" smtClean="0"/>
              <a:pPr/>
              <a:t>28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853287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xfrm>
            <a:off x="3884027" y="9286539"/>
            <a:ext cx="2972421" cy="489205"/>
          </a:xfrm>
          <a:prstGeom prst="rect">
            <a:avLst/>
          </a:prstGeom>
          <a:noFill/>
        </p:spPr>
        <p:txBody>
          <a:bodyPr/>
          <a:lstStyle/>
          <a:p>
            <a:fld id="{F241A332-4E32-41C5-AA53-991EAC36B902}" type="slidenum">
              <a:rPr lang="en-US" smtClean="0"/>
              <a:pPr/>
              <a:t>29</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3884027" y="9286539"/>
            <a:ext cx="2972421" cy="489205"/>
          </a:xfrm>
          <a:prstGeom prst="rect">
            <a:avLst/>
          </a:prstGeom>
          <a:noFill/>
        </p:spPr>
        <p:txBody>
          <a:bodyPr/>
          <a:lstStyle/>
          <a:p>
            <a:fld id="{F95696D4-6912-4C32-99AC-3933ABF2E4A3}" type="slidenum">
              <a:rPr lang="en-US" smtClean="0"/>
              <a:pPr/>
              <a:t>32</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3884027" y="9286539"/>
            <a:ext cx="2972421" cy="489205"/>
          </a:xfrm>
          <a:prstGeom prst="rect">
            <a:avLst/>
          </a:prstGeom>
          <a:noFill/>
        </p:spPr>
        <p:txBody>
          <a:bodyPr/>
          <a:lstStyle/>
          <a:p>
            <a:fld id="{F95696D4-6912-4C32-99AC-3933ABF2E4A3}" type="slidenum">
              <a:rPr lang="en-US" smtClean="0"/>
              <a:pPr/>
              <a:t>33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4101962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884027" y="9286539"/>
            <a:ext cx="2972421" cy="489205"/>
          </a:xfrm>
          <a:prstGeom prst="rect">
            <a:avLst/>
          </a:prstGeom>
          <a:noFill/>
        </p:spPr>
        <p:txBody>
          <a:bodyPr/>
          <a:lstStyle/>
          <a:p>
            <a:fld id="{78C02F64-4D31-4002-A322-1290ECEE3C91}" type="slidenum">
              <a:rPr lang="en-US" smtClean="0"/>
              <a:pPr/>
              <a:t>34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xfrm>
            <a:off x="3884027" y="9286539"/>
            <a:ext cx="2972421" cy="489205"/>
          </a:xfrm>
          <a:prstGeom prst="rect">
            <a:avLst/>
          </a:prstGeom>
          <a:noFill/>
        </p:spPr>
        <p:txBody>
          <a:bodyPr/>
          <a:lstStyle/>
          <a:p>
            <a:fld id="{3BB67E1D-5EE1-41E1-9891-B4954105C62D}" type="slidenum">
              <a:rPr lang="en-US" smtClean="0"/>
              <a:pPr/>
              <a:t>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xfrm>
            <a:off x="3884027" y="9286539"/>
            <a:ext cx="2972421" cy="489205"/>
          </a:xfrm>
          <a:prstGeom prst="rect">
            <a:avLst/>
          </a:prstGeom>
          <a:noFill/>
        </p:spPr>
        <p:txBody>
          <a:bodyPr/>
          <a:lstStyle/>
          <a:p>
            <a:fld id="{98FE742F-451F-438E-B2B8-682B79EAE4EC}" type="slidenum">
              <a:rPr lang="en-US" smtClean="0"/>
              <a:pPr/>
              <a:t>38</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884027" y="9286539"/>
            <a:ext cx="2972421" cy="489205"/>
          </a:xfrm>
          <a:prstGeom prst="rect">
            <a:avLst/>
          </a:prstGeom>
          <a:noFill/>
        </p:spPr>
        <p:txBody>
          <a:bodyPr/>
          <a:lstStyle/>
          <a:p>
            <a:fld id="{FADA8A71-A7D4-4FBF-BBB5-767C834FF320}" type="slidenum">
              <a:rPr lang="en-US" smtClean="0"/>
              <a:pPr/>
              <a:t>41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884027" y="9286539"/>
            <a:ext cx="2972421" cy="489205"/>
          </a:xfrm>
          <a:prstGeom prst="rect">
            <a:avLst/>
          </a:prstGeom>
          <a:noFill/>
        </p:spPr>
        <p:txBody>
          <a:bodyPr/>
          <a:lstStyle/>
          <a:p>
            <a:fld id="{5ED0222B-C088-4663-898E-ECFD55AD622A}" type="slidenum">
              <a:rPr lang="en-US" smtClean="0"/>
              <a:pPr/>
              <a:t>6</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dirty="0"/>
              <a:t>The first is known as probability sampling, the second as non-probability. </a:t>
            </a:r>
          </a:p>
          <a:p>
            <a:r>
              <a:rPr lang="en-US" dirty="0"/>
              <a:t>Probability sampling, as the name suggests, is based on the idea that the people or events that are chosen as the sample because the researcher has some notion of the probability that these will be representative cross-section of the people or events in the whole population being studied. On the other hand non-probability sampling is conducted without such knowledge about whether those included in the sample are representative of the overall population. </a:t>
            </a:r>
            <a:endParaRPr lang="en-GB" dirty="0"/>
          </a:p>
        </p:txBody>
      </p:sp>
      <p:sp>
        <p:nvSpPr>
          <p:cNvPr id="40964" name="Slide Number Placeholder 3"/>
          <p:cNvSpPr>
            <a:spLocks noGrp="1"/>
          </p:cNvSpPr>
          <p:nvPr>
            <p:ph type="sldNum" sz="quarter" idx="5"/>
          </p:nvPr>
        </p:nvSpPr>
        <p:spPr>
          <a:xfrm>
            <a:off x="3884027" y="9286539"/>
            <a:ext cx="2972421" cy="489205"/>
          </a:xfrm>
          <a:prstGeom prst="rect">
            <a:avLst/>
          </a:prstGeom>
          <a:noFill/>
        </p:spPr>
        <p:txBody>
          <a:bodyPr/>
          <a:lstStyle/>
          <a:p>
            <a:fld id="{F05C6058-02B7-42A7-B81D-60FA93FCC3DE}"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027" y="9286539"/>
            <a:ext cx="2972421" cy="489205"/>
          </a:xfrm>
          <a:prstGeom prst="rect">
            <a:avLst/>
          </a:prstGeom>
          <a:noFill/>
        </p:spPr>
        <p:txBody>
          <a:bodyPr/>
          <a:lstStyle/>
          <a:p>
            <a:fld id="{7E56B61E-ED12-4CD3-978F-A0D5F23D51B2}" type="slidenum">
              <a:rPr lang="en-US" smtClean="0"/>
              <a:pPr/>
              <a:t>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027" y="9286539"/>
            <a:ext cx="2972421" cy="489205"/>
          </a:xfrm>
          <a:prstGeom prst="rect">
            <a:avLst/>
          </a:prstGeom>
          <a:noFill/>
        </p:spPr>
        <p:txBody>
          <a:bodyPr/>
          <a:lstStyle/>
          <a:p>
            <a:fld id="{7E56B61E-ED12-4CD3-978F-A0D5F23D51B2}" type="slidenum">
              <a:rPr lang="en-US" smtClean="0"/>
              <a:pPr/>
              <a:t>9</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2356784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dirty="0"/>
              <a:t>The first is known as probability sampling, the second as non-probability. </a:t>
            </a:r>
          </a:p>
          <a:p>
            <a:r>
              <a:rPr lang="en-US" dirty="0"/>
              <a:t>Probability sampling, as the name suggests, is based on the idea that the people or events that are chosen as the sample because the researcher has some notion of the probability that these will be representative cross-section of the people or events in the whole population being studied. On the other hand non-probability sampling is conducted without such knowledge about whether those included in the sample are representative of the overall population. </a:t>
            </a:r>
            <a:endParaRPr lang="en-GB" dirty="0"/>
          </a:p>
        </p:txBody>
      </p:sp>
      <p:sp>
        <p:nvSpPr>
          <p:cNvPr id="40964" name="Slide Number Placeholder 3"/>
          <p:cNvSpPr>
            <a:spLocks noGrp="1"/>
          </p:cNvSpPr>
          <p:nvPr>
            <p:ph type="sldNum" sz="quarter" idx="5"/>
          </p:nvPr>
        </p:nvSpPr>
        <p:spPr>
          <a:xfrm>
            <a:off x="3884027" y="9286539"/>
            <a:ext cx="2972421" cy="489205"/>
          </a:xfrm>
          <a:prstGeom prst="rect">
            <a:avLst/>
          </a:prstGeom>
          <a:noFill/>
        </p:spPr>
        <p:txBody>
          <a:bodyPr/>
          <a:lstStyle/>
          <a:p>
            <a:fld id="{F05C6058-02B7-42A7-B81D-60FA93FCC3DE}" type="slidenum">
              <a:rPr lang="en-US" smtClean="0"/>
              <a:pPr/>
              <a:t>10</a:t>
            </a:fld>
            <a:endParaRPr lang="en-US"/>
          </a:p>
        </p:txBody>
      </p:sp>
    </p:spTree>
    <p:extLst>
      <p:ext uri="{BB962C8B-B14F-4D97-AF65-F5344CB8AC3E}">
        <p14:creationId xmlns:p14="http://schemas.microsoft.com/office/powerpoint/2010/main" val="35356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r>
              <a:rPr lang="en-GB"/>
              <a:t>Cluster sampling - </a:t>
            </a:r>
            <a:r>
              <a:rPr lang="en-US"/>
              <a:t>Assuming a fixed sample size, the technique gives more accurate results when most of the variation in the population is within the groups, not between them.</a:t>
            </a:r>
            <a:endParaRPr lang="en-GB"/>
          </a:p>
        </p:txBody>
      </p:sp>
      <p:sp>
        <p:nvSpPr>
          <p:cNvPr id="43012" name="Slide Number Placeholder 3"/>
          <p:cNvSpPr>
            <a:spLocks noGrp="1"/>
          </p:cNvSpPr>
          <p:nvPr>
            <p:ph type="sldNum" sz="quarter" idx="5"/>
          </p:nvPr>
        </p:nvSpPr>
        <p:spPr>
          <a:xfrm>
            <a:off x="3884027" y="9286539"/>
            <a:ext cx="2972421" cy="489205"/>
          </a:xfrm>
          <a:prstGeom prst="rect">
            <a:avLst/>
          </a:prstGeom>
          <a:noFill/>
        </p:spPr>
        <p:txBody>
          <a:bodyPr/>
          <a:lstStyle/>
          <a:p>
            <a:fld id="{C49CB07B-6CD7-4336-81B9-64612C68A29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134568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05084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63444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208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25685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5658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5835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766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3493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29171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8395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b="1" dirty="0"/>
              <a:t>Research Methods in Computing and Technology</a:t>
            </a:r>
            <a:br>
              <a:rPr lang="en-GB" sz="800" b="1" dirty="0"/>
            </a:br>
            <a:r>
              <a:rPr lang="en-GB" sz="800" dirty="0"/>
              <a:t>CT098-3-2</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endParaRPr 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a:t>Sampling</a:t>
            </a:r>
            <a:endParaRPr lang="en-US" sz="800" dirty="0"/>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questionpro.com/blog/pilot-survey/"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52500" y="912069"/>
            <a:ext cx="8191500" cy="1470025"/>
          </a:xfrm>
        </p:spPr>
        <p:txBody>
          <a:bodyPr/>
          <a:lstStyle/>
          <a:p>
            <a:pPr eaLnBrk="1" hangingPunct="1"/>
            <a:r>
              <a:rPr lang="en-GB" sz="4000" b="1" dirty="0"/>
              <a:t>Research Methods in Computing and Technology</a:t>
            </a:r>
            <a:br>
              <a:rPr lang="en-GB" sz="4000" b="1" dirty="0"/>
            </a:br>
            <a:r>
              <a:rPr lang="en-GB" sz="2800" dirty="0"/>
              <a:t>CT098-3-2</a:t>
            </a:r>
            <a:endParaRPr lang="en-GB" sz="2800" b="1" dirty="0"/>
          </a:p>
        </p:txBody>
      </p:sp>
      <p:sp>
        <p:nvSpPr>
          <p:cNvPr id="3075" name="Rectangle 3"/>
          <p:cNvSpPr>
            <a:spLocks noGrp="1" noChangeArrowheads="1"/>
          </p:cNvSpPr>
          <p:nvPr>
            <p:ph type="subTitle" idx="1"/>
          </p:nvPr>
        </p:nvSpPr>
        <p:spPr>
          <a:xfrm>
            <a:off x="2374900" y="3886200"/>
            <a:ext cx="6769100" cy="1127234"/>
          </a:xfrm>
        </p:spPr>
        <p:txBody>
          <a:bodyPr/>
          <a:lstStyle/>
          <a:p>
            <a:r>
              <a:rPr lang="en-GB" sz="6000" dirty="0">
                <a:solidFill>
                  <a:srgbClr val="C00000"/>
                </a:solidFill>
              </a:rPr>
              <a:t>Sampling</a:t>
            </a:r>
            <a:endParaRPr lang="en-US" sz="6000" dirty="0">
              <a:solidFill>
                <a:srgbClr val="C00000"/>
              </a:solidFill>
            </a:endParaRPr>
          </a:p>
        </p:txBody>
      </p:sp>
    </p:spTree>
    <p:extLst>
      <p:ext uri="{BB962C8B-B14F-4D97-AF65-F5344CB8AC3E}">
        <p14:creationId xmlns:p14="http://schemas.microsoft.com/office/powerpoint/2010/main" val="378058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ypes of Sampling: Sampling Methods with Examples | QuestionPro">
            <a:extLst>
              <a:ext uri="{FF2B5EF4-FFF2-40B4-BE49-F238E27FC236}">
                <a16:creationId xmlns:a16="http://schemas.microsoft.com/office/drawing/2014/main" id="{3E0ABE43-1271-480D-835A-A3B9C2D0C9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298"/>
          <a:stretch/>
        </p:blipFill>
        <p:spPr bwMode="auto">
          <a:xfrm>
            <a:off x="1046608" y="2167440"/>
            <a:ext cx="7342554" cy="37240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42532F1-B02A-43DD-A4D0-171D598CF77A}"/>
              </a:ext>
            </a:extLst>
          </p:cNvPr>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GB" b="1" kern="0" dirty="0">
                <a:solidFill>
                  <a:schemeClr val="tx1"/>
                </a:solidFill>
              </a:rPr>
              <a:t>Sampling Methods</a:t>
            </a:r>
          </a:p>
        </p:txBody>
      </p:sp>
    </p:spTree>
    <p:extLst>
      <p:ext uri="{BB962C8B-B14F-4D97-AF65-F5344CB8AC3E}">
        <p14:creationId xmlns:p14="http://schemas.microsoft.com/office/powerpoint/2010/main" val="83360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 y="1"/>
          <a:ext cx="5965370" cy="5167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3" name="Cloud Callout 6"/>
          <p:cNvSpPr>
            <a:spLocks noChangeArrowheads="1"/>
          </p:cNvSpPr>
          <p:nvPr/>
        </p:nvSpPr>
        <p:spPr bwMode="auto">
          <a:xfrm>
            <a:off x="4673600" y="2133600"/>
            <a:ext cx="2336800" cy="1117600"/>
          </a:xfrm>
          <a:prstGeom prst="cloudCallout">
            <a:avLst>
              <a:gd name="adj1" fmla="val -98023"/>
              <a:gd name="adj2" fmla="val 136870"/>
            </a:avLst>
          </a:prstGeom>
          <a:solidFill>
            <a:srgbClr val="FF6600"/>
          </a:solidFill>
          <a:ln w="12700" algn="ctr">
            <a:solidFill>
              <a:srgbClr val="FF6600"/>
            </a:solidFill>
            <a:round/>
            <a:headEnd/>
            <a:tailEnd/>
          </a:ln>
        </p:spPr>
        <p:txBody>
          <a:bodyPr/>
          <a:lstStyle/>
          <a:p>
            <a:r>
              <a:rPr lang="en-GB" sz="2000" dirty="0">
                <a:solidFill>
                  <a:schemeClr val="bg1"/>
                </a:solidFill>
              </a:rPr>
              <a:t>Systematic Sampling</a:t>
            </a:r>
          </a:p>
        </p:txBody>
      </p:sp>
      <p:sp>
        <p:nvSpPr>
          <p:cNvPr id="20484" name="Cloud Callout 7"/>
          <p:cNvSpPr>
            <a:spLocks noChangeArrowheads="1"/>
          </p:cNvSpPr>
          <p:nvPr/>
        </p:nvSpPr>
        <p:spPr bwMode="auto">
          <a:xfrm>
            <a:off x="6262688" y="3127375"/>
            <a:ext cx="2336800" cy="1117600"/>
          </a:xfrm>
          <a:prstGeom prst="cloudCallout">
            <a:avLst>
              <a:gd name="adj1" fmla="val -164486"/>
              <a:gd name="adj2" fmla="val 61546"/>
            </a:avLst>
          </a:prstGeom>
          <a:solidFill>
            <a:srgbClr val="FF6600"/>
          </a:solidFill>
          <a:ln w="12700" algn="ctr">
            <a:solidFill>
              <a:srgbClr val="FF6600"/>
            </a:solidFill>
            <a:round/>
            <a:headEnd/>
            <a:tailEnd/>
          </a:ln>
        </p:spPr>
        <p:txBody>
          <a:bodyPr/>
          <a:lstStyle/>
          <a:p>
            <a:r>
              <a:rPr lang="en-GB" sz="2000">
                <a:solidFill>
                  <a:schemeClr val="bg1"/>
                </a:solidFill>
              </a:rPr>
              <a:t>Stratified Sampling</a:t>
            </a:r>
          </a:p>
        </p:txBody>
      </p:sp>
      <p:sp>
        <p:nvSpPr>
          <p:cNvPr id="20485" name="Cloud Callout 8"/>
          <p:cNvSpPr>
            <a:spLocks noChangeArrowheads="1"/>
          </p:cNvSpPr>
          <p:nvPr/>
        </p:nvSpPr>
        <p:spPr bwMode="auto">
          <a:xfrm>
            <a:off x="5224463" y="4484688"/>
            <a:ext cx="2336800" cy="1117600"/>
          </a:xfrm>
          <a:prstGeom prst="cloudCallout">
            <a:avLst>
              <a:gd name="adj1" fmla="val -119764"/>
              <a:gd name="adj2" fmla="val -48847"/>
            </a:avLst>
          </a:prstGeom>
          <a:solidFill>
            <a:srgbClr val="FF6600"/>
          </a:solidFill>
          <a:ln w="12700" algn="ctr">
            <a:solidFill>
              <a:srgbClr val="FF6600"/>
            </a:solidFill>
            <a:round/>
            <a:headEnd/>
            <a:tailEnd/>
          </a:ln>
        </p:spPr>
        <p:txBody>
          <a:bodyPr/>
          <a:lstStyle/>
          <a:p>
            <a:r>
              <a:rPr lang="en-GB" sz="2000">
                <a:solidFill>
                  <a:schemeClr val="bg1"/>
                </a:solidFill>
              </a:rPr>
              <a:t>Cluster Sampling</a:t>
            </a:r>
          </a:p>
        </p:txBody>
      </p:sp>
    </p:spTree>
    <p:extLst>
      <p:ext uri="{BB962C8B-B14F-4D97-AF65-F5344CB8AC3E}">
        <p14:creationId xmlns:p14="http://schemas.microsoft.com/office/powerpoint/2010/main" val="70836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lang="en-GB" dirty="0">
                <a:solidFill>
                  <a:srgbClr val="FF0000"/>
                </a:solidFill>
              </a:rPr>
              <a:t>Simple Random Sampling</a:t>
            </a:r>
          </a:p>
        </p:txBody>
      </p:sp>
      <p:sp>
        <p:nvSpPr>
          <p:cNvPr id="21507" name="Rectangle 12"/>
          <p:cNvSpPr>
            <a:spLocks noGrp="1" noChangeArrowheads="1"/>
          </p:cNvSpPr>
          <p:nvPr>
            <p:ph idx="1"/>
          </p:nvPr>
        </p:nvSpPr>
        <p:spPr>
          <a:xfrm>
            <a:off x="742336" y="2031335"/>
            <a:ext cx="7388942" cy="2452175"/>
          </a:xfrm>
        </p:spPr>
        <p:txBody>
          <a:bodyPr/>
          <a:lstStyle/>
          <a:p>
            <a:pPr algn="just" eaLnBrk="1" hangingPunct="1"/>
            <a:r>
              <a:rPr lang="en-US" sz="2400" dirty="0"/>
              <a:t>Each population has a known and equal chance of selection</a:t>
            </a:r>
          </a:p>
          <a:p>
            <a:pPr algn="just" eaLnBrk="1" hangingPunct="1"/>
            <a:r>
              <a:rPr lang="en-US" sz="2400" dirty="0"/>
              <a:t>Probability of selection = sample size / population size</a:t>
            </a:r>
          </a:p>
          <a:p>
            <a:pPr algn="just" eaLnBrk="1" hangingPunct="1"/>
            <a:r>
              <a:rPr lang="en-US" sz="2400" dirty="0"/>
              <a:t>Aid of computer software, table of random numbers, calculator with random generated numbers, drawing slip out of a hat / bag</a:t>
            </a:r>
          </a:p>
          <a:p>
            <a:pPr algn="just" eaLnBrk="1" hangingPunct="1">
              <a:buFontTx/>
              <a:buNone/>
            </a:pPr>
            <a:endParaRPr lang="en-US" sz="2400" dirty="0"/>
          </a:p>
          <a:p>
            <a:pPr algn="just" eaLnBrk="1" hangingPunct="1"/>
            <a:endParaRPr lang="en-US" sz="2000" dirty="0"/>
          </a:p>
          <a:p>
            <a:pPr lvl="1" algn="just" eaLnBrk="1" hangingPunct="1"/>
            <a:endParaRPr lang="en-GB" sz="2000" dirty="0"/>
          </a:p>
        </p:txBody>
      </p:sp>
    </p:spTree>
    <p:extLst>
      <p:ext uri="{BB962C8B-B14F-4D97-AF65-F5344CB8AC3E}">
        <p14:creationId xmlns:p14="http://schemas.microsoft.com/office/powerpoint/2010/main" val="5268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GB" dirty="0">
                <a:solidFill>
                  <a:srgbClr val="FF0000"/>
                </a:solidFill>
              </a:rPr>
              <a:t>Simple Random Sampling</a:t>
            </a:r>
          </a:p>
        </p:txBody>
      </p:sp>
      <p:sp>
        <p:nvSpPr>
          <p:cNvPr id="22531" name="Rectangle 12"/>
          <p:cNvSpPr>
            <a:spLocks noGrp="1" noChangeArrowheads="1"/>
          </p:cNvSpPr>
          <p:nvPr>
            <p:ph idx="1"/>
          </p:nvPr>
        </p:nvSpPr>
        <p:spPr>
          <a:xfrm>
            <a:off x="560203" y="2273282"/>
            <a:ext cx="8229600" cy="2311436"/>
          </a:xfrm>
        </p:spPr>
        <p:txBody>
          <a:bodyPr/>
          <a:lstStyle/>
          <a:p>
            <a:pPr eaLnBrk="1" hangingPunct="1"/>
            <a:r>
              <a:rPr lang="en-MY" sz="2400" b="0" i="0" dirty="0">
                <a:solidFill>
                  <a:srgbClr val="202124"/>
                </a:solidFill>
                <a:effectLst/>
                <a:latin typeface="arial" panose="020B0604020202020204" pitchFamily="34" charset="0"/>
              </a:rPr>
              <a:t>An example of a simple random sample would be </a:t>
            </a:r>
            <a:r>
              <a:rPr lang="en-MY" sz="2400" b="1" i="0" dirty="0">
                <a:solidFill>
                  <a:srgbClr val="202124"/>
                </a:solidFill>
                <a:effectLst/>
                <a:latin typeface="arial" panose="020B0604020202020204" pitchFamily="34" charset="0"/>
              </a:rPr>
              <a:t>the names of 25 employees being chosen out of a hat from a company of 250 employees</a:t>
            </a:r>
            <a:r>
              <a:rPr lang="en-MY" sz="2400" b="0" i="0" dirty="0">
                <a:solidFill>
                  <a:srgbClr val="202124"/>
                </a:solidFill>
                <a:effectLst/>
                <a:latin typeface="arial" panose="020B0604020202020204" pitchFamily="34" charset="0"/>
              </a:rPr>
              <a:t>. In this case, the population is all 250 employees, and the sample is random because each employee has an equal chance of being chosen.</a:t>
            </a:r>
            <a:endParaRPr lang="en-US" sz="4000" dirty="0"/>
          </a:p>
          <a:p>
            <a:pPr eaLnBrk="1" hangingPunct="1"/>
            <a:endParaRPr lang="en-US" sz="3600" dirty="0"/>
          </a:p>
          <a:p>
            <a:pPr lvl="1" eaLnBrk="1" hangingPunct="1"/>
            <a:endParaRPr lang="en-GB" sz="3600" dirty="0"/>
          </a:p>
        </p:txBody>
      </p:sp>
    </p:spTree>
    <p:extLst>
      <p:ext uri="{BB962C8B-B14F-4D97-AF65-F5344CB8AC3E}">
        <p14:creationId xmlns:p14="http://schemas.microsoft.com/office/powerpoint/2010/main" val="34949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GB" dirty="0">
                <a:solidFill>
                  <a:srgbClr val="FF0000"/>
                </a:solidFill>
              </a:rPr>
              <a:t>Simple Random Sampling</a:t>
            </a:r>
          </a:p>
        </p:txBody>
      </p:sp>
      <p:pic>
        <p:nvPicPr>
          <p:cNvPr id="1028" name="Picture 4" descr="Simple Random Sampling: Definition and Examples">
            <a:extLst>
              <a:ext uri="{FF2B5EF4-FFF2-40B4-BE49-F238E27FC236}">
                <a16:creationId xmlns:a16="http://schemas.microsoft.com/office/drawing/2014/main" id="{17C16B9E-B213-483C-B57F-F18E8A19A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05" y="1655639"/>
            <a:ext cx="7553195" cy="452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22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GB" dirty="0">
                <a:solidFill>
                  <a:srgbClr val="FF0000"/>
                </a:solidFill>
              </a:rPr>
              <a:t>Simple Random Sampling</a:t>
            </a:r>
          </a:p>
        </p:txBody>
      </p:sp>
      <p:sp>
        <p:nvSpPr>
          <p:cNvPr id="22531" name="Rectangle 12"/>
          <p:cNvSpPr>
            <a:spLocks noGrp="1" noChangeArrowheads="1"/>
          </p:cNvSpPr>
          <p:nvPr>
            <p:ph idx="1"/>
          </p:nvPr>
        </p:nvSpPr>
        <p:spPr/>
        <p:txBody>
          <a:bodyPr/>
          <a:lstStyle/>
          <a:p>
            <a:pPr eaLnBrk="1" hangingPunct="1"/>
            <a:r>
              <a:rPr lang="en-US" sz="3000" dirty="0"/>
              <a:t>Not practical</a:t>
            </a:r>
          </a:p>
          <a:p>
            <a:pPr lvl="1" eaLnBrk="1" hangingPunct="1"/>
            <a:r>
              <a:rPr lang="en-US" sz="2600" dirty="0"/>
              <a:t>Need a list (sampling frame) – not available</a:t>
            </a:r>
          </a:p>
          <a:p>
            <a:pPr lvl="1" eaLnBrk="1" hangingPunct="1"/>
            <a:r>
              <a:rPr lang="en-US" sz="2600" dirty="0"/>
              <a:t>Fails to use all information about population</a:t>
            </a:r>
          </a:p>
          <a:p>
            <a:pPr lvl="1" eaLnBrk="1" hangingPunct="1"/>
            <a:r>
              <a:rPr lang="en-US" sz="2600" dirty="0"/>
              <a:t>Expensive </a:t>
            </a:r>
          </a:p>
          <a:p>
            <a:pPr lvl="1" eaLnBrk="1" hangingPunct="1"/>
            <a:r>
              <a:rPr lang="en-US" sz="2600" dirty="0"/>
              <a:t>Time consuming</a:t>
            </a:r>
          </a:p>
          <a:p>
            <a:pPr eaLnBrk="1" hangingPunct="1">
              <a:buFontTx/>
              <a:buNone/>
            </a:pPr>
            <a:endParaRPr lang="en-US" sz="3000" dirty="0"/>
          </a:p>
          <a:p>
            <a:pPr eaLnBrk="1" hangingPunct="1"/>
            <a:endParaRPr lang="en-US" sz="2600" dirty="0"/>
          </a:p>
          <a:p>
            <a:pPr lvl="1" eaLnBrk="1" hangingPunct="1"/>
            <a:endParaRPr lang="en-GB" sz="2600" dirty="0"/>
          </a:p>
        </p:txBody>
      </p:sp>
    </p:spTree>
    <p:extLst>
      <p:ext uri="{BB962C8B-B14F-4D97-AF65-F5344CB8AC3E}">
        <p14:creationId xmlns:p14="http://schemas.microsoft.com/office/powerpoint/2010/main" val="171429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GB">
                <a:solidFill>
                  <a:srgbClr val="FF0000"/>
                </a:solidFill>
              </a:rPr>
              <a:t>Complex Probability Sampling</a:t>
            </a:r>
          </a:p>
        </p:txBody>
      </p:sp>
      <p:sp>
        <p:nvSpPr>
          <p:cNvPr id="23555" name="Rectangle 12"/>
          <p:cNvSpPr>
            <a:spLocks noGrp="1" noChangeArrowheads="1"/>
          </p:cNvSpPr>
          <p:nvPr>
            <p:ph idx="1"/>
          </p:nvPr>
        </p:nvSpPr>
        <p:spPr/>
        <p:txBody>
          <a:bodyPr/>
          <a:lstStyle/>
          <a:p>
            <a:pPr algn="just" eaLnBrk="1" hangingPunct="1"/>
            <a:r>
              <a:rPr lang="en-US" sz="3000" dirty="0">
                <a:solidFill>
                  <a:schemeClr val="accent2"/>
                </a:solidFill>
              </a:rPr>
              <a:t>Systematic Sampling</a:t>
            </a:r>
          </a:p>
          <a:p>
            <a:pPr lvl="1" algn="just" eaLnBrk="1" hangingPunct="1"/>
            <a:r>
              <a:rPr lang="en-US" sz="2200" dirty="0"/>
              <a:t>Every </a:t>
            </a:r>
            <a:r>
              <a:rPr lang="en-US" sz="2200" dirty="0" err="1"/>
              <a:t>k</a:t>
            </a:r>
            <a:r>
              <a:rPr lang="en-US" sz="2200" baseline="30000" dirty="0" err="1"/>
              <a:t>th</a:t>
            </a:r>
            <a:r>
              <a:rPr lang="en-US" sz="2200" dirty="0"/>
              <a:t> element in the population sampled</a:t>
            </a:r>
          </a:p>
          <a:p>
            <a:pPr lvl="1" algn="just" eaLnBrk="1" hangingPunct="1">
              <a:buFontTx/>
              <a:buNone/>
            </a:pPr>
            <a:r>
              <a:rPr lang="en-US" sz="2200" dirty="0"/>
              <a:t>	k = skip interval = population / sample</a:t>
            </a:r>
          </a:p>
          <a:p>
            <a:pPr lvl="1" algn="just" eaLnBrk="1" hangingPunct="1"/>
            <a:r>
              <a:rPr lang="en-US" sz="2200" dirty="0"/>
              <a:t>Random start</a:t>
            </a:r>
          </a:p>
          <a:p>
            <a:pPr algn="just" eaLnBrk="1" hangingPunct="1"/>
            <a:r>
              <a:rPr lang="en-US" sz="3000" dirty="0">
                <a:solidFill>
                  <a:schemeClr val="accent2"/>
                </a:solidFill>
              </a:rPr>
              <a:t>Stratified Sampling</a:t>
            </a:r>
          </a:p>
          <a:p>
            <a:pPr lvl="1" algn="just" eaLnBrk="1" hangingPunct="1"/>
            <a:r>
              <a:rPr lang="en-US" sz="2200" dirty="0"/>
              <a:t>Segregating the population into several mutually exclusive sub populations / strata</a:t>
            </a:r>
          </a:p>
          <a:p>
            <a:pPr algn="just" eaLnBrk="1" hangingPunct="1"/>
            <a:r>
              <a:rPr lang="en-US" sz="3000" dirty="0">
                <a:solidFill>
                  <a:schemeClr val="accent2"/>
                </a:solidFill>
              </a:rPr>
              <a:t>Cluster Sampling</a:t>
            </a:r>
          </a:p>
          <a:p>
            <a:pPr lvl="1" algn="just" eaLnBrk="1" hangingPunct="1"/>
            <a:r>
              <a:rPr lang="en-US" sz="2200" dirty="0"/>
              <a:t>Dividing the population into groups of elements with some groups randomly selected for study</a:t>
            </a:r>
          </a:p>
          <a:p>
            <a:pPr lvl="1" algn="just" eaLnBrk="1" hangingPunct="1">
              <a:buFontTx/>
              <a:buNone/>
            </a:pPr>
            <a:r>
              <a:rPr lang="en-US" sz="2200" dirty="0"/>
              <a:t>	</a:t>
            </a:r>
          </a:p>
          <a:p>
            <a:pPr algn="just" eaLnBrk="1" hangingPunct="1">
              <a:buFontTx/>
              <a:buNone/>
            </a:pPr>
            <a:endParaRPr lang="en-US" sz="3000" dirty="0"/>
          </a:p>
          <a:p>
            <a:pPr lvl="1" algn="just" eaLnBrk="1" hangingPunct="1"/>
            <a:endParaRPr lang="en-US" sz="2200" dirty="0"/>
          </a:p>
          <a:p>
            <a:pPr lvl="1" algn="just" eaLnBrk="1" hangingPunct="1"/>
            <a:endParaRPr lang="en-GB" sz="2600" dirty="0"/>
          </a:p>
        </p:txBody>
      </p:sp>
    </p:spTree>
    <p:extLst>
      <p:ext uri="{BB962C8B-B14F-4D97-AF65-F5344CB8AC3E}">
        <p14:creationId xmlns:p14="http://schemas.microsoft.com/office/powerpoint/2010/main" val="71677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GB">
                <a:solidFill>
                  <a:srgbClr val="FF0000"/>
                </a:solidFill>
              </a:rPr>
              <a:t>Complex Probability Sampling</a:t>
            </a:r>
          </a:p>
        </p:txBody>
      </p:sp>
      <p:pic>
        <p:nvPicPr>
          <p:cNvPr id="3076" name="Picture 4" descr="Systematic Sampling Advantages And Disadvantages">
            <a:extLst>
              <a:ext uri="{FF2B5EF4-FFF2-40B4-BE49-F238E27FC236}">
                <a16:creationId xmlns:a16="http://schemas.microsoft.com/office/drawing/2014/main" id="{0B37B231-03BE-4248-B2F7-501F1C1C7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92" y="1840348"/>
            <a:ext cx="7172325"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653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GB">
                <a:solidFill>
                  <a:srgbClr val="FF0000"/>
                </a:solidFill>
              </a:rPr>
              <a:t>Complex Probability Sampling</a:t>
            </a:r>
          </a:p>
        </p:txBody>
      </p:sp>
      <p:pic>
        <p:nvPicPr>
          <p:cNvPr id="3074" name="Picture 2" descr="Stratified Sampling Method - Definition, Formula, Examples">
            <a:extLst>
              <a:ext uri="{FF2B5EF4-FFF2-40B4-BE49-F238E27FC236}">
                <a16:creationId xmlns:a16="http://schemas.microsoft.com/office/drawing/2014/main" id="{A6E006FA-53B4-472A-8CAB-DC438F9ED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7" y="1705171"/>
            <a:ext cx="7546876" cy="421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131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GB">
                <a:solidFill>
                  <a:srgbClr val="FF0000"/>
                </a:solidFill>
              </a:rPr>
              <a:t>Complex Probability Sampling</a:t>
            </a:r>
          </a:p>
        </p:txBody>
      </p:sp>
      <p:pic>
        <p:nvPicPr>
          <p:cNvPr id="6146" name="Picture 2" descr="Cluster Sampling Method in Statistics. Research on Sample Collecting Data  in Scientific Survey Techniques. Stock Vector - Illustration of plan,  customer: 168639901">
            <a:extLst>
              <a:ext uri="{FF2B5EF4-FFF2-40B4-BE49-F238E27FC236}">
                <a16:creationId xmlns:a16="http://schemas.microsoft.com/office/drawing/2014/main" id="{7FAF149A-C201-40D0-834C-4F4D94DC0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35" y="1417638"/>
            <a:ext cx="7042150" cy="47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01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8"/>
          <p:cNvSpPr txBox="1">
            <a:spLocks noChangeArrowheads="1"/>
          </p:cNvSpPr>
          <p:nvPr/>
        </p:nvSpPr>
        <p:spPr bwMode="auto">
          <a:xfrm>
            <a:off x="587375" y="381000"/>
            <a:ext cx="6202363" cy="579438"/>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Topic &amp; Structure of the lesson</a:t>
            </a:r>
            <a:endParaRPr lang="en-US" sz="3200" dirty="0">
              <a:solidFill>
                <a:srgbClr val="C00000"/>
              </a:solidFill>
            </a:endParaRPr>
          </a:p>
        </p:txBody>
      </p:sp>
      <p:sp>
        <p:nvSpPr>
          <p:cNvPr id="14339" name="Rectangle 88"/>
          <p:cNvSpPr>
            <a:spLocks noGrp="1" noChangeArrowheads="1"/>
          </p:cNvSpPr>
          <p:nvPr>
            <p:ph type="body" idx="1"/>
          </p:nvPr>
        </p:nvSpPr>
        <p:spPr/>
        <p:txBody>
          <a:bodyPr/>
          <a:lstStyle/>
          <a:p>
            <a:pPr algn="just"/>
            <a:r>
              <a:rPr lang="en-US" dirty="0"/>
              <a:t>Understanding sampling</a:t>
            </a:r>
          </a:p>
          <a:p>
            <a:pPr algn="just"/>
            <a:r>
              <a:rPr lang="en-US" dirty="0"/>
              <a:t>Probability sampling vs. non-probability sampling</a:t>
            </a:r>
          </a:p>
        </p:txBody>
      </p:sp>
    </p:spTree>
    <p:extLst>
      <p:ext uri="{BB962C8B-B14F-4D97-AF65-F5344CB8AC3E}">
        <p14:creationId xmlns:p14="http://schemas.microsoft.com/office/powerpoint/2010/main" val="391634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GB" dirty="0">
                <a:solidFill>
                  <a:srgbClr val="FF0000"/>
                </a:solidFill>
              </a:rPr>
              <a:t>Simple and Complex Probability Sampling</a:t>
            </a:r>
          </a:p>
        </p:txBody>
      </p:sp>
      <p:pic>
        <p:nvPicPr>
          <p:cNvPr id="4098" name="Picture 2" descr="Systematic Sampling. What is systematic sampling? | by Anthony B. Masters |  Medium">
            <a:extLst>
              <a:ext uri="{FF2B5EF4-FFF2-40B4-BE49-F238E27FC236}">
                <a16:creationId xmlns:a16="http://schemas.microsoft.com/office/drawing/2014/main" id="{4371410C-6A70-44A5-AD3A-D2CDB248F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541516"/>
            <a:ext cx="7653403" cy="490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65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r>
              <a:rPr lang="en-GB" dirty="0">
                <a:solidFill>
                  <a:srgbClr val="FF0000"/>
                </a:solidFill>
              </a:rPr>
              <a:t>Stratified vs Cluster Sampling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71722238"/>
              </p:ext>
            </p:extLst>
          </p:nvPr>
        </p:nvGraphicFramePr>
        <p:xfrm>
          <a:off x="727586" y="1575283"/>
          <a:ext cx="7826480" cy="4170352"/>
        </p:xfrm>
        <a:graphic>
          <a:graphicData uri="http://schemas.openxmlformats.org/drawingml/2006/table">
            <a:tbl>
              <a:tblPr firstRow="1" bandRow="1">
                <a:tableStyleId>{5C22544A-7EE6-4342-B048-85BDC9FD1C3A}</a:tableStyleId>
              </a:tblPr>
              <a:tblGrid>
                <a:gridCol w="3913240">
                  <a:extLst>
                    <a:ext uri="{9D8B030D-6E8A-4147-A177-3AD203B41FA5}">
                      <a16:colId xmlns:a16="http://schemas.microsoft.com/office/drawing/2014/main" val="20000"/>
                    </a:ext>
                  </a:extLst>
                </a:gridCol>
                <a:gridCol w="3913240">
                  <a:extLst>
                    <a:ext uri="{9D8B030D-6E8A-4147-A177-3AD203B41FA5}">
                      <a16:colId xmlns:a16="http://schemas.microsoft.com/office/drawing/2014/main" val="20001"/>
                    </a:ext>
                  </a:extLst>
                </a:gridCol>
              </a:tblGrid>
              <a:tr h="553334">
                <a:tc>
                  <a:txBody>
                    <a:bodyPr/>
                    <a:lstStyle/>
                    <a:p>
                      <a:r>
                        <a:rPr lang="en-GB" sz="2000" dirty="0">
                          <a:solidFill>
                            <a:srgbClr val="FFFFFF"/>
                          </a:solidFill>
                        </a:rPr>
                        <a:t>Stratified</a:t>
                      </a:r>
                    </a:p>
                  </a:txBody>
                  <a:tcPr>
                    <a:solidFill>
                      <a:srgbClr val="003366"/>
                    </a:solidFill>
                  </a:tcPr>
                </a:tc>
                <a:tc>
                  <a:txBody>
                    <a:bodyPr/>
                    <a:lstStyle/>
                    <a:p>
                      <a:r>
                        <a:rPr lang="en-GB" sz="2000" dirty="0">
                          <a:solidFill>
                            <a:srgbClr val="FFFFFF"/>
                          </a:solidFill>
                        </a:rPr>
                        <a:t>Cluster</a:t>
                      </a:r>
                    </a:p>
                  </a:txBody>
                  <a:tcPr>
                    <a:solidFill>
                      <a:srgbClr val="003366"/>
                    </a:solidFill>
                  </a:tcPr>
                </a:tc>
                <a:extLst>
                  <a:ext uri="{0D108BD9-81ED-4DB2-BD59-A6C34878D82A}">
                    <a16:rowId xmlns:a16="http://schemas.microsoft.com/office/drawing/2014/main" val="10000"/>
                  </a:ext>
                </a:extLst>
              </a:tr>
              <a:tr h="955069">
                <a:tc>
                  <a:txBody>
                    <a:bodyPr/>
                    <a:lstStyle/>
                    <a:p>
                      <a:pPr>
                        <a:buFont typeface="Arial" pitchFamily="34" charset="0"/>
                        <a:buChar char="•"/>
                      </a:pPr>
                      <a:r>
                        <a:rPr lang="en-GB" sz="2000" baseline="0" dirty="0"/>
                        <a:t> Divide the population into few sub –groups</a:t>
                      </a:r>
                      <a:endParaRPr lang="en-GB" sz="2000" dirty="0"/>
                    </a:p>
                  </a:txBody>
                  <a:tcPr/>
                </a:tc>
                <a:tc>
                  <a:txBody>
                    <a:bodyPr/>
                    <a:lstStyle/>
                    <a:p>
                      <a:pPr>
                        <a:buFont typeface="Arial" pitchFamily="34" charset="0"/>
                        <a:buChar char="•"/>
                      </a:pPr>
                      <a:r>
                        <a:rPr lang="en-GB" sz="2000" dirty="0"/>
                        <a:t> Divide the</a:t>
                      </a:r>
                      <a:r>
                        <a:rPr lang="en-GB" sz="2000" baseline="0" dirty="0"/>
                        <a:t> population into many sub-groups</a:t>
                      </a:r>
                      <a:endParaRPr lang="en-GB" sz="2000" dirty="0"/>
                    </a:p>
                  </a:txBody>
                  <a:tcPr/>
                </a:tc>
                <a:extLst>
                  <a:ext uri="{0D108BD9-81ED-4DB2-BD59-A6C34878D82A}">
                    <a16:rowId xmlns:a16="http://schemas.microsoft.com/office/drawing/2014/main" val="10001"/>
                  </a:ext>
                </a:extLst>
              </a:tr>
              <a:tr h="553334">
                <a:tc>
                  <a:txBody>
                    <a:bodyPr/>
                    <a:lstStyle/>
                    <a:p>
                      <a:pPr>
                        <a:buFont typeface="Arial" pitchFamily="34" charset="0"/>
                        <a:buChar char="•"/>
                      </a:pPr>
                      <a:r>
                        <a:rPr lang="en-GB" sz="2000" dirty="0"/>
                        <a:t> Each sub-group</a:t>
                      </a:r>
                      <a:r>
                        <a:rPr lang="en-GB" sz="2000" baseline="0" dirty="0"/>
                        <a:t> has many elements</a:t>
                      </a:r>
                      <a:endParaRPr lang="en-GB" sz="2000" dirty="0"/>
                    </a:p>
                  </a:txBody>
                  <a:tcPr/>
                </a:tc>
                <a:tc>
                  <a:txBody>
                    <a:bodyPr/>
                    <a:lstStyle/>
                    <a:p>
                      <a:pPr>
                        <a:buFont typeface="Arial" pitchFamily="34" charset="0"/>
                        <a:buChar char="•"/>
                      </a:pPr>
                      <a:r>
                        <a:rPr lang="en-GB" sz="2000" dirty="0"/>
                        <a:t> Each sub-group has few elements </a:t>
                      </a:r>
                    </a:p>
                  </a:txBody>
                  <a:tcPr/>
                </a:tc>
                <a:extLst>
                  <a:ext uri="{0D108BD9-81ED-4DB2-BD59-A6C34878D82A}">
                    <a16:rowId xmlns:a16="http://schemas.microsoft.com/office/drawing/2014/main" val="10002"/>
                  </a:ext>
                </a:extLst>
              </a:tr>
              <a:tr h="955069">
                <a:tc>
                  <a:txBody>
                    <a:bodyPr/>
                    <a:lstStyle/>
                    <a:p>
                      <a:pPr>
                        <a:buFont typeface="Arial" pitchFamily="34" charset="0"/>
                        <a:buChar char="•"/>
                      </a:pPr>
                      <a:r>
                        <a:rPr lang="en-GB" sz="2000" dirty="0"/>
                        <a:t> Selected according to variables under study</a:t>
                      </a:r>
                    </a:p>
                  </a:txBody>
                  <a:tcPr/>
                </a:tc>
                <a:tc>
                  <a:txBody>
                    <a:bodyPr/>
                    <a:lstStyle/>
                    <a:p>
                      <a:pPr>
                        <a:buFont typeface="Arial" pitchFamily="34" charset="0"/>
                        <a:buChar char="•"/>
                      </a:pPr>
                      <a:r>
                        <a:rPr lang="en-GB" sz="2000" dirty="0"/>
                        <a:t> Selected</a:t>
                      </a:r>
                      <a:r>
                        <a:rPr lang="en-GB" sz="2000" baseline="0" dirty="0"/>
                        <a:t> according to criterion of ease / availability in data collection</a:t>
                      </a:r>
                      <a:endParaRPr lang="en-GB" sz="2000" dirty="0"/>
                    </a:p>
                  </a:txBody>
                  <a:tcPr/>
                </a:tc>
                <a:extLst>
                  <a:ext uri="{0D108BD9-81ED-4DB2-BD59-A6C34878D82A}">
                    <a16:rowId xmlns:a16="http://schemas.microsoft.com/office/drawing/2014/main" val="10003"/>
                  </a:ext>
                </a:extLst>
              </a:tr>
              <a:tr h="955069">
                <a:tc>
                  <a:txBody>
                    <a:bodyPr/>
                    <a:lstStyle/>
                    <a:p>
                      <a:pPr>
                        <a:buFont typeface="Arial" pitchFamily="34" charset="0"/>
                        <a:buChar char="•"/>
                      </a:pPr>
                      <a:r>
                        <a:rPr lang="en-GB" sz="2000" dirty="0"/>
                        <a:t> Randomly choose element</a:t>
                      </a:r>
                      <a:r>
                        <a:rPr lang="en-GB" sz="2000" baseline="0" dirty="0"/>
                        <a:t>s from within each sub group</a:t>
                      </a:r>
                      <a:endParaRPr lang="en-GB" sz="2000" dirty="0"/>
                    </a:p>
                  </a:txBody>
                  <a:tcPr/>
                </a:tc>
                <a:tc>
                  <a:txBody>
                    <a:bodyPr/>
                    <a:lstStyle/>
                    <a:p>
                      <a:pPr>
                        <a:buFont typeface="Arial" pitchFamily="34" charset="0"/>
                        <a:buChar char="•"/>
                      </a:pPr>
                      <a:r>
                        <a:rPr lang="en-GB" sz="2000" dirty="0"/>
                        <a:t> Randomly</a:t>
                      </a:r>
                      <a:r>
                        <a:rPr lang="en-GB" sz="2000" baseline="0" dirty="0"/>
                        <a:t> choose sub groups</a:t>
                      </a:r>
                      <a:endParaRPr lang="en-GB" sz="2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3195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tratified Sampling Vs Cluster Sampling - Voxco">
            <a:extLst>
              <a:ext uri="{FF2B5EF4-FFF2-40B4-BE49-F238E27FC236}">
                <a16:creationId xmlns:a16="http://schemas.microsoft.com/office/drawing/2014/main" id="{99AA44BC-D112-41FD-B946-2D99F7901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93" y="1816274"/>
            <a:ext cx="7199226" cy="376709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84F48E8-0384-4F5C-904B-8EC06C1E7B21}"/>
              </a:ext>
            </a:extLst>
          </p:cNvPr>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GB" kern="0">
                <a:solidFill>
                  <a:srgbClr val="FF0000"/>
                </a:solidFill>
              </a:rPr>
              <a:t>Stratified vs Cluster Sampling</a:t>
            </a:r>
            <a:endParaRPr lang="en-GB" kern="0" dirty="0">
              <a:solidFill>
                <a:srgbClr val="FF0000"/>
              </a:solidFill>
            </a:endParaRPr>
          </a:p>
        </p:txBody>
      </p:sp>
    </p:spTree>
    <p:extLst>
      <p:ext uri="{BB962C8B-B14F-4D97-AF65-F5344CB8AC3E}">
        <p14:creationId xmlns:p14="http://schemas.microsoft.com/office/powerpoint/2010/main" val="288024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76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GB" dirty="0">
                <a:solidFill>
                  <a:schemeClr val="tx1"/>
                </a:solidFill>
              </a:rPr>
              <a:t>Non-probability Sampling</a:t>
            </a:r>
          </a:p>
        </p:txBody>
      </p:sp>
      <p:sp>
        <p:nvSpPr>
          <p:cNvPr id="25603" name="Rectangle 12"/>
          <p:cNvSpPr>
            <a:spLocks noGrp="1" noChangeArrowheads="1"/>
          </p:cNvSpPr>
          <p:nvPr>
            <p:ph idx="1"/>
          </p:nvPr>
        </p:nvSpPr>
        <p:spPr/>
        <p:txBody>
          <a:bodyPr/>
          <a:lstStyle/>
          <a:p>
            <a:pPr algn="just" eaLnBrk="1" hangingPunct="1"/>
            <a:r>
              <a:rPr lang="en-US" sz="2600" dirty="0"/>
              <a:t>Subjective approach</a:t>
            </a:r>
          </a:p>
          <a:p>
            <a:pPr algn="just" eaLnBrk="1" hangingPunct="1"/>
            <a:r>
              <a:rPr lang="en-US" sz="2600" dirty="0"/>
              <a:t>Used when researchers are looking for</a:t>
            </a:r>
          </a:p>
          <a:p>
            <a:pPr lvl="1" algn="just" eaLnBrk="1" hangingPunct="1"/>
            <a:r>
              <a:rPr lang="en-US" sz="2200" dirty="0"/>
              <a:t>Range of conditions</a:t>
            </a:r>
          </a:p>
          <a:p>
            <a:pPr lvl="1" algn="just" eaLnBrk="1" hangingPunct="1"/>
            <a:r>
              <a:rPr lang="en-US" sz="2200" dirty="0"/>
              <a:t>Examples of dramatic variations</a:t>
            </a:r>
          </a:p>
          <a:p>
            <a:pPr algn="just" eaLnBrk="1" hangingPunct="1"/>
            <a:r>
              <a:rPr lang="en-US" sz="2600" dirty="0"/>
              <a:t>Used due to cost and time – probability sampling needs more planning &amp; repeated callbacks – more expensive</a:t>
            </a:r>
          </a:p>
          <a:p>
            <a:pPr algn="just" eaLnBrk="1" hangingPunct="1"/>
            <a:r>
              <a:rPr lang="en-US" sz="2600" dirty="0"/>
              <a:t>Suitable for exploratory stage of research</a:t>
            </a:r>
          </a:p>
          <a:p>
            <a:pPr algn="just" eaLnBrk="1" hangingPunct="1"/>
            <a:r>
              <a:rPr lang="en-US" sz="2600" dirty="0"/>
              <a:t>Is done prior to probability sampling</a:t>
            </a:r>
          </a:p>
          <a:p>
            <a:pPr algn="just" eaLnBrk="1" hangingPunct="1">
              <a:buFontTx/>
              <a:buNone/>
            </a:pPr>
            <a:endParaRPr lang="en-GB" sz="2600" dirty="0"/>
          </a:p>
        </p:txBody>
      </p:sp>
    </p:spTree>
    <p:extLst>
      <p:ext uri="{BB962C8B-B14F-4D97-AF65-F5344CB8AC3E}">
        <p14:creationId xmlns:p14="http://schemas.microsoft.com/office/powerpoint/2010/main" val="2965765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GB" dirty="0">
                <a:solidFill>
                  <a:schemeClr val="tx1"/>
                </a:solidFill>
              </a:rPr>
              <a:t>Non Probability Sampling</a:t>
            </a:r>
          </a:p>
        </p:txBody>
      </p:sp>
      <p:sp>
        <p:nvSpPr>
          <p:cNvPr id="19459" name="Rectangle 12"/>
          <p:cNvSpPr>
            <a:spLocks noGrp="1" noChangeArrowheads="1"/>
          </p:cNvSpPr>
          <p:nvPr>
            <p:ph idx="1"/>
          </p:nvPr>
        </p:nvSpPr>
        <p:spPr>
          <a:xfrm>
            <a:off x="485775" y="1729170"/>
            <a:ext cx="8040615" cy="3540920"/>
          </a:xfrm>
        </p:spPr>
        <p:txBody>
          <a:bodyPr/>
          <a:lstStyle/>
          <a:p>
            <a:pPr eaLnBrk="1" hangingPunct="1"/>
            <a:r>
              <a:rPr lang="en-MY" sz="1800" b="0" i="0" dirty="0">
                <a:solidFill>
                  <a:srgbClr val="202124"/>
                </a:solidFill>
                <a:effectLst/>
              </a:rPr>
              <a:t>Definition: Non-probability sampling is defined as </a:t>
            </a:r>
            <a:r>
              <a:rPr lang="en-MY" sz="1800" i="0" dirty="0">
                <a:solidFill>
                  <a:srgbClr val="202124"/>
                </a:solidFill>
                <a:effectLst/>
              </a:rPr>
              <a:t>a sampling technique in which the</a:t>
            </a:r>
            <a:r>
              <a:rPr lang="en-MY" sz="1800" b="1" i="0" dirty="0">
                <a:solidFill>
                  <a:srgbClr val="202124"/>
                </a:solidFill>
                <a:effectLst/>
              </a:rPr>
              <a:t> researcher selects samples based on the subjective judgment of the researcher rather than random selection</a:t>
            </a:r>
            <a:r>
              <a:rPr lang="en-MY" sz="1800" b="0" i="0" dirty="0">
                <a:solidFill>
                  <a:srgbClr val="202124"/>
                </a:solidFill>
                <a:effectLst/>
              </a:rPr>
              <a:t>. </a:t>
            </a:r>
          </a:p>
          <a:p>
            <a:pPr eaLnBrk="1" hangingPunct="1"/>
            <a:r>
              <a:rPr lang="en-MY" sz="1800" b="0" i="0" dirty="0">
                <a:solidFill>
                  <a:srgbClr val="202124"/>
                </a:solidFill>
                <a:effectLst/>
              </a:rPr>
              <a:t>It is a less stringent method. This sampling method depends heavily on the expertise of the researchers.</a:t>
            </a:r>
          </a:p>
          <a:p>
            <a:pPr eaLnBrk="1" hangingPunct="1"/>
            <a:r>
              <a:rPr lang="en-MY" sz="1800" b="0" i="0" dirty="0">
                <a:effectLst/>
              </a:rPr>
              <a:t>Not all members of the population have an equal chance of participating in the study, unlike probability sampling. </a:t>
            </a:r>
            <a:r>
              <a:rPr lang="en-MY" sz="1800" b="1" i="0" dirty="0">
                <a:effectLst/>
              </a:rPr>
              <a:t>Each member of the population has a known chance of being selected.</a:t>
            </a:r>
            <a:r>
              <a:rPr lang="en-MY" sz="1800" b="0" i="0" dirty="0">
                <a:effectLst/>
              </a:rPr>
              <a:t> </a:t>
            </a:r>
          </a:p>
          <a:p>
            <a:pPr eaLnBrk="1" hangingPunct="1"/>
            <a:r>
              <a:rPr lang="en-MY" sz="1800" b="0" i="0" dirty="0">
                <a:effectLst/>
              </a:rPr>
              <a:t>Is most useful for exploratory studies like a </a:t>
            </a:r>
            <a:r>
              <a:rPr lang="en-MY" sz="1800" b="0" i="0" u="none" strike="noStrike" dirty="0">
                <a:solidFill>
                  <a:srgbClr val="0A94DB"/>
                </a:solidFill>
                <a:effectLst/>
                <a:hlinkClick r:id="rId3"/>
              </a:rPr>
              <a:t>pilot survey</a:t>
            </a:r>
            <a:r>
              <a:rPr lang="en-MY" sz="1800" b="0" i="0" dirty="0">
                <a:effectLst/>
              </a:rPr>
              <a:t> (deploying a survey to a smaller sample compared to pre-determined sample size). </a:t>
            </a:r>
          </a:p>
          <a:p>
            <a:pPr eaLnBrk="1" hangingPunct="1"/>
            <a:r>
              <a:rPr lang="en-MY" sz="1800" b="0" i="0" dirty="0">
                <a:effectLst/>
              </a:rPr>
              <a:t>Researchers use this method in studies where it is impossible to draw random probability sampling due to time or cost considerations.</a:t>
            </a:r>
            <a:endParaRPr lang="en-US" sz="1800" dirty="0"/>
          </a:p>
          <a:p>
            <a:pPr lvl="1" eaLnBrk="1" hangingPunct="1"/>
            <a:endParaRPr lang="en-GB" sz="1800" dirty="0"/>
          </a:p>
        </p:txBody>
      </p:sp>
    </p:spTree>
    <p:extLst>
      <p:ext uri="{BB962C8B-B14F-4D97-AF65-F5344CB8AC3E}">
        <p14:creationId xmlns:p14="http://schemas.microsoft.com/office/powerpoint/2010/main" val="860062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77915119"/>
              </p:ext>
            </p:extLst>
          </p:nvPr>
        </p:nvGraphicFramePr>
        <p:xfrm>
          <a:off x="0" y="543832"/>
          <a:ext cx="5965370" cy="5167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627" name="Cloud Callout 6"/>
          <p:cNvSpPr>
            <a:spLocks noChangeArrowheads="1"/>
          </p:cNvSpPr>
          <p:nvPr/>
        </p:nvSpPr>
        <p:spPr bwMode="auto">
          <a:xfrm>
            <a:off x="4673600" y="2133600"/>
            <a:ext cx="2336800" cy="1117600"/>
          </a:xfrm>
          <a:prstGeom prst="cloudCallout">
            <a:avLst>
              <a:gd name="adj1" fmla="val -98023"/>
              <a:gd name="adj2" fmla="val 136870"/>
            </a:avLst>
          </a:prstGeom>
          <a:solidFill>
            <a:srgbClr val="FF6600"/>
          </a:solidFill>
          <a:ln w="12700" algn="ctr">
            <a:solidFill>
              <a:srgbClr val="FF6600"/>
            </a:solidFill>
            <a:round/>
            <a:headEnd/>
            <a:tailEnd/>
          </a:ln>
          <a:effectLst>
            <a:outerShdw blurRad="50800" dist="38100" dir="5400000" algn="t" rotWithShape="0">
              <a:prstClr val="black">
                <a:alpha val="40000"/>
              </a:prstClr>
            </a:outerShdw>
          </a:effectLst>
        </p:spPr>
        <p:txBody>
          <a:bodyPr/>
          <a:lstStyle/>
          <a:p>
            <a:r>
              <a:rPr lang="en-GB" sz="2000" dirty="0">
                <a:solidFill>
                  <a:schemeClr val="bg1"/>
                </a:solidFill>
              </a:rPr>
              <a:t>Judgement Sampling</a:t>
            </a:r>
          </a:p>
        </p:txBody>
      </p:sp>
      <p:sp>
        <p:nvSpPr>
          <p:cNvPr id="26628" name="Cloud Callout 7"/>
          <p:cNvSpPr>
            <a:spLocks noChangeArrowheads="1"/>
          </p:cNvSpPr>
          <p:nvPr/>
        </p:nvSpPr>
        <p:spPr bwMode="auto">
          <a:xfrm>
            <a:off x="6262688" y="3127375"/>
            <a:ext cx="2336800" cy="1117600"/>
          </a:xfrm>
          <a:prstGeom prst="cloudCallout">
            <a:avLst>
              <a:gd name="adj1" fmla="val -164486"/>
              <a:gd name="adj2" fmla="val 61546"/>
            </a:avLst>
          </a:prstGeom>
          <a:solidFill>
            <a:srgbClr val="FF6600"/>
          </a:solidFill>
          <a:ln w="12700" algn="ctr">
            <a:solidFill>
              <a:srgbClr val="FF6600"/>
            </a:solidFill>
            <a:round/>
            <a:headEnd/>
            <a:tailEnd/>
          </a:ln>
          <a:effectLst>
            <a:outerShdw blurRad="50800" dist="38100" dir="5400000" algn="t" rotWithShape="0">
              <a:prstClr val="black">
                <a:alpha val="40000"/>
              </a:prstClr>
            </a:outerShdw>
          </a:effectLst>
        </p:spPr>
        <p:txBody>
          <a:bodyPr/>
          <a:lstStyle/>
          <a:p>
            <a:r>
              <a:rPr lang="en-GB" sz="2000" dirty="0">
                <a:solidFill>
                  <a:schemeClr val="bg1"/>
                </a:solidFill>
              </a:rPr>
              <a:t>Quota Sampling</a:t>
            </a:r>
          </a:p>
        </p:txBody>
      </p:sp>
      <p:sp>
        <p:nvSpPr>
          <p:cNvPr id="26629" name="Cloud Callout 8"/>
          <p:cNvSpPr>
            <a:spLocks noChangeArrowheads="1"/>
          </p:cNvSpPr>
          <p:nvPr/>
        </p:nvSpPr>
        <p:spPr bwMode="auto">
          <a:xfrm>
            <a:off x="5224463" y="4484688"/>
            <a:ext cx="2336800" cy="623887"/>
          </a:xfrm>
          <a:prstGeom prst="cloudCallout">
            <a:avLst>
              <a:gd name="adj1" fmla="val -119764"/>
              <a:gd name="adj2" fmla="val -48847"/>
            </a:avLst>
          </a:prstGeom>
          <a:solidFill>
            <a:srgbClr val="FF6600"/>
          </a:solidFill>
          <a:ln w="12700" algn="ctr">
            <a:solidFill>
              <a:srgbClr val="FF6600"/>
            </a:solidFill>
            <a:round/>
            <a:headEnd/>
            <a:tailEnd/>
          </a:ln>
          <a:effectLst>
            <a:outerShdw blurRad="50800" dist="38100" dir="5400000" algn="t" rotWithShape="0">
              <a:prstClr val="black">
                <a:alpha val="40000"/>
              </a:prstClr>
            </a:outerShdw>
          </a:effectLst>
        </p:spPr>
        <p:txBody>
          <a:bodyPr/>
          <a:lstStyle/>
          <a:p>
            <a:r>
              <a:rPr lang="en-GB" sz="2000">
                <a:solidFill>
                  <a:schemeClr val="bg1"/>
                </a:solidFill>
              </a:rPr>
              <a:t>Snowball</a:t>
            </a:r>
          </a:p>
        </p:txBody>
      </p:sp>
    </p:spTree>
    <p:extLst>
      <p:ext uri="{BB962C8B-B14F-4D97-AF65-F5344CB8AC3E}">
        <p14:creationId xmlns:p14="http://schemas.microsoft.com/office/powerpoint/2010/main" val="4033317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p:txBody>
          <a:bodyPr/>
          <a:lstStyle/>
          <a:p>
            <a:r>
              <a:rPr lang="en-GB">
                <a:solidFill>
                  <a:srgbClr val="FF0000"/>
                </a:solidFill>
              </a:rPr>
              <a:t>Convenience Sampling</a:t>
            </a:r>
          </a:p>
        </p:txBody>
      </p:sp>
      <p:sp>
        <p:nvSpPr>
          <p:cNvPr id="27651" name="Rectangle 12"/>
          <p:cNvSpPr>
            <a:spLocks noGrp="1" noChangeArrowheads="1"/>
          </p:cNvSpPr>
          <p:nvPr>
            <p:ph idx="1"/>
          </p:nvPr>
        </p:nvSpPr>
        <p:spPr>
          <a:xfrm>
            <a:off x="487363" y="2006930"/>
            <a:ext cx="8229600" cy="3455719"/>
          </a:xfrm>
        </p:spPr>
        <p:txBody>
          <a:bodyPr/>
          <a:lstStyle/>
          <a:p>
            <a:pPr eaLnBrk="1" hangingPunct="1"/>
            <a:r>
              <a:rPr lang="en-US" sz="2600" dirty="0"/>
              <a:t>Researcher can choose whomever he / she wants</a:t>
            </a:r>
          </a:p>
          <a:p>
            <a:pPr eaLnBrk="1" hangingPunct="1"/>
            <a:r>
              <a:rPr lang="en-US" sz="2600" dirty="0"/>
              <a:t>Informal groups of friends or relatives</a:t>
            </a:r>
          </a:p>
          <a:p>
            <a:pPr eaLnBrk="1" hangingPunct="1"/>
            <a:r>
              <a:rPr lang="en-US" sz="2600" dirty="0"/>
              <a:t>Least reliable</a:t>
            </a:r>
          </a:p>
          <a:p>
            <a:pPr eaLnBrk="1" hangingPunct="1"/>
            <a:r>
              <a:rPr lang="en-US" sz="2600" dirty="0"/>
              <a:t>Cheapest</a:t>
            </a:r>
          </a:p>
          <a:p>
            <a:pPr eaLnBrk="1" hangingPunct="1"/>
            <a:r>
              <a:rPr lang="en-US" sz="2600" dirty="0"/>
              <a:t>Easiest to conduct</a:t>
            </a:r>
          </a:p>
          <a:p>
            <a:pPr eaLnBrk="1" hangingPunct="1"/>
            <a:endParaRPr lang="en-US" sz="2600" dirty="0"/>
          </a:p>
          <a:p>
            <a:pPr eaLnBrk="1" hangingPunct="1">
              <a:buFontTx/>
              <a:buNone/>
            </a:pPr>
            <a:endParaRPr lang="en-GB" sz="2600" dirty="0"/>
          </a:p>
        </p:txBody>
      </p:sp>
    </p:spTree>
    <p:extLst>
      <p:ext uri="{BB962C8B-B14F-4D97-AF65-F5344CB8AC3E}">
        <p14:creationId xmlns:p14="http://schemas.microsoft.com/office/powerpoint/2010/main" val="275488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p:txBody>
          <a:bodyPr/>
          <a:lstStyle/>
          <a:p>
            <a:r>
              <a:rPr lang="en-GB">
                <a:solidFill>
                  <a:srgbClr val="FF0000"/>
                </a:solidFill>
              </a:rPr>
              <a:t>Convenience Sampling</a:t>
            </a:r>
          </a:p>
        </p:txBody>
      </p:sp>
      <p:pic>
        <p:nvPicPr>
          <p:cNvPr id="11266" name="Picture 2" descr="Convenience Sampling. - ppt download">
            <a:extLst>
              <a:ext uri="{FF2B5EF4-FFF2-40B4-BE49-F238E27FC236}">
                <a16:creationId xmlns:a16="http://schemas.microsoft.com/office/drawing/2014/main" id="{8B49F86E-D3C2-4190-B573-F6708823C2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723" b="28224"/>
          <a:stretch/>
        </p:blipFill>
        <p:spPr bwMode="auto">
          <a:xfrm>
            <a:off x="193457" y="1615857"/>
            <a:ext cx="8251825" cy="444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727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r>
              <a:rPr lang="en-GB" dirty="0">
                <a:solidFill>
                  <a:srgbClr val="FF0000"/>
                </a:solidFill>
              </a:rPr>
              <a:t>Judgment Sampling</a:t>
            </a:r>
          </a:p>
        </p:txBody>
      </p:sp>
      <p:sp>
        <p:nvSpPr>
          <p:cNvPr id="18435" name="Rectangle 12"/>
          <p:cNvSpPr>
            <a:spLocks noGrp="1" noChangeArrowheads="1"/>
          </p:cNvSpPr>
          <p:nvPr>
            <p:ph idx="1"/>
          </p:nvPr>
        </p:nvSpPr>
        <p:spPr>
          <a:xfrm>
            <a:off x="487363" y="1697038"/>
            <a:ext cx="8229600" cy="4525962"/>
          </a:xfrm>
        </p:spPr>
        <p:txBody>
          <a:bodyPr/>
          <a:lstStyle/>
          <a:p>
            <a:pPr algn="just" eaLnBrk="1" hangingPunct="1">
              <a:defRPr/>
            </a:pPr>
            <a:r>
              <a:rPr lang="en-US" sz="2400" dirty="0"/>
              <a:t>Selects sample members to conform to some criterion</a:t>
            </a:r>
          </a:p>
          <a:p>
            <a:pPr algn="just" eaLnBrk="1" hangingPunct="1">
              <a:defRPr/>
            </a:pPr>
            <a:r>
              <a:rPr lang="en-US" sz="2400" dirty="0"/>
              <a:t>Appropriate for early stages of exploratory studies</a:t>
            </a:r>
          </a:p>
          <a:p>
            <a:pPr algn="just" eaLnBrk="1" hangingPunct="1">
              <a:defRPr/>
            </a:pPr>
            <a:r>
              <a:rPr lang="en-US" sz="2400" dirty="0"/>
              <a:t>Enables the researcher to use his or her judgment to select samples</a:t>
            </a:r>
          </a:p>
          <a:p>
            <a:pPr algn="just" eaLnBrk="1" hangingPunct="1">
              <a:defRPr/>
            </a:pPr>
            <a:r>
              <a:rPr lang="en-US" sz="2400" dirty="0"/>
              <a:t>Used when working with selected small samples</a:t>
            </a:r>
          </a:p>
          <a:p>
            <a:pPr lvl="1" algn="just" eaLnBrk="1" hangingPunct="1">
              <a:defRPr/>
            </a:pPr>
            <a:r>
              <a:rPr lang="en-US" sz="2000" dirty="0"/>
              <a:t>Example 1: select cases that are particularly informative</a:t>
            </a:r>
          </a:p>
          <a:p>
            <a:pPr lvl="2" algn="just">
              <a:defRPr/>
            </a:pPr>
            <a:r>
              <a:rPr lang="en-US" sz="1600" dirty="0"/>
              <a:t>TV reporters stopping certain individuals on the street in order to ask their opinions about certain political changes constitutes the most popular example of this sampling method. </a:t>
            </a:r>
          </a:p>
          <a:p>
            <a:pPr algn="just" eaLnBrk="1" hangingPunct="1">
              <a:defRPr/>
            </a:pPr>
            <a:endParaRPr lang="en-US" sz="2400" dirty="0"/>
          </a:p>
          <a:p>
            <a:pPr lvl="1" algn="just" eaLnBrk="1" hangingPunct="1">
              <a:buFontTx/>
              <a:buNone/>
              <a:defRPr/>
            </a:pPr>
            <a:endParaRPr lang="en-US" sz="2400" dirty="0">
              <a:ea typeface="+mn-ea"/>
              <a:cs typeface="+mn-cs"/>
            </a:endParaRPr>
          </a:p>
          <a:p>
            <a:pPr lvl="1" algn="just" eaLnBrk="1" hangingPunct="1">
              <a:defRPr/>
            </a:pPr>
            <a:endParaRPr lang="en-US" sz="2400" dirty="0">
              <a:ea typeface="+mn-ea"/>
              <a:cs typeface="+mn-cs"/>
            </a:endParaRPr>
          </a:p>
          <a:p>
            <a:pPr algn="just" eaLnBrk="1" hangingPunct="1">
              <a:defRPr/>
            </a:pPr>
            <a:endParaRPr lang="en-US" sz="2400" dirty="0"/>
          </a:p>
          <a:p>
            <a:pPr algn="just" eaLnBrk="1" hangingPunct="1">
              <a:defRPr/>
            </a:pPr>
            <a:endParaRPr lang="en-US" sz="2000" dirty="0"/>
          </a:p>
          <a:p>
            <a:pPr algn="just" eaLnBrk="1" hangingPunct="1">
              <a:buFontTx/>
              <a:buNone/>
              <a:defRPr/>
            </a:pPr>
            <a:endParaRPr lang="en-GB" sz="2000" dirty="0"/>
          </a:p>
        </p:txBody>
      </p:sp>
    </p:spTree>
    <p:extLst>
      <p:ext uri="{BB962C8B-B14F-4D97-AF65-F5344CB8AC3E}">
        <p14:creationId xmlns:p14="http://schemas.microsoft.com/office/powerpoint/2010/main" val="340371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8"/>
          <p:cNvSpPr txBox="1">
            <a:spLocks noChangeArrowheads="1"/>
          </p:cNvSpPr>
          <p:nvPr/>
        </p:nvSpPr>
        <p:spPr bwMode="auto">
          <a:xfrm>
            <a:off x="1719263" y="411163"/>
            <a:ext cx="3994150"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Learning Outcomes</a:t>
            </a:r>
            <a:endParaRPr lang="en-US" sz="3200" dirty="0">
              <a:solidFill>
                <a:srgbClr val="C00000"/>
              </a:solidFill>
            </a:endParaRPr>
          </a:p>
        </p:txBody>
      </p:sp>
      <p:sp>
        <p:nvSpPr>
          <p:cNvPr id="15363" name="Rectangle 12"/>
          <p:cNvSpPr>
            <a:spLocks noGrp="1" noChangeArrowheads="1"/>
          </p:cNvSpPr>
          <p:nvPr>
            <p:ph type="body" idx="1"/>
          </p:nvPr>
        </p:nvSpPr>
        <p:spPr/>
        <p:txBody>
          <a:bodyPr/>
          <a:lstStyle/>
          <a:p>
            <a:pPr algn="just" eaLnBrk="1" hangingPunct="1">
              <a:buFontTx/>
              <a:buNone/>
            </a:pPr>
            <a:r>
              <a:rPr lang="en-GB" sz="3000" dirty="0"/>
              <a:t>At the end of this topic, you should be able to:</a:t>
            </a:r>
          </a:p>
          <a:p>
            <a:pPr algn="just"/>
            <a:r>
              <a:rPr lang="en-US" sz="2800" dirty="0"/>
              <a:t>Decide which sampling method to adopt</a:t>
            </a:r>
          </a:p>
          <a:p>
            <a:pPr algn="just"/>
            <a:r>
              <a:rPr lang="en-US" sz="2800" dirty="0"/>
              <a:t>Select a sample of subjects / participants for the research that will be done</a:t>
            </a:r>
          </a:p>
        </p:txBody>
      </p:sp>
    </p:spTree>
    <p:extLst>
      <p:ext uri="{BB962C8B-B14F-4D97-AF65-F5344CB8AC3E}">
        <p14:creationId xmlns:p14="http://schemas.microsoft.com/office/powerpoint/2010/main" val="1160917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Judgment Sampling</a:t>
            </a:r>
            <a:endParaRPr lang="en-US" dirty="0"/>
          </a:p>
        </p:txBody>
      </p:sp>
      <p:sp>
        <p:nvSpPr>
          <p:cNvPr id="3" name="Content Placeholder 2"/>
          <p:cNvSpPr>
            <a:spLocks noGrp="1"/>
          </p:cNvSpPr>
          <p:nvPr>
            <p:ph idx="1"/>
          </p:nvPr>
        </p:nvSpPr>
        <p:spPr/>
        <p:txBody>
          <a:bodyPr/>
          <a:lstStyle/>
          <a:p>
            <a:pPr>
              <a:defRPr/>
            </a:pPr>
            <a:r>
              <a:rPr lang="en-US" sz="2400" b="1" dirty="0"/>
              <a:t>Strategies</a:t>
            </a:r>
            <a:r>
              <a:rPr lang="en-US" sz="2400" dirty="0"/>
              <a:t>:</a:t>
            </a:r>
          </a:p>
          <a:p>
            <a:pPr lvl="1">
              <a:defRPr/>
            </a:pPr>
            <a:r>
              <a:rPr lang="en-US" sz="2000" dirty="0"/>
              <a:t>Extreme /deviant cases – can learn more</a:t>
            </a:r>
          </a:p>
          <a:p>
            <a:pPr lvl="1">
              <a:defRPr/>
            </a:pPr>
            <a:r>
              <a:rPr lang="en-US" sz="2000" dirty="0"/>
              <a:t>Heterogeneous / maximum variation – can document uniqueness</a:t>
            </a:r>
          </a:p>
          <a:p>
            <a:pPr lvl="1">
              <a:defRPr/>
            </a:pPr>
            <a:r>
              <a:rPr lang="en-US" sz="2000" dirty="0"/>
              <a:t>Homogeneous – focus on one group and in-depth</a:t>
            </a:r>
          </a:p>
          <a:p>
            <a:pPr lvl="1">
              <a:defRPr/>
            </a:pPr>
            <a:r>
              <a:rPr lang="en-US" sz="2000" dirty="0"/>
              <a:t>Critical case – understand what is happening in each critical case – logical generalizations can be made</a:t>
            </a:r>
          </a:p>
          <a:p>
            <a:pPr lvl="1">
              <a:defRPr/>
            </a:pPr>
            <a:r>
              <a:rPr lang="en-US" sz="2000" dirty="0"/>
              <a:t>Typical case – provide an illustrative profile using a representative case</a:t>
            </a:r>
          </a:p>
          <a:p>
            <a:pPr lvl="1">
              <a:defRPr/>
            </a:pPr>
            <a:endParaRPr lang="en-US" sz="2000" dirty="0"/>
          </a:p>
          <a:p>
            <a:pPr lvl="1">
              <a:defRPr/>
            </a:pPr>
            <a:endParaRPr lang="en-US" sz="2000" dirty="0"/>
          </a:p>
          <a:p>
            <a:endParaRPr lang="en-US" sz="3600" dirty="0"/>
          </a:p>
        </p:txBody>
      </p:sp>
    </p:spTree>
    <p:extLst>
      <p:ext uri="{BB962C8B-B14F-4D97-AF65-F5344CB8AC3E}">
        <p14:creationId xmlns:p14="http://schemas.microsoft.com/office/powerpoint/2010/main" val="2369518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Judgment Sampling</a:t>
            </a:r>
            <a:endParaRPr lang="en-US" dirty="0"/>
          </a:p>
        </p:txBody>
      </p:sp>
      <p:pic>
        <p:nvPicPr>
          <p:cNvPr id="12290" name="Picture 2" descr="Chapter 8 SAMPLING and SAMPLING METHODS SAMPLING If">
            <a:extLst>
              <a:ext uri="{FF2B5EF4-FFF2-40B4-BE49-F238E27FC236}">
                <a16:creationId xmlns:a16="http://schemas.microsoft.com/office/drawing/2014/main" id="{58CD195A-64D4-4C2F-BC96-B9A6078C7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980" y="1631122"/>
            <a:ext cx="7478039" cy="454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97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p:txBody>
          <a:bodyPr/>
          <a:lstStyle/>
          <a:p>
            <a:r>
              <a:rPr lang="en-GB" dirty="0">
                <a:solidFill>
                  <a:srgbClr val="FF0000"/>
                </a:solidFill>
              </a:rPr>
              <a:t>Quota Sampling</a:t>
            </a:r>
          </a:p>
        </p:txBody>
      </p:sp>
      <p:sp>
        <p:nvSpPr>
          <p:cNvPr id="18435" name="Rectangle 12"/>
          <p:cNvSpPr>
            <a:spLocks noGrp="1" noChangeArrowheads="1"/>
          </p:cNvSpPr>
          <p:nvPr>
            <p:ph idx="1"/>
          </p:nvPr>
        </p:nvSpPr>
        <p:spPr/>
        <p:txBody>
          <a:bodyPr/>
          <a:lstStyle/>
          <a:p>
            <a:pPr eaLnBrk="1" hangingPunct="1">
              <a:defRPr/>
            </a:pPr>
            <a:r>
              <a:rPr lang="en-US" sz="2400" dirty="0"/>
              <a:t>Entirely non-random</a:t>
            </a:r>
          </a:p>
          <a:p>
            <a:pPr eaLnBrk="1" hangingPunct="1">
              <a:defRPr/>
            </a:pPr>
            <a:r>
              <a:rPr lang="en-US" sz="2400" dirty="0"/>
              <a:t>Normally used for interview surveys</a:t>
            </a:r>
          </a:p>
          <a:p>
            <a:pPr eaLnBrk="1" hangingPunct="1">
              <a:defRPr/>
            </a:pPr>
            <a:r>
              <a:rPr lang="en-US" sz="2400" dirty="0"/>
              <a:t>Normally used for large populations</a:t>
            </a:r>
          </a:p>
          <a:p>
            <a:pPr eaLnBrk="1" hangingPunct="1">
              <a:defRPr/>
            </a:pPr>
            <a:r>
              <a:rPr lang="en-US" sz="2400" dirty="0"/>
              <a:t>How it works</a:t>
            </a:r>
          </a:p>
          <a:p>
            <a:pPr lvl="1" eaLnBrk="1" hangingPunct="1">
              <a:defRPr/>
            </a:pPr>
            <a:r>
              <a:rPr lang="en-US" sz="2000" dirty="0"/>
              <a:t>Population is divided into specific groups</a:t>
            </a:r>
          </a:p>
          <a:p>
            <a:pPr lvl="1" eaLnBrk="1" hangingPunct="1">
              <a:defRPr/>
            </a:pPr>
            <a:r>
              <a:rPr lang="en-US" sz="2000" dirty="0"/>
              <a:t>Quota for each group is calculated based on relevant and available data (census)</a:t>
            </a:r>
          </a:p>
          <a:p>
            <a:pPr lvl="1" eaLnBrk="1" hangingPunct="1">
              <a:defRPr/>
            </a:pPr>
            <a:r>
              <a:rPr lang="en-US" sz="2000" dirty="0"/>
              <a:t>Each interviewer gets an assignment that states no of cases in each quota from which they must be collected</a:t>
            </a:r>
          </a:p>
          <a:p>
            <a:pPr lvl="1" eaLnBrk="1" hangingPunct="1">
              <a:defRPr/>
            </a:pPr>
            <a:r>
              <a:rPr lang="en-US" sz="2000" dirty="0"/>
              <a:t>Data from each quota is collected &amp; combined</a:t>
            </a:r>
            <a:endParaRPr lang="en-US" sz="1600" dirty="0"/>
          </a:p>
          <a:p>
            <a:pPr eaLnBrk="1" hangingPunct="1">
              <a:defRPr/>
            </a:pPr>
            <a:endParaRPr lang="en-US" sz="2400" dirty="0"/>
          </a:p>
          <a:p>
            <a:pPr lvl="1" eaLnBrk="1" hangingPunct="1">
              <a:defRPr/>
            </a:pPr>
            <a:endParaRPr lang="en-US" sz="2000" dirty="0"/>
          </a:p>
          <a:p>
            <a:pPr eaLnBrk="1" hangingPunct="1">
              <a:defRPr/>
            </a:pPr>
            <a:endParaRPr lang="en-US" sz="2400" dirty="0"/>
          </a:p>
          <a:p>
            <a:pPr lvl="1" eaLnBrk="1" hangingPunct="1">
              <a:buFontTx/>
              <a:buNone/>
              <a:defRPr/>
            </a:pPr>
            <a:endParaRPr lang="en-US" sz="2400" dirty="0">
              <a:ea typeface="+mn-ea"/>
              <a:cs typeface="+mn-cs"/>
            </a:endParaRPr>
          </a:p>
          <a:p>
            <a:pPr lvl="1" eaLnBrk="1" hangingPunct="1">
              <a:defRPr/>
            </a:pPr>
            <a:endParaRPr lang="en-US" sz="2400" dirty="0">
              <a:ea typeface="+mn-ea"/>
              <a:cs typeface="+mn-cs"/>
            </a:endParaRPr>
          </a:p>
          <a:p>
            <a:pPr eaLnBrk="1" hangingPunct="1">
              <a:defRPr/>
            </a:pPr>
            <a:endParaRPr lang="en-US" sz="2400" dirty="0"/>
          </a:p>
          <a:p>
            <a:pPr eaLnBrk="1" hangingPunct="1">
              <a:defRPr/>
            </a:pPr>
            <a:endParaRPr lang="en-US" sz="2000" dirty="0"/>
          </a:p>
          <a:p>
            <a:pPr eaLnBrk="1" hangingPunct="1">
              <a:buFontTx/>
              <a:buNone/>
              <a:defRPr/>
            </a:pPr>
            <a:endParaRPr lang="en-GB" sz="2000" dirty="0"/>
          </a:p>
        </p:txBody>
      </p:sp>
    </p:spTree>
    <p:extLst>
      <p:ext uri="{BB962C8B-B14F-4D97-AF65-F5344CB8AC3E}">
        <p14:creationId xmlns:p14="http://schemas.microsoft.com/office/powerpoint/2010/main" val="3326917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p:txBody>
          <a:bodyPr/>
          <a:lstStyle/>
          <a:p>
            <a:r>
              <a:rPr lang="en-GB" dirty="0">
                <a:solidFill>
                  <a:srgbClr val="FF0000"/>
                </a:solidFill>
              </a:rPr>
              <a:t>Quota Sampling</a:t>
            </a:r>
          </a:p>
        </p:txBody>
      </p:sp>
      <p:pic>
        <p:nvPicPr>
          <p:cNvPr id="10242" name="Picture 2" descr="Choose a framework for your study with Voxco&amp;#39;s Research Design">
            <a:extLst>
              <a:ext uri="{FF2B5EF4-FFF2-40B4-BE49-F238E27FC236}">
                <a16:creationId xmlns:a16="http://schemas.microsoft.com/office/drawing/2014/main" id="{DF852483-E875-45E6-82CC-0577311D7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67" y="1819457"/>
            <a:ext cx="6663847" cy="408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116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lstStyle/>
          <a:p>
            <a:r>
              <a:rPr lang="en-GB" dirty="0">
                <a:solidFill>
                  <a:srgbClr val="FF0000"/>
                </a:solidFill>
              </a:rPr>
              <a:t>Snowball Sampling</a:t>
            </a:r>
          </a:p>
        </p:txBody>
      </p:sp>
      <p:sp>
        <p:nvSpPr>
          <p:cNvPr id="18435" name="Rectangle 12"/>
          <p:cNvSpPr>
            <a:spLocks noGrp="1" noChangeArrowheads="1"/>
          </p:cNvSpPr>
          <p:nvPr>
            <p:ph idx="1"/>
          </p:nvPr>
        </p:nvSpPr>
        <p:spPr>
          <a:xfrm>
            <a:off x="487363" y="1681272"/>
            <a:ext cx="8229600" cy="4525962"/>
          </a:xfrm>
        </p:spPr>
        <p:txBody>
          <a:bodyPr/>
          <a:lstStyle/>
          <a:p>
            <a:pPr algn="just">
              <a:defRPr/>
            </a:pPr>
            <a:r>
              <a:rPr lang="en-US" sz="2400" dirty="0"/>
              <a:t>Snowball sampling is an approach for locating information-rich key informants i.e. using recommendations to find people with a specific skill(s) or knowledge in a particular area. </a:t>
            </a:r>
          </a:p>
          <a:p>
            <a:pPr algn="just">
              <a:defRPr/>
            </a:pPr>
            <a:r>
              <a:rPr lang="en-US" sz="2400" dirty="0"/>
              <a:t>A few potential respondents are contacted and asked whether they know of anybody with the characteristics that you are looking for in your research</a:t>
            </a:r>
          </a:p>
          <a:p>
            <a:pPr algn="just" eaLnBrk="1" hangingPunct="1">
              <a:defRPr/>
            </a:pPr>
            <a:r>
              <a:rPr lang="en-US" sz="2400" dirty="0"/>
              <a:t>Used when difficult to identify members of desired population</a:t>
            </a:r>
          </a:p>
          <a:p>
            <a:pPr algn="just" eaLnBrk="1" hangingPunct="1">
              <a:defRPr/>
            </a:pPr>
            <a:r>
              <a:rPr lang="en-US" sz="2400" dirty="0"/>
              <a:t>Respondents are best located through referral network</a:t>
            </a:r>
          </a:p>
          <a:p>
            <a:pPr lvl="1" algn="just" eaLnBrk="1" hangingPunct="1">
              <a:buFontTx/>
              <a:buNone/>
              <a:defRPr/>
            </a:pPr>
            <a:endParaRPr lang="en-US" sz="2000" dirty="0">
              <a:solidFill>
                <a:schemeClr val="accent2"/>
              </a:solidFill>
            </a:endParaRPr>
          </a:p>
          <a:p>
            <a:pPr lvl="1" algn="just" eaLnBrk="1" hangingPunct="1">
              <a:defRPr/>
            </a:pPr>
            <a:endParaRPr lang="en-US" sz="2000" dirty="0">
              <a:ea typeface="+mn-ea"/>
              <a:cs typeface="+mn-cs"/>
            </a:endParaRPr>
          </a:p>
          <a:p>
            <a:pPr algn="just" eaLnBrk="1" hangingPunct="1">
              <a:defRPr/>
            </a:pPr>
            <a:endParaRPr lang="en-US" sz="2400" dirty="0"/>
          </a:p>
          <a:p>
            <a:pPr algn="just" eaLnBrk="1" hangingPunct="1">
              <a:defRPr/>
            </a:pPr>
            <a:endParaRPr lang="en-US" sz="2000" dirty="0"/>
          </a:p>
          <a:p>
            <a:pPr algn="just" eaLnBrk="1" hangingPunct="1">
              <a:buFontTx/>
              <a:buNone/>
              <a:defRPr/>
            </a:pPr>
            <a:endParaRPr lang="en-GB" sz="2000" dirty="0"/>
          </a:p>
        </p:txBody>
      </p:sp>
    </p:spTree>
    <p:extLst>
      <p:ext uri="{BB962C8B-B14F-4D97-AF65-F5344CB8AC3E}">
        <p14:creationId xmlns:p14="http://schemas.microsoft.com/office/powerpoint/2010/main" val="2788155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Snowball Sampling</a:t>
            </a:r>
            <a:endParaRPr lang="en-US" dirty="0"/>
          </a:p>
        </p:txBody>
      </p:sp>
      <p:sp>
        <p:nvSpPr>
          <p:cNvPr id="3" name="Content Placeholder 2"/>
          <p:cNvSpPr>
            <a:spLocks noGrp="1"/>
          </p:cNvSpPr>
          <p:nvPr>
            <p:ph idx="1"/>
          </p:nvPr>
        </p:nvSpPr>
        <p:spPr/>
        <p:txBody>
          <a:bodyPr/>
          <a:lstStyle/>
          <a:p>
            <a:pPr>
              <a:defRPr/>
            </a:pPr>
            <a:r>
              <a:rPr lang="en-US" sz="2400" dirty="0"/>
              <a:t>Appropriate for qualitative studies</a:t>
            </a:r>
          </a:p>
          <a:p>
            <a:pPr>
              <a:defRPr/>
            </a:pPr>
            <a:r>
              <a:rPr lang="en-US" sz="2400" dirty="0"/>
              <a:t>Similar to reverse search for bibliographic sources</a:t>
            </a:r>
          </a:p>
          <a:p>
            <a:pPr>
              <a:defRPr/>
            </a:pPr>
            <a:r>
              <a:rPr lang="en-US" sz="2400" dirty="0"/>
              <a:t>Strategy:</a:t>
            </a:r>
          </a:p>
          <a:p>
            <a:pPr lvl="1">
              <a:defRPr/>
            </a:pPr>
            <a:r>
              <a:rPr lang="en-US" sz="2000" dirty="0"/>
              <a:t>Make contact with 1 or 2 cases in population</a:t>
            </a:r>
          </a:p>
          <a:p>
            <a:pPr lvl="1">
              <a:defRPr/>
            </a:pPr>
            <a:r>
              <a:rPr lang="en-US" sz="2000" dirty="0"/>
              <a:t>Ask these cases to identify others</a:t>
            </a:r>
          </a:p>
          <a:p>
            <a:pPr lvl="1">
              <a:defRPr/>
            </a:pPr>
            <a:r>
              <a:rPr lang="en-US" sz="2000" dirty="0"/>
              <a:t>Ask these new cases to further identify new case</a:t>
            </a:r>
          </a:p>
          <a:p>
            <a:pPr lvl="1">
              <a:defRPr/>
            </a:pPr>
            <a:r>
              <a:rPr lang="en-US" sz="2000" dirty="0"/>
              <a:t>Stop when no new cases / sample is large and manageable</a:t>
            </a:r>
          </a:p>
          <a:p>
            <a:r>
              <a:rPr lang="en-US" sz="2400" dirty="0"/>
              <a:t>Example:</a:t>
            </a:r>
          </a:p>
          <a:p>
            <a:pPr lvl="1" algn="just"/>
            <a:r>
              <a:rPr lang="en-US" sz="2000" dirty="0"/>
              <a:t>If you are looking for a group of vegetarians or animal activists, your initial contacts should have knowledge or a member of such group which could assist you in getting more people involved with the same group.</a:t>
            </a:r>
            <a:endParaRPr lang="en-US" sz="3200" dirty="0"/>
          </a:p>
          <a:p>
            <a:pPr lvl="1">
              <a:defRPr/>
            </a:pPr>
            <a:endParaRPr lang="en-US" sz="2000" dirty="0"/>
          </a:p>
          <a:p>
            <a:pPr lvl="1">
              <a:buNone/>
              <a:defRPr/>
            </a:pPr>
            <a:endParaRPr lang="en-US" sz="2000" dirty="0"/>
          </a:p>
          <a:p>
            <a:endParaRPr lang="en-US" sz="3600" dirty="0"/>
          </a:p>
        </p:txBody>
      </p:sp>
    </p:spTree>
    <p:extLst>
      <p:ext uri="{BB962C8B-B14F-4D97-AF65-F5344CB8AC3E}">
        <p14:creationId xmlns:p14="http://schemas.microsoft.com/office/powerpoint/2010/main" val="2827546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Snowball Sampling</a:t>
            </a:r>
            <a:endParaRPr lang="en-US" dirty="0"/>
          </a:p>
        </p:txBody>
      </p:sp>
      <p:sp>
        <p:nvSpPr>
          <p:cNvPr id="3" name="Content Placeholder 2"/>
          <p:cNvSpPr>
            <a:spLocks noGrp="1"/>
          </p:cNvSpPr>
          <p:nvPr>
            <p:ph idx="1"/>
          </p:nvPr>
        </p:nvSpPr>
        <p:spPr/>
        <p:txBody>
          <a:bodyPr/>
          <a:lstStyle/>
          <a:p>
            <a:pPr algn="just"/>
            <a:r>
              <a:rPr lang="en-US" dirty="0"/>
              <a:t>Snowball Sampling</a:t>
            </a:r>
          </a:p>
          <a:p>
            <a:pPr lvl="1" algn="just"/>
            <a:r>
              <a:rPr lang="en-US" dirty="0"/>
              <a:t>Not a standalone tool</a:t>
            </a:r>
          </a:p>
          <a:p>
            <a:pPr lvl="1" algn="just"/>
            <a:r>
              <a:rPr lang="en-US" dirty="0"/>
              <a:t>A method of selecting participants in a research effort </a:t>
            </a:r>
            <a:r>
              <a:rPr lang="en-US" u="sng" dirty="0"/>
              <a:t>leading</a:t>
            </a:r>
            <a:r>
              <a:rPr lang="en-US" dirty="0"/>
              <a:t> to an interview or a survey</a:t>
            </a:r>
          </a:p>
        </p:txBody>
      </p:sp>
    </p:spTree>
    <p:extLst>
      <p:ext uri="{BB962C8B-B14F-4D97-AF65-F5344CB8AC3E}">
        <p14:creationId xmlns:p14="http://schemas.microsoft.com/office/powerpoint/2010/main" val="2128991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Snowball Sampling</a:t>
            </a:r>
            <a:endParaRPr lang="en-US" dirty="0"/>
          </a:p>
        </p:txBody>
      </p:sp>
      <p:pic>
        <p:nvPicPr>
          <p:cNvPr id="9218" name="Picture 2" descr="Snowball Sampling: Definition + Examples - Statology">
            <a:extLst>
              <a:ext uri="{FF2B5EF4-FFF2-40B4-BE49-F238E27FC236}">
                <a16:creationId xmlns:a16="http://schemas.microsoft.com/office/drawing/2014/main" id="{0781C56E-88E8-4950-876D-CCC55D1DD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12" y="1878903"/>
            <a:ext cx="7822305" cy="423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06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lang="en-GB">
                <a:solidFill>
                  <a:srgbClr val="FF0000"/>
                </a:solidFill>
              </a:rPr>
              <a:t>Self-selection Sampling</a:t>
            </a:r>
          </a:p>
        </p:txBody>
      </p:sp>
      <p:sp>
        <p:nvSpPr>
          <p:cNvPr id="18435" name="Rectangle 12"/>
          <p:cNvSpPr>
            <a:spLocks noGrp="1" noChangeArrowheads="1"/>
          </p:cNvSpPr>
          <p:nvPr>
            <p:ph idx="1"/>
          </p:nvPr>
        </p:nvSpPr>
        <p:spPr/>
        <p:txBody>
          <a:bodyPr/>
          <a:lstStyle/>
          <a:p>
            <a:pPr algn="just" eaLnBrk="1" hangingPunct="1">
              <a:defRPr/>
            </a:pPr>
            <a:r>
              <a:rPr lang="en-US" sz="2800" dirty="0"/>
              <a:t>Identify each case / individual to identify their desire to take part in the research</a:t>
            </a:r>
          </a:p>
          <a:p>
            <a:pPr algn="just" eaLnBrk="1" hangingPunct="1">
              <a:defRPr/>
            </a:pPr>
            <a:r>
              <a:rPr lang="en-US" sz="2800" dirty="0"/>
              <a:t>Strategy:</a:t>
            </a:r>
          </a:p>
          <a:p>
            <a:pPr lvl="1" algn="just" eaLnBrk="1" hangingPunct="1">
              <a:defRPr/>
            </a:pPr>
            <a:r>
              <a:rPr lang="en-US" sz="1800" dirty="0">
                <a:ea typeface="+mn-ea"/>
                <a:cs typeface="+mn-cs"/>
              </a:rPr>
              <a:t>Publicize your need for cases via advertisement</a:t>
            </a:r>
          </a:p>
          <a:p>
            <a:pPr lvl="1" algn="just" eaLnBrk="1" hangingPunct="1">
              <a:defRPr/>
            </a:pPr>
            <a:r>
              <a:rPr lang="en-US" sz="1800" dirty="0">
                <a:ea typeface="+mn-ea"/>
                <a:cs typeface="+mn-cs"/>
              </a:rPr>
              <a:t>Collect data from those who respond</a:t>
            </a:r>
          </a:p>
          <a:p>
            <a:pPr lvl="1" algn="just" eaLnBrk="1" hangingPunct="1">
              <a:buFontTx/>
              <a:buNone/>
              <a:defRPr/>
            </a:pPr>
            <a:endParaRPr lang="en-US" sz="2400" dirty="0">
              <a:ea typeface="+mn-ea"/>
              <a:cs typeface="+mn-cs"/>
            </a:endParaRPr>
          </a:p>
          <a:p>
            <a:pPr lvl="1" algn="just" eaLnBrk="1" hangingPunct="1">
              <a:buFontTx/>
              <a:buNone/>
              <a:defRPr/>
            </a:pPr>
            <a:endParaRPr lang="en-US" sz="2400" dirty="0">
              <a:solidFill>
                <a:schemeClr val="accent2"/>
              </a:solidFill>
            </a:endParaRPr>
          </a:p>
          <a:p>
            <a:pPr lvl="1" algn="just" eaLnBrk="1" hangingPunct="1">
              <a:defRPr/>
            </a:pPr>
            <a:endParaRPr lang="en-US" sz="2400" dirty="0">
              <a:ea typeface="+mn-ea"/>
              <a:cs typeface="+mn-cs"/>
            </a:endParaRPr>
          </a:p>
          <a:p>
            <a:pPr algn="just" eaLnBrk="1" hangingPunct="1">
              <a:defRPr/>
            </a:pPr>
            <a:endParaRPr lang="en-US" sz="2800" dirty="0"/>
          </a:p>
          <a:p>
            <a:pPr algn="just" eaLnBrk="1" hangingPunct="1">
              <a:defRPr/>
            </a:pPr>
            <a:endParaRPr lang="en-US" sz="2400" dirty="0"/>
          </a:p>
          <a:p>
            <a:pPr algn="just" eaLnBrk="1" hangingPunct="1">
              <a:buFontTx/>
              <a:buNone/>
              <a:defRPr/>
            </a:pPr>
            <a:endParaRPr lang="en-GB" sz="2400" dirty="0"/>
          </a:p>
        </p:txBody>
      </p:sp>
    </p:spTree>
    <p:extLst>
      <p:ext uri="{BB962C8B-B14F-4D97-AF65-F5344CB8AC3E}">
        <p14:creationId xmlns:p14="http://schemas.microsoft.com/office/powerpoint/2010/main" val="1599923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b="1">
                <a:solidFill>
                  <a:srgbClr val="003366"/>
                </a:solidFill>
              </a:rPr>
              <a:t>Quick Review Question</a:t>
            </a:r>
            <a:endParaRPr lang="en-GB"/>
          </a:p>
        </p:txBody>
      </p:sp>
      <p:sp>
        <p:nvSpPr>
          <p:cNvPr id="32771" name="Content Placeholder 2"/>
          <p:cNvSpPr>
            <a:spLocks noGrp="1"/>
          </p:cNvSpPr>
          <p:nvPr>
            <p:ph idx="1"/>
          </p:nvPr>
        </p:nvSpPr>
        <p:spPr/>
        <p:txBody>
          <a:bodyPr/>
          <a:lstStyle/>
          <a:p>
            <a:pPr>
              <a:buFontTx/>
              <a:buNone/>
            </a:pPr>
            <a:r>
              <a:rPr lang="en-GB"/>
              <a:t>	</a:t>
            </a:r>
            <a:r>
              <a:rPr lang="en-US"/>
              <a:t>Compare the various types of sampling you could use in selecting your respondents for a survey. Which would you choose and why?</a:t>
            </a:r>
            <a:endParaRPr lang="en-GB">
              <a:latin typeface="Times New Roman" pitchFamily="18" charset="0"/>
              <a:cs typeface="Times New Roman" pitchFamily="18" charset="0"/>
            </a:endParaRPr>
          </a:p>
        </p:txBody>
      </p:sp>
    </p:spTree>
    <p:extLst>
      <p:ext uri="{BB962C8B-B14F-4D97-AF65-F5344CB8AC3E}">
        <p14:creationId xmlns:p14="http://schemas.microsoft.com/office/powerpoint/2010/main" val="419832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GB" b="1" dirty="0">
                <a:solidFill>
                  <a:srgbClr val="C00000"/>
                </a:solidFill>
              </a:rPr>
              <a:t>Sampling</a:t>
            </a:r>
          </a:p>
        </p:txBody>
      </p:sp>
      <p:sp>
        <p:nvSpPr>
          <p:cNvPr id="16387" name="Rectangle 12"/>
          <p:cNvSpPr>
            <a:spLocks noGrp="1" noChangeArrowheads="1"/>
          </p:cNvSpPr>
          <p:nvPr>
            <p:ph idx="1"/>
          </p:nvPr>
        </p:nvSpPr>
        <p:spPr>
          <a:xfrm>
            <a:off x="428625" y="1523964"/>
            <a:ext cx="8229600" cy="1522151"/>
          </a:xfrm>
        </p:spPr>
        <p:txBody>
          <a:bodyPr/>
          <a:lstStyle/>
          <a:p>
            <a:pPr algn="just" eaLnBrk="1" hangingPunct="1"/>
            <a:r>
              <a:rPr lang="en-US" sz="2400" dirty="0"/>
              <a:t>Obtaining information from a portion of a larger group / population to draw conclusions about the entire population</a:t>
            </a:r>
          </a:p>
          <a:p>
            <a:pPr algn="just" eaLnBrk="1" hangingPunct="1"/>
            <a:endParaRPr lang="en-US" sz="2400" dirty="0"/>
          </a:p>
          <a:p>
            <a:pPr algn="just" eaLnBrk="1" hangingPunct="1"/>
            <a:endParaRPr lang="en-US" sz="2400" dirty="0"/>
          </a:p>
          <a:p>
            <a:pPr lvl="1" algn="just" eaLnBrk="1" hangingPunct="1"/>
            <a:endParaRPr lang="en-GB" sz="2400" dirty="0"/>
          </a:p>
        </p:txBody>
      </p:sp>
      <p:pic>
        <p:nvPicPr>
          <p:cNvPr id="2" name="Picture 1">
            <a:extLst>
              <a:ext uri="{FF2B5EF4-FFF2-40B4-BE49-F238E27FC236}">
                <a16:creationId xmlns:a16="http://schemas.microsoft.com/office/drawing/2014/main" id="{09171542-436D-4ACE-9FC0-2D56DD68075A}"/>
              </a:ext>
            </a:extLst>
          </p:cNvPr>
          <p:cNvPicPr>
            <a:picLocks noChangeAspect="1"/>
          </p:cNvPicPr>
          <p:nvPr/>
        </p:nvPicPr>
        <p:blipFill>
          <a:blip r:embed="rId3"/>
          <a:stretch>
            <a:fillRect/>
          </a:stretch>
        </p:blipFill>
        <p:spPr>
          <a:xfrm>
            <a:off x="1484216" y="2900037"/>
            <a:ext cx="5474110" cy="3638549"/>
          </a:xfrm>
          <a:prstGeom prst="rect">
            <a:avLst/>
          </a:prstGeom>
        </p:spPr>
      </p:pic>
    </p:spTree>
    <p:extLst>
      <p:ext uri="{BB962C8B-B14F-4D97-AF65-F5344CB8AC3E}">
        <p14:creationId xmlns:p14="http://schemas.microsoft.com/office/powerpoint/2010/main" val="3445225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b="1">
                <a:solidFill>
                  <a:srgbClr val="003366"/>
                </a:solidFill>
              </a:rPr>
              <a:t>Quick Review Question</a:t>
            </a:r>
            <a:endParaRPr lang="en-GB"/>
          </a:p>
        </p:txBody>
      </p:sp>
      <p:sp>
        <p:nvSpPr>
          <p:cNvPr id="32771" name="Content Placeholder 2"/>
          <p:cNvSpPr>
            <a:spLocks noGrp="1"/>
          </p:cNvSpPr>
          <p:nvPr>
            <p:ph idx="1"/>
          </p:nvPr>
        </p:nvSpPr>
        <p:spPr>
          <a:xfrm>
            <a:off x="487363" y="1737982"/>
            <a:ext cx="8229600" cy="1551129"/>
          </a:xfrm>
        </p:spPr>
        <p:txBody>
          <a:bodyPr/>
          <a:lstStyle/>
          <a:p>
            <a:pPr>
              <a:buFontTx/>
              <a:buNone/>
            </a:pPr>
            <a:r>
              <a:rPr lang="en-GB" dirty="0"/>
              <a:t>	</a:t>
            </a:r>
            <a:r>
              <a:rPr lang="en-US" dirty="0"/>
              <a:t>Which method of sampling would you use when selecting the materials / books / journals to read for literature review?</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258579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2244571" y="2651125"/>
            <a:ext cx="4968875" cy="1555750"/>
          </a:xfrm>
          <a:prstGeom prst="rect">
            <a:avLst/>
          </a:prstGeom>
          <a:noFill/>
          <a:ln w="9525">
            <a:noFill/>
            <a:miter lim="800000"/>
            <a:headEnd/>
            <a:tailEnd/>
          </a:ln>
        </p:spPr>
        <p:txBody>
          <a:bodyPr>
            <a:spAutoFit/>
          </a:bodyPr>
          <a:lstStyle/>
          <a:p>
            <a:pPr algn="ctr"/>
            <a:r>
              <a:rPr lang="en-US" sz="9600" dirty="0"/>
              <a:t>Q &amp; A</a:t>
            </a:r>
          </a:p>
        </p:txBody>
      </p:sp>
      <p:sp>
        <p:nvSpPr>
          <p:cNvPr id="33795" name="Text Box 5"/>
          <p:cNvSpPr txBox="1">
            <a:spLocks noChangeArrowheads="1"/>
          </p:cNvSpPr>
          <p:nvPr/>
        </p:nvSpPr>
        <p:spPr bwMode="auto">
          <a:xfrm>
            <a:off x="819150" y="774700"/>
            <a:ext cx="6022975" cy="579438"/>
          </a:xfrm>
          <a:prstGeom prst="rect">
            <a:avLst/>
          </a:prstGeom>
          <a:noFill/>
          <a:ln w="9525">
            <a:noFill/>
            <a:miter lim="800000"/>
            <a:headEnd/>
            <a:tailEnd/>
          </a:ln>
        </p:spPr>
        <p:txBody>
          <a:bodyPr wrap="none">
            <a:spAutoFit/>
          </a:bodyPr>
          <a:lstStyle/>
          <a:p>
            <a:pPr eaLnBrk="0" hangingPunct="0"/>
            <a:r>
              <a:rPr lang="en-US" sz="3200" b="1" dirty="0">
                <a:solidFill>
                  <a:srgbClr val="003366"/>
                </a:solidFill>
              </a:rPr>
              <a:t>Question and Answer Session</a:t>
            </a:r>
            <a:endParaRPr lang="en-US" sz="3200" dirty="0">
              <a:solidFill>
                <a:srgbClr val="003366"/>
              </a:solidFill>
            </a:endParaRPr>
          </a:p>
        </p:txBody>
      </p:sp>
    </p:spTree>
    <p:extLst>
      <p:ext uri="{BB962C8B-B14F-4D97-AF65-F5344CB8AC3E}">
        <p14:creationId xmlns:p14="http://schemas.microsoft.com/office/powerpoint/2010/main" val="122147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b="1" dirty="0">
                <a:solidFill>
                  <a:srgbClr val="C00000"/>
                </a:solidFill>
              </a:rPr>
              <a:t>Why sample?</a:t>
            </a:r>
          </a:p>
        </p:txBody>
      </p:sp>
      <p:sp>
        <p:nvSpPr>
          <p:cNvPr id="89091" name="Rectangle 3"/>
          <p:cNvSpPr>
            <a:spLocks noGrp="1" noChangeArrowheads="1"/>
          </p:cNvSpPr>
          <p:nvPr>
            <p:ph type="body" idx="1"/>
          </p:nvPr>
        </p:nvSpPr>
        <p:spPr>
          <a:xfrm>
            <a:off x="485774" y="3209446"/>
            <a:ext cx="7995745" cy="3265782"/>
          </a:xfrm>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sz="2000" dirty="0"/>
              <a:t>The population of interest is usually too large to attempt to survey all of its population.</a:t>
            </a:r>
          </a:p>
          <a:p>
            <a:pPr marL="0" indent="0" algn="just">
              <a:buNone/>
            </a:pPr>
            <a:r>
              <a:rPr lang="en-US" sz="2000" dirty="0"/>
              <a:t> </a:t>
            </a:r>
          </a:p>
          <a:p>
            <a:pPr algn="just"/>
            <a:r>
              <a:rPr lang="en-US" sz="2000" dirty="0"/>
              <a:t>A carefully chosen sample can be used to represent the population.</a:t>
            </a:r>
          </a:p>
          <a:p>
            <a:pPr lvl="1" algn="just"/>
            <a:r>
              <a:rPr lang="en-US" sz="1800" dirty="0"/>
              <a:t>The sample reflects the characteristics of the population from which it is drawn.</a:t>
            </a:r>
          </a:p>
        </p:txBody>
      </p:sp>
      <p:sp>
        <p:nvSpPr>
          <p:cNvPr id="5" name="TextBox 4">
            <a:extLst>
              <a:ext uri="{FF2B5EF4-FFF2-40B4-BE49-F238E27FC236}">
                <a16:creationId xmlns:a16="http://schemas.microsoft.com/office/drawing/2014/main" id="{5E7F7B4D-4F25-4930-AC55-1B1E711D4838}"/>
              </a:ext>
            </a:extLst>
          </p:cNvPr>
          <p:cNvSpPr txBox="1"/>
          <p:nvPr/>
        </p:nvSpPr>
        <p:spPr>
          <a:xfrm>
            <a:off x="314022" y="1713377"/>
            <a:ext cx="8339248" cy="1200329"/>
          </a:xfrm>
          <a:prstGeom prst="rect">
            <a:avLst/>
          </a:prstGeom>
          <a:noFill/>
        </p:spPr>
        <p:txBody>
          <a:bodyPr wrap="square">
            <a:spAutoFit/>
          </a:bodyPr>
          <a:lstStyle/>
          <a:p>
            <a:r>
              <a:rPr lang="en-MY" sz="2400" b="0" i="0" dirty="0">
                <a:effectLst/>
                <a:latin typeface="+mn-lt"/>
              </a:rPr>
              <a:t>When we choose certain items out of the whole population to </a:t>
            </a:r>
            <a:r>
              <a:rPr lang="en-MY" sz="2400" b="0" i="0" dirty="0" err="1">
                <a:effectLst/>
                <a:latin typeface="+mn-lt"/>
              </a:rPr>
              <a:t>analyze</a:t>
            </a:r>
            <a:r>
              <a:rPr lang="en-MY" sz="2400" b="0" i="0" dirty="0">
                <a:effectLst/>
                <a:latin typeface="+mn-lt"/>
              </a:rPr>
              <a:t> the data and draw a conclusion thereon, it is called sampling.</a:t>
            </a:r>
            <a:endParaRPr lang="en-MY" sz="2400" dirty="0">
              <a:latin typeface="+mn-lt"/>
            </a:endParaRPr>
          </a:p>
        </p:txBody>
      </p:sp>
    </p:spTree>
    <p:extLst>
      <p:ext uri="{BB962C8B-B14F-4D97-AF65-F5344CB8AC3E}">
        <p14:creationId xmlns:p14="http://schemas.microsoft.com/office/powerpoint/2010/main" val="419083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GB" b="1" dirty="0">
                <a:solidFill>
                  <a:srgbClr val="C00000"/>
                </a:solidFill>
              </a:rPr>
              <a:t>Reasons for sampling</a:t>
            </a:r>
          </a:p>
        </p:txBody>
      </p:sp>
      <p:sp>
        <p:nvSpPr>
          <p:cNvPr id="17411" name="Rectangle 12"/>
          <p:cNvSpPr>
            <a:spLocks noGrp="1" noChangeArrowheads="1"/>
          </p:cNvSpPr>
          <p:nvPr>
            <p:ph idx="1"/>
          </p:nvPr>
        </p:nvSpPr>
        <p:spPr>
          <a:xfrm>
            <a:off x="730378" y="1908816"/>
            <a:ext cx="7683244" cy="4147856"/>
          </a:xfrm>
        </p:spPr>
        <p:txBody>
          <a:bodyPr/>
          <a:lstStyle/>
          <a:p>
            <a:pPr algn="just" eaLnBrk="1" hangingPunct="1"/>
            <a:r>
              <a:rPr lang="en-US" sz="2400" dirty="0"/>
              <a:t>Lower cost</a:t>
            </a:r>
          </a:p>
          <a:p>
            <a:pPr algn="just" eaLnBrk="1" hangingPunct="1"/>
            <a:r>
              <a:rPr lang="en-US" sz="2400" dirty="0"/>
              <a:t>Greater accuracy of results  </a:t>
            </a:r>
          </a:p>
          <a:p>
            <a:pPr lvl="1" algn="just" eaLnBrk="1" hangingPunct="1"/>
            <a:r>
              <a:rPr lang="en-US" sz="2000" dirty="0"/>
              <a:t>possibility of better testing</a:t>
            </a:r>
          </a:p>
          <a:p>
            <a:pPr lvl="1" algn="just" eaLnBrk="1" hangingPunct="1"/>
            <a:r>
              <a:rPr lang="en-US" sz="2000" dirty="0"/>
              <a:t>More thorough investigation of missing, wrong or suspicious information</a:t>
            </a:r>
          </a:p>
          <a:p>
            <a:pPr algn="just" eaLnBrk="1" hangingPunct="1"/>
            <a:r>
              <a:rPr lang="en-US" sz="2400" dirty="0"/>
              <a:t>Greater speed of data collection – reduces time between recognition of a need for information and availability of that information</a:t>
            </a:r>
          </a:p>
          <a:p>
            <a:pPr algn="just" eaLnBrk="1" hangingPunct="1"/>
            <a:r>
              <a:rPr lang="en-US" sz="2400" dirty="0"/>
              <a:t>Availability of population elements – crash test cars for air bags testing</a:t>
            </a:r>
          </a:p>
          <a:p>
            <a:pPr algn="just" eaLnBrk="1" hangingPunct="1"/>
            <a:endParaRPr lang="en-US" sz="2400" dirty="0"/>
          </a:p>
          <a:p>
            <a:pPr algn="just" eaLnBrk="1" hangingPunct="1"/>
            <a:endParaRPr lang="en-US" sz="2000" dirty="0"/>
          </a:p>
          <a:p>
            <a:pPr lvl="1" algn="just" eaLnBrk="1" hangingPunct="1"/>
            <a:endParaRPr lang="en-GB" sz="2000" dirty="0"/>
          </a:p>
        </p:txBody>
      </p:sp>
    </p:spTree>
    <p:extLst>
      <p:ext uri="{BB962C8B-B14F-4D97-AF65-F5344CB8AC3E}">
        <p14:creationId xmlns:p14="http://schemas.microsoft.com/office/powerpoint/2010/main" val="71433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9803CAB1-C007-4AEF-A3D2-F02C32446A41}"/>
              </a:ext>
            </a:extLst>
          </p:cNvPr>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GB" b="1" kern="0" dirty="0">
                <a:solidFill>
                  <a:srgbClr val="C00000"/>
                </a:solidFill>
              </a:rPr>
              <a:t>Sampling Methods</a:t>
            </a:r>
          </a:p>
        </p:txBody>
      </p:sp>
    </p:spTree>
    <p:extLst>
      <p:ext uri="{BB962C8B-B14F-4D97-AF65-F5344CB8AC3E}">
        <p14:creationId xmlns:p14="http://schemas.microsoft.com/office/powerpoint/2010/main" val="106510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GB" dirty="0">
                <a:solidFill>
                  <a:schemeClr val="tx1"/>
                </a:solidFill>
              </a:rPr>
              <a:t>Probability Sampling</a:t>
            </a:r>
          </a:p>
        </p:txBody>
      </p:sp>
      <p:sp>
        <p:nvSpPr>
          <p:cNvPr id="19459" name="Rectangle 12"/>
          <p:cNvSpPr>
            <a:spLocks noGrp="1" noChangeArrowheads="1"/>
          </p:cNvSpPr>
          <p:nvPr>
            <p:ph idx="1"/>
          </p:nvPr>
        </p:nvSpPr>
        <p:spPr>
          <a:xfrm>
            <a:off x="159488" y="1431778"/>
            <a:ext cx="8099609" cy="1680165"/>
          </a:xfrm>
        </p:spPr>
        <p:txBody>
          <a:bodyPr/>
          <a:lstStyle/>
          <a:p>
            <a:pPr eaLnBrk="1" hangingPunct="1"/>
            <a:r>
              <a:rPr lang="en-US" sz="2400" dirty="0"/>
              <a:t>Random selection (selecting at random by number)</a:t>
            </a:r>
          </a:p>
          <a:p>
            <a:pPr eaLnBrk="1" hangingPunct="1"/>
            <a:r>
              <a:rPr lang="en-US" sz="2400" dirty="0"/>
              <a:t>A controlled procedure that assures that each population element is given a known non-zero chance (equal probability) of selection</a:t>
            </a:r>
          </a:p>
          <a:p>
            <a:pPr eaLnBrk="1" hangingPunct="1"/>
            <a:endParaRPr lang="en-US" sz="2000" dirty="0"/>
          </a:p>
          <a:p>
            <a:pPr lvl="1" eaLnBrk="1" hangingPunct="1"/>
            <a:endParaRPr lang="en-GB" sz="2000" dirty="0"/>
          </a:p>
        </p:txBody>
      </p:sp>
      <p:pic>
        <p:nvPicPr>
          <p:cNvPr id="1028" name="Picture 4" descr="Probability Sampling, Advantages, Disadvantages - Mathstopia">
            <a:extLst>
              <a:ext uri="{FF2B5EF4-FFF2-40B4-BE49-F238E27FC236}">
                <a16:creationId xmlns:a16="http://schemas.microsoft.com/office/drawing/2014/main" id="{BD808B6F-755F-4AB9-9D77-A43EE53BE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428" y="3021012"/>
            <a:ext cx="7688372"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1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GB" dirty="0">
                <a:solidFill>
                  <a:schemeClr val="tx1"/>
                </a:solidFill>
              </a:rPr>
              <a:t>Non-Probability Sampling</a:t>
            </a:r>
          </a:p>
        </p:txBody>
      </p:sp>
      <p:sp>
        <p:nvSpPr>
          <p:cNvPr id="19459" name="Rectangle 12"/>
          <p:cNvSpPr>
            <a:spLocks noGrp="1" noChangeArrowheads="1"/>
          </p:cNvSpPr>
          <p:nvPr>
            <p:ph idx="1"/>
          </p:nvPr>
        </p:nvSpPr>
        <p:spPr>
          <a:xfrm>
            <a:off x="159488" y="1431778"/>
            <a:ext cx="8099609" cy="1997222"/>
          </a:xfrm>
        </p:spPr>
        <p:txBody>
          <a:bodyPr/>
          <a:lstStyle/>
          <a:p>
            <a:pPr eaLnBrk="1" hangingPunct="1"/>
            <a:r>
              <a:rPr lang="en-MY" sz="1400" b="0" i="0" dirty="0">
                <a:solidFill>
                  <a:srgbClr val="292929"/>
                </a:solidFill>
                <a:effectLst/>
              </a:rPr>
              <a:t>A non-probability sample is one in which a case in a sample is chosen in such a manner that it gives you information for the sample itself and makes it possible to generalize the findings for the population with certain degree of precision. </a:t>
            </a:r>
          </a:p>
          <a:p>
            <a:pPr eaLnBrk="1" hangingPunct="1"/>
            <a:r>
              <a:rPr lang="en-MY" sz="1400" b="0" i="0" dirty="0">
                <a:solidFill>
                  <a:srgbClr val="292929"/>
                </a:solidFill>
                <a:effectLst/>
              </a:rPr>
              <a:t>Such a sample is also called a purposive sample. This kind of sampling is primarily used to collect information on market surveys to know the attitude, opinion, behaviour, reactions of individuals. </a:t>
            </a:r>
          </a:p>
          <a:p>
            <a:pPr eaLnBrk="1" hangingPunct="1"/>
            <a:r>
              <a:rPr lang="en-MY" sz="1400" b="0" i="0" dirty="0">
                <a:solidFill>
                  <a:srgbClr val="292929"/>
                </a:solidFill>
                <a:effectLst/>
              </a:rPr>
              <a:t>There are many types of non-probability samples, including snowball sampling, convenience, purposive/ judgment, quota sampling, etc.</a:t>
            </a:r>
            <a:endParaRPr lang="en-US" sz="1400" dirty="0"/>
          </a:p>
          <a:p>
            <a:pPr lvl="1" eaLnBrk="1" hangingPunct="1"/>
            <a:endParaRPr lang="en-GB" sz="1400" dirty="0"/>
          </a:p>
        </p:txBody>
      </p:sp>
      <p:pic>
        <p:nvPicPr>
          <p:cNvPr id="3" name="Picture 2">
            <a:extLst>
              <a:ext uri="{FF2B5EF4-FFF2-40B4-BE49-F238E27FC236}">
                <a16:creationId xmlns:a16="http://schemas.microsoft.com/office/drawing/2014/main" id="{77BABB99-F325-4F29-B24D-790A46C72697}"/>
              </a:ext>
            </a:extLst>
          </p:cNvPr>
          <p:cNvPicPr>
            <a:picLocks noChangeAspect="1"/>
          </p:cNvPicPr>
          <p:nvPr/>
        </p:nvPicPr>
        <p:blipFill>
          <a:blip r:embed="rId3"/>
          <a:stretch>
            <a:fillRect/>
          </a:stretch>
        </p:blipFill>
        <p:spPr>
          <a:xfrm>
            <a:off x="704027" y="3692482"/>
            <a:ext cx="7735945" cy="2692662"/>
          </a:xfrm>
          <a:prstGeom prst="rect">
            <a:avLst/>
          </a:prstGeom>
        </p:spPr>
      </p:pic>
    </p:spTree>
    <p:extLst>
      <p:ext uri="{BB962C8B-B14F-4D97-AF65-F5344CB8AC3E}">
        <p14:creationId xmlns:p14="http://schemas.microsoft.com/office/powerpoint/2010/main" val="1253323561"/>
      </p:ext>
    </p:extLst>
  </p:cSld>
  <p:clrMapOvr>
    <a:masterClrMapping/>
  </p:clrMapOvr>
</p:sld>
</file>

<file path=ppt/theme/theme1.xml><?xml version="1.0" encoding="utf-8"?>
<a:theme xmlns:a="http://schemas.openxmlformats.org/drawingml/2006/main" name="APUtemplate-Level_2-1">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4ACCF73F96916418BD801F427A57E94" ma:contentTypeVersion="10" ma:contentTypeDescription="Create a new document." ma:contentTypeScope="" ma:versionID="40ff15011b2c3da2edd4c4997f32b371">
  <xsd:schema xmlns:xsd="http://www.w3.org/2001/XMLSchema" xmlns:xs="http://www.w3.org/2001/XMLSchema" xmlns:p="http://schemas.microsoft.com/office/2006/metadata/properties" xmlns:ns2="4c00fc41-f313-49ad-b708-77b9d1cf13f7" targetNamespace="http://schemas.microsoft.com/office/2006/metadata/properties" ma:root="true" ma:fieldsID="55e79c7f3a3a6b9bf48b8bef94beccb5" ns2:_="">
    <xsd:import namespace="4c00fc41-f313-49ad-b708-77b9d1cf13f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0fc41-f313-49ad-b708-77b9d1cf13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C96A73-BCE5-4A76-B264-85DCAB70B2A2}">
  <ds:schemaRefs>
    <ds:schemaRef ds:uri="http://schemas.microsoft.com/sharepoint/v3/contenttype/forms"/>
  </ds:schemaRefs>
</ds:datastoreItem>
</file>

<file path=customXml/itemProps2.xml><?xml version="1.0" encoding="utf-8"?>
<ds:datastoreItem xmlns:ds="http://schemas.openxmlformats.org/officeDocument/2006/customXml" ds:itemID="{E21DFE2D-7A4A-4006-8CAE-BB5BD53C1D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8C2C875-C533-484D-BB00-6A07F6605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0fc41-f313-49ad-b708-77b9d1cf13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Presentation1 Level 2</Template>
  <TotalTime>3594</TotalTime>
  <Pages>11</Pages>
  <Words>2055</Words>
  <Application>Microsoft Office PowerPoint</Application>
  <PresentationFormat>On-screen Show (4:3)</PresentationFormat>
  <Paragraphs>247</Paragraphs>
  <Slides>41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vt:lpstr>
      <vt:lpstr>Book Antiqua</vt:lpstr>
      <vt:lpstr>Calibri</vt:lpstr>
      <vt:lpstr>Times New Roman</vt:lpstr>
      <vt:lpstr>APUtemplate-Level_2-1</vt:lpstr>
      <vt:lpstr>Research Methods in Computing and Technology CT098-3-2</vt:lpstr>
      <vt:lpstr>PowerPoint Presentation</vt:lpstr>
      <vt:lpstr>PowerPoint Presentation</vt:lpstr>
      <vt:lpstr>Sampling</vt:lpstr>
      <vt:lpstr>Why sample?</vt:lpstr>
      <vt:lpstr>Reasons for sampling</vt:lpstr>
      <vt:lpstr>PowerPoint Presentation</vt:lpstr>
      <vt:lpstr>Probability Sampling</vt:lpstr>
      <vt:lpstr>Non-Probability Sampling</vt:lpstr>
      <vt:lpstr>PowerPoint Presentation</vt:lpstr>
      <vt:lpstr>PowerPoint Presentation</vt:lpstr>
      <vt:lpstr>Simple Random Sampling</vt:lpstr>
      <vt:lpstr>Simple Random Sampling</vt:lpstr>
      <vt:lpstr>Simple Random Sampling</vt:lpstr>
      <vt:lpstr>Simple Random Sampling</vt:lpstr>
      <vt:lpstr>Complex Probability Sampling</vt:lpstr>
      <vt:lpstr>Complex Probability Sampling</vt:lpstr>
      <vt:lpstr>Complex Probability Sampling</vt:lpstr>
      <vt:lpstr>Complex Probability Sampling</vt:lpstr>
      <vt:lpstr>Simple and Complex Probability Sampling</vt:lpstr>
      <vt:lpstr>Stratified vs Cluster Sampling</vt:lpstr>
      <vt:lpstr>PowerPoint Presentation</vt:lpstr>
      <vt:lpstr>PowerPoint Presentation</vt:lpstr>
      <vt:lpstr>Non-probability Sampling</vt:lpstr>
      <vt:lpstr>Non Probability Sampling</vt:lpstr>
      <vt:lpstr>PowerPoint Presentation</vt:lpstr>
      <vt:lpstr>Convenience Sampling</vt:lpstr>
      <vt:lpstr>Convenience Sampling</vt:lpstr>
      <vt:lpstr>Judgment Sampling</vt:lpstr>
      <vt:lpstr>Judgment Sampling</vt:lpstr>
      <vt:lpstr>Judgment Sampling</vt:lpstr>
      <vt:lpstr>Quota Sampling</vt:lpstr>
      <vt:lpstr>Quota Sampling</vt:lpstr>
      <vt:lpstr>Snowball Sampling</vt:lpstr>
      <vt:lpstr>Snowball Sampling</vt:lpstr>
      <vt:lpstr>Snowball Sampling</vt:lpstr>
      <vt:lpstr>Snowball Sampling</vt:lpstr>
      <vt:lpstr>Self-selection Sampling</vt:lpstr>
      <vt:lpstr>Quick Review Question</vt:lpstr>
      <vt:lpstr>Quick Review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in Computing and Technology CT098-3.5-2</dc:title>
  <dc:subject>MSc</dc:subject>
  <dc:creator>bridget</dc:creator>
  <cp:lastModifiedBy>Dr. S Mohanarajah</cp:lastModifiedBy>
  <cp:revision>136</cp:revision>
  <cp:lastPrinted>1995-11-02T09:23:42Z</cp:lastPrinted>
  <dcterms:created xsi:type="dcterms:W3CDTF">2011-07-08T13:51:54Z</dcterms:created>
  <dcterms:modified xsi:type="dcterms:W3CDTF">2022-04-10T16:31:20Z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0x01010094ACCF73F96916418BD801F427A57E94</vt:lpwstr>
  </property>
</Properties>
</file>