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5761"/>
  </p:normalViewPr>
  <p:slideViewPr>
    <p:cSldViewPr snapToGrid="0">
      <p:cViewPr varScale="1">
        <p:scale>
          <a:sx n="127" d="100"/>
          <a:sy n="127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A1A18-F0F4-A757-0DCC-A54B9EA7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02C0EF-02F9-1C43-2D1C-F5A611D24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838E8-01BA-84E5-F85C-075661B5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4D193D-F8F4-046D-D84D-EFEC534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4C952-EB86-633D-9204-8C5C3C1B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5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6619-AF9A-6306-A277-0D415BBD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8BC76B-4C48-DA95-3F41-C263439D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B1638-2BF3-4B5A-5E48-2EB47347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963846-6D35-58B4-47B4-6CE9965A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FC5AD-77B4-669D-2D67-B1FC5FCF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0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7620CC-5E16-40BC-A25B-A7310A9DF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3EC1BE-936D-865A-AFA1-D72021F3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6E0450-5A60-C651-EA2A-BA2A3820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7433CE-EEDD-B3F7-0810-FAF013B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A31ED-CC6F-1E88-DAC2-D112DE3F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72CB-6DB7-9866-0BF3-85F27BA3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C9C53-A7A6-7C68-17ED-0D7AD1BD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4231F-DE48-7535-EB8F-C702F67B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54DF8-4D29-5D22-EF6D-B8438366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360F2-2AA2-1C48-8932-FD97CC14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2AACA-8023-9BCB-9144-9E737824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969BE-F9C6-13F4-7A24-C1C058A2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866B3D-6CD5-A97F-F5FA-D02B6A01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1451EC-0494-FCED-4D7B-969505C9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BC722-B6CC-1BD6-574E-004DE8A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A8510-2E64-6111-CA6E-8D361A97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3C49-F9A7-340F-F692-FC13A3DA6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90CE11-F520-299F-A5FB-40088E925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1FA877-662B-A1EB-A5D2-96E24BC3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9BFFF-6511-B803-1B8B-0ABA8A21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045BD-5D41-426D-E05B-727B217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7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FE51E-7FA4-2299-7A03-43239C82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A9892C-36E2-BD95-04F0-1BFE9055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68FA18-BBB5-783B-7EE2-E94FA8893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760060-F747-877D-C5EE-3A7AD4673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810B54-490B-E9D5-CC49-2AE688EE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6F067-FA6D-E037-2886-F7EBCBAF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BA81C2-3732-EA9A-830D-E4A5BED3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AAB5A8-8E82-100A-BDFD-726E5A23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3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F32B-C99F-9374-1086-F1F8683E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10CA1-D8DE-8BB7-5FA3-394C2D7A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58D42-C7B2-8063-E10F-DE097530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31A0AA-04DB-A581-1264-9E211ADA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7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5992EA-66E0-0BB9-4421-88E13C66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943EF9-07E0-44DA-576F-FB03E6B7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FF969F-6B79-C484-89B9-CADFD5F0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B647A-6A2F-8342-BCC5-0D8901BB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F8969-4195-EDB8-52AA-F88C5DA9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8AFB0E-F396-4CA4-2034-844A2AA2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DDF490-4BAE-4558-EF02-60DD7F0C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E83605-CED5-72CB-9E19-74E47EDC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6DF3AD-6E57-AB9D-7E64-46DB963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55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5C68C-8885-CA68-849C-D4C12983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9303FD-B80B-6989-0CC7-F4C5BF6ED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AE6F5-8A95-BD95-2BD9-1CB7C3831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101C81-A904-C720-F44E-184505B2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46C74E-0871-FB80-B89F-E33CB374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6C4DD-E9B6-B102-A77E-6461E688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5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E7E23-B50D-FD70-37EF-994384DE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661C6B-DEEC-1DB2-B160-F7EAFF2B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35352-3726-613F-F94D-7EED25864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0DA9-989D-044C-9C7F-371D47E96C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13E06-7F3C-EB17-7AE2-97D4C525A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5B2B4-E736-D547-B2DA-9038E8E49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DD21-597B-E64A-A66F-1259644ED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0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gbm.readthedocs.io/en/latest/" TargetMode="External"/><Relationship Id="rId2" Type="http://schemas.openxmlformats.org/officeDocument/2006/relationships/hyperlink" Target="https://scikit-learn.org/stable/modules/generated/sklearn.ensemble.GradientBoostingClassifi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tboost.ai/" TargetMode="External"/><Relationship Id="rId4" Type="http://schemas.openxmlformats.org/officeDocument/2006/relationships/hyperlink" Target="https://xgboost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2F9FF-46CE-C17D-3AB4-F2D15F1E1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697B18-72F4-5AE4-97A5-3487B8648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9230" y="5735637"/>
            <a:ext cx="9144000" cy="1655762"/>
          </a:xfrm>
        </p:spPr>
        <p:txBody>
          <a:bodyPr/>
          <a:lstStyle/>
          <a:p>
            <a:r>
              <a:rPr lang="ru-RU" dirty="0"/>
              <a:t>Маликов Ильдар, </a:t>
            </a:r>
          </a:p>
          <a:p>
            <a:r>
              <a:rPr lang="ru-RU" dirty="0"/>
              <a:t>Мартынов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10629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92C17-8FA4-5017-27C3-ED33A22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F2BDB-C140-7B43-5219-A23397ED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31"/>
            <a:ext cx="10515600" cy="481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общего развития можно посмотреть </a:t>
            </a:r>
            <a:r>
              <a:rPr lang="en" b="0" i="0" dirty="0">
                <a:effectLst/>
                <a:latin typeface="__CoFoSans_d13aef"/>
                <a:hlinkClick r:id="rId2"/>
              </a:rPr>
              <a:t>sklearn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, 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но на практике она весьма медленная</a:t>
            </a:r>
          </a:p>
          <a:p>
            <a:pPr marL="0" indent="0">
              <a:buNone/>
            </a:pPr>
            <a:endParaRPr lang="ru-RU" dirty="0">
              <a:solidFill>
                <a:srgbClr val="323232"/>
              </a:solidFill>
              <a:latin typeface="__CoFoSans_d13aef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23232"/>
                </a:solidFill>
                <a:latin typeface="__CoFoSans_d13aef"/>
              </a:rPr>
              <a:t>Р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еализаций 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GBDT 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есть, как минимум, три: </a:t>
            </a:r>
            <a:r>
              <a:rPr lang="en" b="0" i="0" dirty="0">
                <a:effectLst/>
                <a:latin typeface="__CoFoSans_d13aef"/>
                <a:hlinkClick r:id="rId3"/>
              </a:rPr>
              <a:t>LightGBM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, </a:t>
            </a:r>
            <a:r>
              <a:rPr lang="en" b="0" i="0" dirty="0">
                <a:effectLst/>
                <a:latin typeface="__CoFoSans_d13aef"/>
                <a:hlinkClick r:id="rId4"/>
              </a:rPr>
              <a:t>XGBoost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 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и </a:t>
            </a:r>
            <a:r>
              <a:rPr lang="en" b="0" i="0" dirty="0">
                <a:effectLst/>
                <a:latin typeface="__CoFoSans_d13aef"/>
                <a:hlinkClick r:id="rId5"/>
              </a:rPr>
              <a:t>CatBoost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. 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Исторически они отличались довольно сильно, но за последние годы успели скопировать друг у друга все хорошие идеи.</a:t>
            </a:r>
          </a:p>
          <a:p>
            <a:pPr marL="0" indent="0">
              <a:buNone/>
            </a:pPr>
            <a:endParaRPr lang="ru-RU" dirty="0">
              <a:solidFill>
                <a:srgbClr val="323232"/>
              </a:solidFill>
              <a:latin typeface="__CoFoSans_d13aef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23232"/>
                </a:solidFill>
                <a:latin typeface="__CoFoSans_d13aef"/>
              </a:rPr>
              <a:t>Они отличаются в основном формой (и принципом построения) деревьев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2DDAC-025F-A731-9E07-239E2BD3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D2209-5D9E-A622-4388-4F9EB88B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323232"/>
                </a:solidFill>
                <a:latin typeface="__CoFoSans_d13aef"/>
              </a:rPr>
              <a:t>Идея алгоритма </a:t>
            </a:r>
            <a:r>
              <a:rPr lang="ru-RU" dirty="0" err="1">
                <a:solidFill>
                  <a:srgbClr val="323232"/>
                </a:solidFill>
                <a:latin typeface="__CoFoSans_d13aef"/>
              </a:rPr>
              <a:t>Бустинга</a:t>
            </a:r>
            <a:r>
              <a:rPr lang="ru-RU" dirty="0">
                <a:solidFill>
                  <a:srgbClr val="323232"/>
                </a:solidFill>
                <a:latin typeface="__CoFoSans_d13aef"/>
              </a:rPr>
              <a:t> заключается в последовательном построении линейной комбинации базовых алгоритмов, где каждый следующий алгоритм старается улучшить текущий результат</a:t>
            </a:r>
          </a:p>
          <a:p>
            <a:endParaRPr lang="ru-RU" dirty="0">
              <a:solidFill>
                <a:srgbClr val="323232"/>
              </a:solidFill>
              <a:latin typeface="__CoFoSans_d13aef"/>
            </a:endParaRPr>
          </a:p>
          <a:p>
            <a:r>
              <a:rPr lang="ru-RU" b="0" i="0" dirty="0" err="1">
                <a:solidFill>
                  <a:srgbClr val="323232"/>
                </a:solidFill>
                <a:effectLst/>
                <a:latin typeface="__CoFoSans_d13aef"/>
              </a:rPr>
              <a:t>Бустинг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, использующий деревья решений в качестве базовых алгоритмов, называется градиентным </a:t>
            </a:r>
            <a:r>
              <a:rPr lang="ru-RU" dirty="0" err="1">
                <a:solidFill>
                  <a:srgbClr val="323232"/>
                </a:solidFill>
                <a:latin typeface="__CoFoSans_d13aef"/>
              </a:rPr>
              <a:t>Б</a:t>
            </a:r>
            <a:r>
              <a:rPr lang="ru-RU" b="0" i="0" dirty="0" err="1">
                <a:solidFill>
                  <a:srgbClr val="323232"/>
                </a:solidFill>
                <a:effectLst/>
                <a:latin typeface="__CoFoSans_d13aef"/>
              </a:rPr>
              <a:t>устингом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 над решающими деревьями, (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Gradient Boosting on Decision Trees, GBDT)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81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2DDAC-025F-A731-9E07-239E2BD3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D2209-5D9E-A622-4388-4F9EB88B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 err="1">
                <a:solidFill>
                  <a:srgbClr val="323232"/>
                </a:solidFill>
                <a:effectLst/>
                <a:latin typeface="__CoFoSans_d13aef"/>
              </a:rPr>
              <a:t>Бустинг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 отлично работает на выборках с «табличными» или неоднородными данными</a:t>
            </a:r>
          </a:p>
          <a:p>
            <a:pPr marL="0" indent="0">
              <a:buNone/>
            </a:pPr>
            <a:endParaRPr lang="ru-RU" b="0" i="0" dirty="0">
              <a:solidFill>
                <a:srgbClr val="323232"/>
              </a:solidFill>
              <a:effectLst/>
              <a:latin typeface="__CoFoSans_d13aef"/>
            </a:endParaRPr>
          </a:p>
          <a:p>
            <a:r>
              <a:rPr lang="ru-RU" dirty="0">
                <a:solidFill>
                  <a:srgbClr val="323232"/>
                </a:solidFill>
                <a:latin typeface="__CoFoSans_d13aef"/>
              </a:rPr>
              <a:t>Применяется в: </a:t>
            </a:r>
            <a:endParaRPr lang="ru-RU" b="0" i="0" dirty="0">
              <a:solidFill>
                <a:srgbClr val="323232"/>
              </a:solidFill>
              <a:effectLst/>
              <a:latin typeface="__CoFoSans_d13aef"/>
            </a:endParaRPr>
          </a:p>
          <a:p>
            <a:pPr lvl="1"/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поисковом ранжировании</a:t>
            </a:r>
          </a:p>
          <a:p>
            <a:pPr lvl="1"/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рекомендательных системах</a:t>
            </a:r>
          </a:p>
          <a:p>
            <a:pPr lvl="1"/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таргетировании рекламы</a:t>
            </a:r>
          </a:p>
          <a:p>
            <a:pPr lvl="1"/>
            <a:r>
              <a:rPr lang="ru-RU" dirty="0">
                <a:solidFill>
                  <a:srgbClr val="323232"/>
                </a:solidFill>
                <a:latin typeface="__CoFoSans_d13aef"/>
              </a:rPr>
              <a:t>п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редсказании погоды</a:t>
            </a:r>
          </a:p>
          <a:p>
            <a:pPr lvl="1"/>
            <a:endParaRPr lang="ru-RU" dirty="0">
              <a:solidFill>
                <a:srgbClr val="323232"/>
              </a:solidFill>
              <a:latin typeface="__CoFoSans_d13aef"/>
            </a:endParaRPr>
          </a:p>
          <a:p>
            <a:r>
              <a:rPr lang="ru-RU" dirty="0">
                <a:solidFill>
                  <a:srgbClr val="323232"/>
                </a:solidFill>
                <a:latin typeface="__CoFoSans_d13aef"/>
              </a:rPr>
              <a:t>Работает хуже нейросетей на однородных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81324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9124-A654-CA43-1B14-BFA868DB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Интуитивное понимание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7AFADEA-0C12-A8A8-D629-D305878EC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Мы будем рассматривать только </a:t>
                </a:r>
                <a:r>
                  <a:rPr lang="ru-RU" b="0" i="0" dirty="0" err="1">
                    <a:solidFill>
                      <a:srgbClr val="323232"/>
                    </a:solidFill>
                    <a:effectLst/>
                    <a:latin typeface="__CoFoSans_d13aef"/>
                  </a:rPr>
                  <a:t>бустинг</a:t>
                </a: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 над решающими деревьями</a:t>
                </a:r>
              </a:p>
              <a:p>
                <a:pPr marL="0" indent="0">
                  <a:buNone/>
                </a:pPr>
                <a:endParaRPr lang="ru-RU" b="0" i="0" dirty="0">
                  <a:solidFill>
                    <a:srgbClr val="323232"/>
                  </a:solidFill>
                  <a:effectLst/>
                  <a:latin typeface="__CoFoSans_d13aef"/>
                </a:endParaRPr>
              </a:p>
              <a:p>
                <a:pPr marL="0" indent="0">
                  <a:buNone/>
                </a:pP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Допустим, что предсказание первой модели на объекте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на 10 больше, чем нужно (т.е.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32323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32323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32323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32323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23232"/>
                        </a:solidFill>
                        <a:effectLst/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). </a:t>
                </a: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Если бы мы могли обучить новую модель, которая на </a:t>
                </a:r>
                <a:r>
                  <a:rPr lang="en-US" b="0" dirty="0">
                    <a:solidFill>
                      <a:srgbClr val="323232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rgbClr val="32323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b="0" i="0" dirty="0">
                    <a:solidFill>
                      <a:srgbClr val="323232"/>
                    </a:solidFill>
                    <a:effectLst/>
                    <a:latin typeface="KaTeX_Main"/>
                  </a:rPr>
                  <a:t>​</a:t>
                </a:r>
                <a:r>
                  <a:rPr lang="en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 </a:t>
                </a: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будет выдавать ответ </a:t>
                </a:r>
                <a:r>
                  <a:rPr lang="ru-RU" b="0" i="0" dirty="0">
                    <a:solidFill>
                      <a:srgbClr val="323232"/>
                    </a:solidFill>
                    <a:effectLst/>
                    <a:latin typeface="KaTeX_Main"/>
                  </a:rPr>
                  <a:t>−10</a:t>
                </a: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, то сумма ответов этих двух моделей на объекте </a:t>
                </a:r>
                <a:r>
                  <a:rPr lang="en-US" b="0" dirty="0">
                    <a:solidFill>
                      <a:srgbClr val="323232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rgbClr val="32323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b="0" i="0" dirty="0">
                    <a:solidFill>
                      <a:srgbClr val="323232"/>
                    </a:solidFill>
                    <a:effectLst/>
                    <a:latin typeface="KaTeX_Main"/>
                  </a:rPr>
                  <a:t>​</a:t>
                </a:r>
                <a:r>
                  <a:rPr lang="en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 </a:t>
                </a:r>
                <a:r>
                  <a:rPr lang="ru-RU" dirty="0">
                    <a:solidFill>
                      <a:srgbClr val="323232"/>
                    </a:solidFill>
                    <a:latin typeface="__CoFoSans_d13aef"/>
                  </a:rPr>
                  <a:t>была бы верной</a:t>
                </a:r>
                <a:endParaRPr lang="en-US" b="0" i="0" dirty="0">
                  <a:solidFill>
                    <a:srgbClr val="323232"/>
                  </a:solidFill>
                  <a:effectLst/>
                  <a:latin typeface="__CoFoSans_d13aef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323232"/>
                  </a:solidFill>
                  <a:effectLst/>
                  <a:latin typeface="__CoFoSans_d13aef"/>
                </a:endParaRPr>
              </a:p>
              <a:p>
                <a:pPr marL="0" indent="0">
                  <a:buNone/>
                </a:pP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Другими словами, если вторая модель научится предсказывать разницу между реальным значением и ответом первой, то это позволит уменьшить ошибку композиции.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7AFADEA-0C12-A8A8-D629-D305878EC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1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39A76-88F0-6C6C-4159-15DD46D5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Функция потерь при построении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6DE1B-D9CA-4E90-0964-0AEF0D12C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336" y="1778558"/>
                <a:ext cx="11498664" cy="455190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dirty="0"/>
                  <a:t>Рассмотрим, для начала, функцию потерь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базовые алгоритмы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решающие деревья фиксированной глубины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6DE1B-D9CA-4E90-0964-0AEF0D12C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336" y="1778558"/>
                <a:ext cx="11498664" cy="4551904"/>
              </a:xfrm>
              <a:blipFill>
                <a:blip r:embed="rId2"/>
                <a:stretch>
                  <a:fillRect t="-11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2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39A76-88F0-6C6C-4159-15DD46D5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Обучение по итерациям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6DE1B-D9CA-4E90-0964-0AEF0D12C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80386" y="1497205"/>
                <a:ext cx="11434186" cy="36066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sz="2000" dirty="0"/>
                  <a:t>Обучим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1</m:t>
                        </m:r>
                      </m:sub>
                    </m:sSub>
                  </m:oMath>
                </a14:m>
                <a:r>
                  <a:rPr lang="ru-RU" sz="2000" b="0" dirty="0"/>
                  <a:t>так,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=</m:t>
                    </m:r>
                    <m:r>
                      <a:rPr lang="en-US" sz="2000" b="0" i="1" smtClean="0"/>
                      <m:t>𝑎𝑟𝑔</m:t>
                    </m:r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/>
                              <m:t>min</m:t>
                            </m:r>
                          </m:e>
                          <m:lim>
                            <m:r>
                              <a:rPr lang="en-US" sz="2000" i="1"/>
                              <m:t>𝑏</m:t>
                            </m:r>
                            <m:r>
                              <a:rPr lang="en-US" sz="2000" i="1"/>
                              <m:t>∈</m:t>
                            </m:r>
                            <m:r>
                              <a:rPr lang="en-US" sz="2000" i="1"/>
                              <m:t>ℬ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/>
                          <m:t>ℒ</m:t>
                        </m:r>
                        <m:r>
                          <a:rPr lang="en-US" sz="2000" b="0" i="1" smtClean="0"/>
                          <m:t>(</m:t>
                        </m:r>
                        <m:r>
                          <a:rPr lang="en-US" sz="2000" b="0" i="1" smtClean="0"/>
                          <m:t>𝑦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𝑏</m:t>
                        </m:r>
                        <m:r>
                          <a:rPr lang="en-US" sz="2000" b="0" i="1" smtClean="0"/>
                          <m:t>(</m:t>
                        </m:r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))</m:t>
                        </m:r>
                      </m:e>
                    </m:func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b="0" i="0" dirty="0">
                    <a:solidFill>
                      <a:srgbClr val="323232"/>
                    </a:solidFill>
                    <a:effectLst/>
                  </a:rPr>
                  <a:t>	Далее вычислим, насколько сильно отличаются предсказания этого</a:t>
                </a:r>
              </a:p>
              <a:p>
                <a:pPr marL="0" indent="0">
                  <a:buNone/>
                </a:pPr>
                <a:r>
                  <a:rPr lang="ru-RU" sz="2000" b="0" i="0" dirty="0">
                    <a:solidFill>
                      <a:srgbClr val="323232"/>
                    </a:solidFill>
                    <a:effectLst/>
                  </a:rPr>
                  <a:t> 	дерева от истинных значений:</a:t>
                </a:r>
                <a:endParaRPr lang="en-US" sz="2000" b="0" i="0" dirty="0">
                  <a:solidFill>
                    <a:srgbClr val="323232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/>
                          </m:ctrlPr>
                        </m:sSubSupPr>
                        <m:e>
                          <m:r>
                            <a:rPr lang="en-US" sz="2000" b="0" i="1" smtClean="0"/>
                            <m:t>𝑠</m:t>
                          </m:r>
                        </m:e>
                        <m:sub>
                          <m:r>
                            <a:rPr lang="en-US" sz="2000" b="0" i="1" smtClean="0"/>
                            <m:t>𝑖</m:t>
                          </m:r>
                        </m:sub>
                        <m:sup>
                          <m:r>
                            <a:rPr lang="en-US" sz="2000" b="0" i="1" smtClean="0"/>
                            <m:t>1</m:t>
                          </m:r>
                        </m:sup>
                      </m:sSubSup>
                      <m:r>
                        <a:rPr lang="en-US" sz="2000" b="0" i="1" smtClean="0"/>
                        <m:t>=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𝑦</m:t>
                          </m:r>
                        </m:e>
                        <m:sub>
                          <m:r>
                            <a:rPr lang="en-US" sz="2000" b="0" i="1" smtClean="0"/>
                            <m:t>𝑖</m:t>
                          </m:r>
                        </m:sub>
                      </m:sSub>
                      <m:r>
                        <a:rPr lang="en-US" sz="2000" b="0" i="1" smtClean="0"/>
                        <m:t> −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𝑏</m:t>
                          </m:r>
                        </m:e>
                        <m:sub>
                          <m:r>
                            <a:rPr lang="en-US" sz="2000" b="0" i="1" smtClean="0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/>
                              </m:ctrlPr>
                            </m:sSubPr>
                            <m:e>
                              <m:r>
                                <a:rPr lang="en-US" sz="2000" b="0" i="1" smtClean="0"/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/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rgbClr val="323232"/>
                    </a:solidFill>
                  </a:rPr>
                  <a:t>	Теперь</a:t>
                </a:r>
                <a:r>
                  <a:rPr lang="ru-RU" sz="2000" b="0" i="0" dirty="0">
                    <a:solidFill>
                      <a:srgbClr val="323232"/>
                    </a:solidFill>
                    <a:effectLst/>
                  </a:rPr>
                  <a:t> мы хотим скорректировать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323232"/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323232"/>
                            </a:solidFill>
                            <a:effectLst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23232"/>
                            </a:solidFill>
                            <a:effectLst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323232"/>
                            </a:solidFill>
                            <a:effectLst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323232"/>
                            </a:solidFill>
                            <a:effectLst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000" b="0" i="0" dirty="0">
                    <a:solidFill>
                      <a:srgbClr val="323232"/>
                    </a:solidFill>
                    <a:effectLst/>
                  </a:rPr>
                  <a:t>с помощью </a:t>
                </a:r>
                <a:r>
                  <a:rPr lang="en-US" sz="2000" dirty="0">
                    <a:solidFill>
                      <a:srgbClr val="32323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323232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323232"/>
                            </a:solidFill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23232"/>
                            </a:solidFill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23232"/>
                            </a:solidFill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323232"/>
                            </a:solidFill>
                          </a:rPr>
                          <m:t>𝑥</m:t>
                        </m:r>
                      </m:e>
                    </m:d>
                    <m:r>
                      <a:rPr lang="ru-RU" sz="2000" b="0" i="0" smtClean="0">
                        <a:solidFill>
                          <a:srgbClr val="323232"/>
                        </a:solidFill>
                      </a:rPr>
                      <m:t> </m:t>
                    </m:r>
                  </m:oMath>
                </a14:m>
                <a:r>
                  <a:rPr lang="ru-RU" sz="2000" dirty="0"/>
                  <a:t>так, чтобы </a:t>
                </a:r>
              </a:p>
              <a:p>
                <a:pPr marL="0" indent="0">
                  <a:buNone/>
                </a:pP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𝑎</m:t>
                        </m:r>
                      </m:e>
                      <m:sub>
                        <m:r>
                          <a:rPr lang="en-US" sz="2000" b="0" i="1" smtClean="0"/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=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+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=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𝑏</m:t>
                        </m:r>
                      </m:e>
                      <m:sub>
                        <m:r>
                          <a:rPr lang="en-US" sz="2000" b="0" i="1" smtClean="0"/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+</m:t>
                    </m:r>
                    <m:sSubSup>
                      <m:sSubSupPr>
                        <m:ctrlPr>
                          <a:rPr lang="en-US" sz="2000" b="0" i="1" smtClean="0"/>
                        </m:ctrlPr>
                      </m:sSubSupPr>
                      <m:e>
                        <m:r>
                          <a:rPr lang="en-US" sz="2000" b="0" i="1" smtClean="0"/>
                          <m:t>𝑠</m:t>
                        </m:r>
                      </m:e>
                      <m:sub>
                        <m:r>
                          <a:rPr lang="en-US" sz="2000" b="0" i="1" smtClean="0"/>
                          <m:t>𝑖</m:t>
                        </m:r>
                      </m:sub>
                      <m:sup>
                        <m:r>
                          <a:rPr lang="en-US" sz="2000" b="0" i="1" smtClean="0"/>
                          <m:t>1</m:t>
                        </m:r>
                      </m:sup>
                    </m:sSubSup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=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𝑦</m:t>
                        </m:r>
                      </m:e>
                      <m:sub>
                        <m:r>
                          <a:rPr lang="en-US" sz="2000" b="0" i="1" smtClean="0"/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тогда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𝑏</m:t>
                          </m:r>
                        </m:e>
                        <m:sub>
                          <m:r>
                            <a:rPr lang="en-US" sz="2000" b="0" i="1" smtClean="0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/>
                          </m:ctrlPr>
                        </m:dPr>
                        <m:e>
                          <m:r>
                            <a:rPr lang="en-US" sz="2000" b="0" i="1" smtClean="0"/>
                            <m:t>𝑥</m:t>
                          </m:r>
                        </m:e>
                      </m:d>
                      <m:r>
                        <a:rPr lang="en-US" sz="2000" b="0" i="1" smtClean="0"/>
                        <m:t>=</m:t>
                      </m:r>
                      <m:func>
                        <m:funcPr>
                          <m:ctrlPr>
                            <a:rPr lang="en-US" sz="2000" b="0" i="1" smtClean="0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/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/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/>
                                    <m:t>min</m:t>
                                  </m:r>
                                </m:e>
                                <m:lim>
                                  <m:r>
                                    <a:rPr lang="en-US" sz="2000" b="0" i="1" smtClean="0"/>
                                    <m:t>𝑏</m:t>
                                  </m:r>
                                  <m:r>
                                    <a:rPr lang="en-US" sz="2000" b="0" i="1" smtClean="0"/>
                                    <m:t>∈</m:t>
                                  </m:r>
                                  <m:r>
                                    <a:rPr lang="en-US" sz="2000" b="0" i="1" smtClean="0"/>
                                    <m:t>ℬ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/>
                                <m:t>ℒ</m:t>
                              </m:r>
                              <m:r>
                                <a:rPr lang="en-US" sz="2000" b="0" i="1" smtClean="0"/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/>
                                  </m:ctrlPr>
                                </m:sSupPr>
                                <m:e>
                                  <m:r>
                                    <a:rPr lang="en-US" sz="2000" b="0" i="1" smtClean="0"/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/>
                                    <m:t>1</m:t>
                                  </m:r>
                                </m:sup>
                              </m:sSup>
                              <m:r>
                                <a:rPr lang="en-US" sz="2000" b="0" i="1" smtClean="0"/>
                                <m:t>, </m:t>
                              </m:r>
                              <m:r>
                                <a:rPr lang="en-US" sz="2000" b="0" i="1" smtClean="0"/>
                                <m:t>𝑏</m:t>
                              </m:r>
                              <m:d>
                                <m:dPr>
                                  <m:ctrlPr>
                                    <a:rPr lang="en-US" sz="2000" b="0" i="1" smtClean="0"/>
                                  </m:ctrlPr>
                                </m:dPr>
                                <m:e>
                                  <m:r>
                                    <a:rPr lang="en-US" sz="2000" b="0" i="1" smtClean="0"/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/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457200" lvl="1" indent="0">
                  <a:buNone/>
                </a:pPr>
                <a:endParaRPr lang="ru-RU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ru-RU" sz="2000" dirty="0"/>
                  <a:t>	На </a:t>
                </a:r>
                <a:r>
                  <a:rPr lang="en-US" sz="2000" dirty="0"/>
                  <a:t>k – 1 </a:t>
                </a:r>
                <a:r>
                  <a:rPr lang="ru-RU" sz="2000" dirty="0"/>
                  <a:t>шаге будем иметь: </a:t>
                </a:r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6DE1B-D9CA-4E90-0964-0AEF0D12C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80386" y="1497205"/>
                <a:ext cx="11434186" cy="3606632"/>
              </a:xfrm>
              <a:blipFill>
                <a:blip r:embed="rId2"/>
                <a:stretch>
                  <a:fillRect t="-1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2859E0-F284-88FC-177F-AFE85833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2104"/>
            <a:ext cx="4356100" cy="1028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3F31E2-5495-01EF-6E81-50BBCEE7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61" y="5391996"/>
            <a:ext cx="3200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3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39A76-88F0-6C6C-4159-15DD46D5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4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	Обобщение на произвольную функцию потерь</a:t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6DE1B-D9CA-4E90-0964-0AEF0D12C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18752"/>
                <a:ext cx="12191999" cy="43582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	</a:t>
                </a:r>
              </a:p>
              <a:p>
                <a:pPr marL="0" indent="0">
                  <a:buNone/>
                </a:pPr>
                <a:r>
                  <a:rPr lang="ru-RU" dirty="0"/>
                  <a:t>	Заменяем везде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на антиградиент функции потерь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/>
                  <a:t>(!) Получаем ограничение на дифференцируемость функции потерь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6DE1B-D9CA-4E90-0964-0AEF0D12C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18752"/>
                <a:ext cx="12191999" cy="4358211"/>
              </a:xfrm>
              <a:blipFill>
                <a:blip r:embed="rId2"/>
                <a:stretch>
                  <a:fillRect t="-29942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087B6-C32D-1704-573E-661427E9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базового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2C3194-EEED-6A09-3F5C-16B952357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11" y="1690688"/>
                <a:ext cx="10430189" cy="450358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l">
                  <a:buNone/>
                </a:pPr>
                <a:endParaRPr lang="ru-RU" dirty="0">
                  <a:solidFill>
                    <a:srgbClr val="323232"/>
                  </a:solidFill>
                  <a:latin typeface="__CoFoSans_d13aef"/>
                </a:endParaRPr>
              </a:p>
              <a:p>
                <a:pPr marL="0" indent="0" algn="l">
                  <a:buNone/>
                </a:pPr>
                <a:r>
                  <a:rPr lang="ru-RU" dirty="0">
                    <a:solidFill>
                      <a:srgbClr val="323232"/>
                    </a:solidFill>
                    <a:latin typeface="__CoFoSans_d13aef"/>
                  </a:rPr>
                  <a:t>Важно выбрать оценочную функцию </a:t>
                </a:r>
                <a:r>
                  <a:rPr lang="en-US" dirty="0">
                    <a:solidFill>
                      <a:srgbClr val="323232"/>
                    </a:solidFill>
                    <a:latin typeface="__CoFoSans_d13aef"/>
                  </a:rPr>
                  <a:t>S,</a:t>
                </a:r>
                <a:r>
                  <a:rPr lang="ru-RU" dirty="0">
                    <a:solidFill>
                      <a:srgbClr val="323232"/>
                    </a:solidFill>
                    <a:latin typeface="__CoFoSans_d13aef"/>
                  </a:rPr>
                  <a:t> которая бы показывала, насколько базовый алгоритм хорошо приближает антиградиент</a:t>
                </a:r>
              </a:p>
              <a:p>
                <a:pPr marL="0" indent="0" algn="l">
                  <a:buNone/>
                </a:pPr>
                <a:endParaRPr lang="ru-RU" dirty="0">
                  <a:solidFill>
                    <a:srgbClr val="323232"/>
                  </a:solidFill>
                  <a:latin typeface="__CoFoSans_d13aef"/>
                </a:endParaRPr>
              </a:p>
              <a:p>
                <a:pPr marL="0" indent="0" algn="l">
                  <a:buNone/>
                </a:pPr>
                <a:r>
                  <a:rPr lang="ru-RU" dirty="0">
                    <a:solidFill>
                      <a:srgbClr val="323232"/>
                    </a:solidFill>
                    <a:latin typeface="__CoFoSans_d13aef"/>
                  </a:rPr>
                  <a:t>Например , можно взять следующие оценочные функции: </a:t>
                </a:r>
              </a:p>
              <a:p>
                <a:pPr marL="0" indent="0" algn="l">
                  <a:buNone/>
                </a:pPr>
                <a:endParaRPr lang="ru-RU" dirty="0">
                  <a:solidFill>
                    <a:srgbClr val="323232"/>
                  </a:solidFill>
                  <a:latin typeface="__CoFoSans_d13aef"/>
                </a:endParaRPr>
              </a:p>
              <a:p>
                <a:pPr marL="0" indent="0" algn="l">
                  <a:buNone/>
                </a:pPr>
                <a:endParaRPr lang="ru-RU" dirty="0">
                  <a:solidFill>
                    <a:srgbClr val="323232"/>
                  </a:solidFill>
                  <a:latin typeface="__CoFoSans_d13aef"/>
                </a:endParaRPr>
              </a:p>
              <a:p>
                <a:pPr marL="0" indent="0" algn="l">
                  <a:buNone/>
                </a:pPr>
                <a:r>
                  <a:rPr lang="ru-RU" dirty="0">
                    <a:solidFill>
                      <a:srgbClr val="323232"/>
                    </a:solidFill>
                    <a:latin typeface="__CoFoSans_d13aef"/>
                  </a:rPr>
                  <a:t>О</a:t>
                </a: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бучение базового алгоритма проходит в два шага:	</a:t>
                </a:r>
              </a:p>
              <a:p>
                <a:pPr marL="0" indent="0">
                  <a:buNone/>
                </a:pPr>
                <a:endParaRPr lang="ru-RU" dirty="0">
                  <a:solidFill>
                    <a:srgbClr val="323232"/>
                  </a:solidFill>
                  <a:latin typeface="__CoFoSans_d13aef"/>
                </a:endParaRPr>
              </a:p>
              <a:p>
                <a:pPr marL="0" indent="0">
                  <a:buNone/>
                </a:pP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1) по функции потерь вычисляется целевая переменная</a:t>
                </a:r>
              </a:p>
              <a:p>
                <a:pPr marL="0" indent="0">
                  <a:buNone/>
                </a:pP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 для обучения следующего базового алгоритма:</a:t>
                </a:r>
              </a:p>
              <a:p>
                <a:endParaRPr lang="en-US" b="0" i="0" dirty="0">
                  <a:solidFill>
                    <a:srgbClr val="323232"/>
                  </a:solidFill>
                  <a:effectLst/>
                  <a:latin typeface="__CoFoSans_d13aef"/>
                </a:endParaRPr>
              </a:p>
              <a:p>
                <a:endParaRPr lang="en-US" dirty="0">
                  <a:solidFill>
                    <a:srgbClr val="323232"/>
                  </a:solidFill>
                  <a:latin typeface="__CoFoSans_d13aef"/>
                </a:endParaRPr>
              </a:p>
              <a:p>
                <a:pPr marL="0" indent="0">
                  <a:buNone/>
                </a:pP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2) строится регрессионное дерево на обучающей выборке</a:t>
                </a:r>
                <a:r>
                  <a:rPr lang="en-US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323232"/>
                        </a:solidFill>
                        <a:effectLst/>
                        <a:latin typeface="Cambria Math" panose="02040503050406030204" pitchFamily="18" charset="0"/>
                      </a:rPr>
                      <m:t>, 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32323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rgbClr val="32323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, </a:t>
                </a:r>
                <a: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  <a:t>минимизирующее выбранную оценочную функцию</a:t>
                </a:r>
                <a:br>
                  <a:rPr lang="ru-RU" b="0" i="0" dirty="0">
                    <a:solidFill>
                      <a:srgbClr val="323232"/>
                    </a:solidFill>
                    <a:effectLst/>
                    <a:latin typeface="__CoFoSans_d13aef"/>
                  </a:rPr>
                </a:br>
                <a:endParaRPr lang="ru-RU" b="0" i="0" dirty="0">
                  <a:solidFill>
                    <a:srgbClr val="323232"/>
                  </a:solidFill>
                  <a:effectLst/>
                  <a:latin typeface="__CoFoSans_d13aef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2C3194-EEED-6A09-3F5C-16B952357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11" y="1690688"/>
                <a:ext cx="10430189" cy="4503588"/>
              </a:xfrm>
              <a:blipFill>
                <a:blip r:embed="rId2"/>
                <a:stretch>
                  <a:fillRect l="-2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0958DB-74B0-4FCE-C757-DCA0B681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47" y="3942482"/>
            <a:ext cx="2844800" cy="11379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A60255-D80F-AC8F-E2E4-EAC01770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47" y="2474684"/>
            <a:ext cx="2717743" cy="16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3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92C17-8FA4-5017-27C3-ED33A22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F2BDB-C140-7B43-5219-A23397ED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80"/>
            <a:ext cx="10515600" cy="44166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Чтобы не допускать переобучения, мы можем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упростить базовую модель, уменьшив глубину дерева 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ввести параметр, называемый темпом обучения (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learning rate) </a:t>
            </a:r>
            <a:r>
              <a:rPr lang="el-GR" b="0" i="0" dirty="0">
                <a:solidFill>
                  <a:srgbClr val="323232"/>
                </a:solidFill>
                <a:effectLst/>
                <a:latin typeface="KaTeX_Main"/>
              </a:rPr>
              <a:t>η∈(0,1]</a:t>
            </a:r>
            <a:endParaRPr lang="ru-RU" dirty="0">
              <a:solidFill>
                <a:srgbClr val="323232"/>
              </a:solidFill>
              <a:latin typeface="KaTeX_Main"/>
            </a:endParaRP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Значение параметра обычно определяется эмпирически по входным данным</a:t>
            </a:r>
          </a:p>
          <a:p>
            <a:pPr marL="0" indent="0">
              <a:buNone/>
            </a:pPr>
            <a:endParaRPr lang="ru-RU" b="0" i="0" dirty="0">
              <a:solidFill>
                <a:srgbClr val="323232"/>
              </a:solidFill>
              <a:effectLst/>
              <a:latin typeface="__CoFoSans_d13aef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Чем меньше </a:t>
            </a:r>
            <a:r>
              <a:rPr lang="en" b="0" i="0" dirty="0">
                <a:solidFill>
                  <a:srgbClr val="323232"/>
                </a:solidFill>
                <a:effectLst/>
                <a:latin typeface="__CoFoSans_d13aef"/>
              </a:rPr>
              <a:t>learning rate, </a:t>
            </a:r>
            <a:r>
              <a:rPr lang="ru-RU" b="0" i="0" dirty="0">
                <a:solidFill>
                  <a:srgbClr val="323232"/>
                </a:solidFill>
                <a:effectLst/>
                <a:latin typeface="__CoFoSans_d13aef"/>
              </a:rPr>
              <a:t>тем больше итераций потребуется сделать для достижения того же качества на обучающей выборке.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AE19C-0D18-7320-F5BF-BD353AD8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6" y="3433827"/>
            <a:ext cx="4648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5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509</Words>
  <Application>Microsoft Macintosh PowerPoint</Application>
  <PresentationFormat>Широкоэкранный</PresentationFormat>
  <Paragraphs>80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__CoFoSans_d13aef</vt:lpstr>
      <vt:lpstr>Arial</vt:lpstr>
      <vt:lpstr>Calibri</vt:lpstr>
      <vt:lpstr>Calibri Light</vt:lpstr>
      <vt:lpstr>Cambria Math</vt:lpstr>
      <vt:lpstr>KaTeX_Main</vt:lpstr>
      <vt:lpstr>Тема Office</vt:lpstr>
      <vt:lpstr>Градиентный Бустинг</vt:lpstr>
      <vt:lpstr>Презентация PowerPoint</vt:lpstr>
      <vt:lpstr>Применение</vt:lpstr>
      <vt:lpstr>Интуитивное понимание </vt:lpstr>
      <vt:lpstr>Функция потерь при построении </vt:lpstr>
      <vt:lpstr>Обучение по итерациям</vt:lpstr>
      <vt:lpstr> Обобщение на произвольную функцию потерь </vt:lpstr>
      <vt:lpstr>Обучение базового алгоритма</vt:lpstr>
      <vt:lpstr>Learning Rate</vt:lpstr>
      <vt:lpstr>Реализации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Градиентный Бустинг</dc:title>
  <dc:creator>Microsoft Office User</dc:creator>
  <cp:lastModifiedBy>Маликов Ильдар</cp:lastModifiedBy>
  <cp:revision>3</cp:revision>
  <dcterms:created xsi:type="dcterms:W3CDTF">2024-10-18T19:16:47Z</dcterms:created>
  <dcterms:modified xsi:type="dcterms:W3CDTF">2024-10-21T11:21:01Z</dcterms:modified>
</cp:coreProperties>
</file>