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8" r:id="rId9"/>
    <p:sldId id="264" r:id="rId10"/>
    <p:sldId id="265" r:id="rId11"/>
    <p:sldId id="269"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BCD124-E0A0-4B2B-B08E-D873D73B578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AEB061D-272F-4E47-BCEF-5955F4A00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C70FE51-01A2-4634-AC36-9A635760593C}"/>
              </a:ext>
            </a:extLst>
          </p:cNvPr>
          <p:cNvSpPr>
            <a:spLocks noGrp="1"/>
          </p:cNvSpPr>
          <p:nvPr>
            <p:ph type="dt" sz="half" idx="10"/>
          </p:nvPr>
        </p:nvSpPr>
        <p:spPr/>
        <p:txBody>
          <a:bodyPr/>
          <a:lstStyle/>
          <a:p>
            <a:fld id="{18CD4868-A526-4EB8-B024-48313DEFC71B}" type="datetimeFigureOut">
              <a:rPr lang="ru-RU" smtClean="0"/>
              <a:t>07.10.2024</a:t>
            </a:fld>
            <a:endParaRPr lang="ru-RU"/>
          </a:p>
        </p:txBody>
      </p:sp>
      <p:sp>
        <p:nvSpPr>
          <p:cNvPr id="5" name="Нижний колонтитул 4">
            <a:extLst>
              <a:ext uri="{FF2B5EF4-FFF2-40B4-BE49-F238E27FC236}">
                <a16:creationId xmlns:a16="http://schemas.microsoft.com/office/drawing/2014/main" id="{32918E70-7F71-44FD-86BD-6D1C65F6139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5C991B9-CB1B-461F-8FBF-F32A12DF09CA}"/>
              </a:ext>
            </a:extLst>
          </p:cNvPr>
          <p:cNvSpPr>
            <a:spLocks noGrp="1"/>
          </p:cNvSpPr>
          <p:nvPr>
            <p:ph type="sldNum" sz="quarter" idx="12"/>
          </p:nvPr>
        </p:nvSpPr>
        <p:spPr/>
        <p:txBody>
          <a:bodyPr/>
          <a:lstStyle/>
          <a:p>
            <a:fld id="{EF5B561B-E623-4431-B3F0-5042974751A1}" type="slidenum">
              <a:rPr lang="ru-RU" smtClean="0"/>
              <a:t>‹#›</a:t>
            </a:fld>
            <a:endParaRPr lang="ru-RU"/>
          </a:p>
        </p:txBody>
      </p:sp>
    </p:spTree>
    <p:extLst>
      <p:ext uri="{BB962C8B-B14F-4D97-AF65-F5344CB8AC3E}">
        <p14:creationId xmlns:p14="http://schemas.microsoft.com/office/powerpoint/2010/main" val="393874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92780F-1547-4EDB-B085-CED794A3EA7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6B82DAF-0D32-476C-A786-315C9A40054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B8792BB-A92A-48DD-93F2-7FF175BF2B79}"/>
              </a:ext>
            </a:extLst>
          </p:cNvPr>
          <p:cNvSpPr>
            <a:spLocks noGrp="1"/>
          </p:cNvSpPr>
          <p:nvPr>
            <p:ph type="dt" sz="half" idx="10"/>
          </p:nvPr>
        </p:nvSpPr>
        <p:spPr/>
        <p:txBody>
          <a:bodyPr/>
          <a:lstStyle/>
          <a:p>
            <a:fld id="{18CD4868-A526-4EB8-B024-48313DEFC71B}" type="datetimeFigureOut">
              <a:rPr lang="ru-RU" smtClean="0"/>
              <a:t>07.10.2024</a:t>
            </a:fld>
            <a:endParaRPr lang="ru-RU"/>
          </a:p>
        </p:txBody>
      </p:sp>
      <p:sp>
        <p:nvSpPr>
          <p:cNvPr id="5" name="Нижний колонтитул 4">
            <a:extLst>
              <a:ext uri="{FF2B5EF4-FFF2-40B4-BE49-F238E27FC236}">
                <a16:creationId xmlns:a16="http://schemas.microsoft.com/office/drawing/2014/main" id="{4E8DF688-93CF-48B6-8A29-580F1FF40D2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48EE27B-EC10-4822-BD9B-09267790881B}"/>
              </a:ext>
            </a:extLst>
          </p:cNvPr>
          <p:cNvSpPr>
            <a:spLocks noGrp="1"/>
          </p:cNvSpPr>
          <p:nvPr>
            <p:ph type="sldNum" sz="quarter" idx="12"/>
          </p:nvPr>
        </p:nvSpPr>
        <p:spPr/>
        <p:txBody>
          <a:bodyPr/>
          <a:lstStyle/>
          <a:p>
            <a:fld id="{EF5B561B-E623-4431-B3F0-5042974751A1}" type="slidenum">
              <a:rPr lang="ru-RU" smtClean="0"/>
              <a:t>‹#›</a:t>
            </a:fld>
            <a:endParaRPr lang="ru-RU"/>
          </a:p>
        </p:txBody>
      </p:sp>
    </p:spTree>
    <p:extLst>
      <p:ext uri="{BB962C8B-B14F-4D97-AF65-F5344CB8AC3E}">
        <p14:creationId xmlns:p14="http://schemas.microsoft.com/office/powerpoint/2010/main" val="3869342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9138921-CD09-47F7-8C51-D57C90B7AC5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5A2F1AC-FBA4-42C9-A84C-FA97B7F0E44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3340463-9750-499D-BD1A-6EA1A1EE96ED}"/>
              </a:ext>
            </a:extLst>
          </p:cNvPr>
          <p:cNvSpPr>
            <a:spLocks noGrp="1"/>
          </p:cNvSpPr>
          <p:nvPr>
            <p:ph type="dt" sz="half" idx="10"/>
          </p:nvPr>
        </p:nvSpPr>
        <p:spPr/>
        <p:txBody>
          <a:bodyPr/>
          <a:lstStyle/>
          <a:p>
            <a:fld id="{18CD4868-A526-4EB8-B024-48313DEFC71B}" type="datetimeFigureOut">
              <a:rPr lang="ru-RU" smtClean="0"/>
              <a:t>07.10.2024</a:t>
            </a:fld>
            <a:endParaRPr lang="ru-RU"/>
          </a:p>
        </p:txBody>
      </p:sp>
      <p:sp>
        <p:nvSpPr>
          <p:cNvPr id="5" name="Нижний колонтитул 4">
            <a:extLst>
              <a:ext uri="{FF2B5EF4-FFF2-40B4-BE49-F238E27FC236}">
                <a16:creationId xmlns:a16="http://schemas.microsoft.com/office/drawing/2014/main" id="{3440C1C7-4878-4D5D-B75A-0D0D7562AD7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6C417F-7AB2-4898-BB32-18176AE51924}"/>
              </a:ext>
            </a:extLst>
          </p:cNvPr>
          <p:cNvSpPr>
            <a:spLocks noGrp="1"/>
          </p:cNvSpPr>
          <p:nvPr>
            <p:ph type="sldNum" sz="quarter" idx="12"/>
          </p:nvPr>
        </p:nvSpPr>
        <p:spPr/>
        <p:txBody>
          <a:bodyPr/>
          <a:lstStyle/>
          <a:p>
            <a:fld id="{EF5B561B-E623-4431-B3F0-5042974751A1}" type="slidenum">
              <a:rPr lang="ru-RU" smtClean="0"/>
              <a:t>‹#›</a:t>
            </a:fld>
            <a:endParaRPr lang="ru-RU"/>
          </a:p>
        </p:txBody>
      </p:sp>
    </p:spTree>
    <p:extLst>
      <p:ext uri="{BB962C8B-B14F-4D97-AF65-F5344CB8AC3E}">
        <p14:creationId xmlns:p14="http://schemas.microsoft.com/office/powerpoint/2010/main" val="367841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77E664-C454-4B81-9AF2-AE1E0307FE8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E60B111-16D1-47FD-B867-143308984C1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52D0169-6AEA-4ADD-BF13-2DD339D93057}"/>
              </a:ext>
            </a:extLst>
          </p:cNvPr>
          <p:cNvSpPr>
            <a:spLocks noGrp="1"/>
          </p:cNvSpPr>
          <p:nvPr>
            <p:ph type="dt" sz="half" idx="10"/>
          </p:nvPr>
        </p:nvSpPr>
        <p:spPr/>
        <p:txBody>
          <a:bodyPr/>
          <a:lstStyle/>
          <a:p>
            <a:fld id="{18CD4868-A526-4EB8-B024-48313DEFC71B}" type="datetimeFigureOut">
              <a:rPr lang="ru-RU" smtClean="0"/>
              <a:t>07.10.2024</a:t>
            </a:fld>
            <a:endParaRPr lang="ru-RU"/>
          </a:p>
        </p:txBody>
      </p:sp>
      <p:sp>
        <p:nvSpPr>
          <p:cNvPr id="5" name="Нижний колонтитул 4">
            <a:extLst>
              <a:ext uri="{FF2B5EF4-FFF2-40B4-BE49-F238E27FC236}">
                <a16:creationId xmlns:a16="http://schemas.microsoft.com/office/drawing/2014/main" id="{D069F1F4-09FE-47F8-B600-0F13CA48535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9C20179-A61B-4078-94AA-2DB9349AF8ED}"/>
              </a:ext>
            </a:extLst>
          </p:cNvPr>
          <p:cNvSpPr>
            <a:spLocks noGrp="1"/>
          </p:cNvSpPr>
          <p:nvPr>
            <p:ph type="sldNum" sz="quarter" idx="12"/>
          </p:nvPr>
        </p:nvSpPr>
        <p:spPr/>
        <p:txBody>
          <a:bodyPr/>
          <a:lstStyle/>
          <a:p>
            <a:fld id="{EF5B561B-E623-4431-B3F0-5042974751A1}" type="slidenum">
              <a:rPr lang="ru-RU" smtClean="0"/>
              <a:t>‹#›</a:t>
            </a:fld>
            <a:endParaRPr lang="ru-RU"/>
          </a:p>
        </p:txBody>
      </p:sp>
    </p:spTree>
    <p:extLst>
      <p:ext uri="{BB962C8B-B14F-4D97-AF65-F5344CB8AC3E}">
        <p14:creationId xmlns:p14="http://schemas.microsoft.com/office/powerpoint/2010/main" val="343544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E8035A-82BF-47D9-88F9-3F7C417B8F8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22B2635-C05F-4FA6-A53D-912DAA4A5A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6A62D5B-86DB-4379-A79E-1598545CA668}"/>
              </a:ext>
            </a:extLst>
          </p:cNvPr>
          <p:cNvSpPr>
            <a:spLocks noGrp="1"/>
          </p:cNvSpPr>
          <p:nvPr>
            <p:ph type="dt" sz="half" idx="10"/>
          </p:nvPr>
        </p:nvSpPr>
        <p:spPr/>
        <p:txBody>
          <a:bodyPr/>
          <a:lstStyle/>
          <a:p>
            <a:fld id="{18CD4868-A526-4EB8-B024-48313DEFC71B}" type="datetimeFigureOut">
              <a:rPr lang="ru-RU" smtClean="0"/>
              <a:t>07.10.2024</a:t>
            </a:fld>
            <a:endParaRPr lang="ru-RU"/>
          </a:p>
        </p:txBody>
      </p:sp>
      <p:sp>
        <p:nvSpPr>
          <p:cNvPr id="5" name="Нижний колонтитул 4">
            <a:extLst>
              <a:ext uri="{FF2B5EF4-FFF2-40B4-BE49-F238E27FC236}">
                <a16:creationId xmlns:a16="http://schemas.microsoft.com/office/drawing/2014/main" id="{815B08BD-AABA-422D-AE16-5F5940D8675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68E765-2376-4CAB-B5A5-BFF7596A2FEA}"/>
              </a:ext>
            </a:extLst>
          </p:cNvPr>
          <p:cNvSpPr>
            <a:spLocks noGrp="1"/>
          </p:cNvSpPr>
          <p:nvPr>
            <p:ph type="sldNum" sz="quarter" idx="12"/>
          </p:nvPr>
        </p:nvSpPr>
        <p:spPr/>
        <p:txBody>
          <a:bodyPr/>
          <a:lstStyle/>
          <a:p>
            <a:fld id="{EF5B561B-E623-4431-B3F0-5042974751A1}" type="slidenum">
              <a:rPr lang="ru-RU" smtClean="0"/>
              <a:t>‹#›</a:t>
            </a:fld>
            <a:endParaRPr lang="ru-RU"/>
          </a:p>
        </p:txBody>
      </p:sp>
    </p:spTree>
    <p:extLst>
      <p:ext uri="{BB962C8B-B14F-4D97-AF65-F5344CB8AC3E}">
        <p14:creationId xmlns:p14="http://schemas.microsoft.com/office/powerpoint/2010/main" val="139783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B341C5-EA29-4389-B479-A004F86DE09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0C592FA-6076-415E-8419-1CBB082DBEE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CC2607A-6527-4F8E-A8BF-0BCF6BF008F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109F35C-8E26-44D4-BD3F-C6100DA8BEAB}"/>
              </a:ext>
            </a:extLst>
          </p:cNvPr>
          <p:cNvSpPr>
            <a:spLocks noGrp="1"/>
          </p:cNvSpPr>
          <p:nvPr>
            <p:ph type="dt" sz="half" idx="10"/>
          </p:nvPr>
        </p:nvSpPr>
        <p:spPr/>
        <p:txBody>
          <a:bodyPr/>
          <a:lstStyle/>
          <a:p>
            <a:fld id="{18CD4868-A526-4EB8-B024-48313DEFC71B}" type="datetimeFigureOut">
              <a:rPr lang="ru-RU" smtClean="0"/>
              <a:t>07.10.2024</a:t>
            </a:fld>
            <a:endParaRPr lang="ru-RU"/>
          </a:p>
        </p:txBody>
      </p:sp>
      <p:sp>
        <p:nvSpPr>
          <p:cNvPr id="6" name="Нижний колонтитул 5">
            <a:extLst>
              <a:ext uri="{FF2B5EF4-FFF2-40B4-BE49-F238E27FC236}">
                <a16:creationId xmlns:a16="http://schemas.microsoft.com/office/drawing/2014/main" id="{11DD356C-282A-4ABE-8CA3-9760019C3FA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A5A2AFA-CE09-4F18-ABB3-EB3EF0032366}"/>
              </a:ext>
            </a:extLst>
          </p:cNvPr>
          <p:cNvSpPr>
            <a:spLocks noGrp="1"/>
          </p:cNvSpPr>
          <p:nvPr>
            <p:ph type="sldNum" sz="quarter" idx="12"/>
          </p:nvPr>
        </p:nvSpPr>
        <p:spPr/>
        <p:txBody>
          <a:bodyPr/>
          <a:lstStyle/>
          <a:p>
            <a:fld id="{EF5B561B-E623-4431-B3F0-5042974751A1}" type="slidenum">
              <a:rPr lang="ru-RU" smtClean="0"/>
              <a:t>‹#›</a:t>
            </a:fld>
            <a:endParaRPr lang="ru-RU"/>
          </a:p>
        </p:txBody>
      </p:sp>
    </p:spTree>
    <p:extLst>
      <p:ext uri="{BB962C8B-B14F-4D97-AF65-F5344CB8AC3E}">
        <p14:creationId xmlns:p14="http://schemas.microsoft.com/office/powerpoint/2010/main" val="225757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D71092-3337-4C66-8535-A82B43D3524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8A74898-A1C2-432D-9806-BC4EACCAB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A64DDA4-66AB-4B0B-8151-11D828BA9BF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C10AC84-4B12-4424-B8EB-7B90055C74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0006283-BA87-4297-B27F-471C6AC92DDE}"/>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9AAFE14-CE46-440E-926C-B31123917FF8}"/>
              </a:ext>
            </a:extLst>
          </p:cNvPr>
          <p:cNvSpPr>
            <a:spLocks noGrp="1"/>
          </p:cNvSpPr>
          <p:nvPr>
            <p:ph type="dt" sz="half" idx="10"/>
          </p:nvPr>
        </p:nvSpPr>
        <p:spPr/>
        <p:txBody>
          <a:bodyPr/>
          <a:lstStyle/>
          <a:p>
            <a:fld id="{18CD4868-A526-4EB8-B024-48313DEFC71B}" type="datetimeFigureOut">
              <a:rPr lang="ru-RU" smtClean="0"/>
              <a:t>07.10.2024</a:t>
            </a:fld>
            <a:endParaRPr lang="ru-RU"/>
          </a:p>
        </p:txBody>
      </p:sp>
      <p:sp>
        <p:nvSpPr>
          <p:cNvPr id="8" name="Нижний колонтитул 7">
            <a:extLst>
              <a:ext uri="{FF2B5EF4-FFF2-40B4-BE49-F238E27FC236}">
                <a16:creationId xmlns:a16="http://schemas.microsoft.com/office/drawing/2014/main" id="{791738AA-B67D-404B-B02C-AAE62775FDA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30602AD-8568-4AAD-9E9D-67222AF4BE17}"/>
              </a:ext>
            </a:extLst>
          </p:cNvPr>
          <p:cNvSpPr>
            <a:spLocks noGrp="1"/>
          </p:cNvSpPr>
          <p:nvPr>
            <p:ph type="sldNum" sz="quarter" idx="12"/>
          </p:nvPr>
        </p:nvSpPr>
        <p:spPr/>
        <p:txBody>
          <a:bodyPr/>
          <a:lstStyle/>
          <a:p>
            <a:fld id="{EF5B561B-E623-4431-B3F0-5042974751A1}" type="slidenum">
              <a:rPr lang="ru-RU" smtClean="0"/>
              <a:t>‹#›</a:t>
            </a:fld>
            <a:endParaRPr lang="ru-RU"/>
          </a:p>
        </p:txBody>
      </p:sp>
    </p:spTree>
    <p:extLst>
      <p:ext uri="{BB962C8B-B14F-4D97-AF65-F5344CB8AC3E}">
        <p14:creationId xmlns:p14="http://schemas.microsoft.com/office/powerpoint/2010/main" val="113291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192905-A113-4459-AB28-E2391203377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60719CC-8343-4B92-A0CC-C734BBD9C408}"/>
              </a:ext>
            </a:extLst>
          </p:cNvPr>
          <p:cNvSpPr>
            <a:spLocks noGrp="1"/>
          </p:cNvSpPr>
          <p:nvPr>
            <p:ph type="dt" sz="half" idx="10"/>
          </p:nvPr>
        </p:nvSpPr>
        <p:spPr/>
        <p:txBody>
          <a:bodyPr/>
          <a:lstStyle/>
          <a:p>
            <a:fld id="{18CD4868-A526-4EB8-B024-48313DEFC71B}" type="datetimeFigureOut">
              <a:rPr lang="ru-RU" smtClean="0"/>
              <a:t>07.10.2024</a:t>
            </a:fld>
            <a:endParaRPr lang="ru-RU"/>
          </a:p>
        </p:txBody>
      </p:sp>
      <p:sp>
        <p:nvSpPr>
          <p:cNvPr id="4" name="Нижний колонтитул 3">
            <a:extLst>
              <a:ext uri="{FF2B5EF4-FFF2-40B4-BE49-F238E27FC236}">
                <a16:creationId xmlns:a16="http://schemas.microsoft.com/office/drawing/2014/main" id="{DE48CF04-06F1-476F-B000-BEFCA832045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A5F5289-3CE5-4DFF-B145-79C64515F67F}"/>
              </a:ext>
            </a:extLst>
          </p:cNvPr>
          <p:cNvSpPr>
            <a:spLocks noGrp="1"/>
          </p:cNvSpPr>
          <p:nvPr>
            <p:ph type="sldNum" sz="quarter" idx="12"/>
          </p:nvPr>
        </p:nvSpPr>
        <p:spPr/>
        <p:txBody>
          <a:bodyPr/>
          <a:lstStyle/>
          <a:p>
            <a:fld id="{EF5B561B-E623-4431-B3F0-5042974751A1}" type="slidenum">
              <a:rPr lang="ru-RU" smtClean="0"/>
              <a:t>‹#›</a:t>
            </a:fld>
            <a:endParaRPr lang="ru-RU"/>
          </a:p>
        </p:txBody>
      </p:sp>
    </p:spTree>
    <p:extLst>
      <p:ext uri="{BB962C8B-B14F-4D97-AF65-F5344CB8AC3E}">
        <p14:creationId xmlns:p14="http://schemas.microsoft.com/office/powerpoint/2010/main" val="26893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78B7CB5-7929-4E5F-BAFD-1A24C9760276}"/>
              </a:ext>
            </a:extLst>
          </p:cNvPr>
          <p:cNvSpPr>
            <a:spLocks noGrp="1"/>
          </p:cNvSpPr>
          <p:nvPr>
            <p:ph type="dt" sz="half" idx="10"/>
          </p:nvPr>
        </p:nvSpPr>
        <p:spPr/>
        <p:txBody>
          <a:bodyPr/>
          <a:lstStyle/>
          <a:p>
            <a:fld id="{18CD4868-A526-4EB8-B024-48313DEFC71B}" type="datetimeFigureOut">
              <a:rPr lang="ru-RU" smtClean="0"/>
              <a:t>07.10.2024</a:t>
            </a:fld>
            <a:endParaRPr lang="ru-RU"/>
          </a:p>
        </p:txBody>
      </p:sp>
      <p:sp>
        <p:nvSpPr>
          <p:cNvPr id="3" name="Нижний колонтитул 2">
            <a:extLst>
              <a:ext uri="{FF2B5EF4-FFF2-40B4-BE49-F238E27FC236}">
                <a16:creationId xmlns:a16="http://schemas.microsoft.com/office/drawing/2014/main" id="{CC6C10E4-C5A3-44EC-9BE0-894C3B729E5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18F34B9-ECF6-4CFE-ACC8-FA5F7BB63531}"/>
              </a:ext>
            </a:extLst>
          </p:cNvPr>
          <p:cNvSpPr>
            <a:spLocks noGrp="1"/>
          </p:cNvSpPr>
          <p:nvPr>
            <p:ph type="sldNum" sz="quarter" idx="12"/>
          </p:nvPr>
        </p:nvSpPr>
        <p:spPr/>
        <p:txBody>
          <a:bodyPr/>
          <a:lstStyle/>
          <a:p>
            <a:fld id="{EF5B561B-E623-4431-B3F0-5042974751A1}" type="slidenum">
              <a:rPr lang="ru-RU" smtClean="0"/>
              <a:t>‹#›</a:t>
            </a:fld>
            <a:endParaRPr lang="ru-RU"/>
          </a:p>
        </p:txBody>
      </p:sp>
    </p:spTree>
    <p:extLst>
      <p:ext uri="{BB962C8B-B14F-4D97-AF65-F5344CB8AC3E}">
        <p14:creationId xmlns:p14="http://schemas.microsoft.com/office/powerpoint/2010/main" val="105869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BD9FD9-6216-4B11-B70F-EA98B54BBB1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34669E1-F237-4554-BECE-75AAAD54E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0F6C77A-5F43-4CD0-B5F4-5B49DAC45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B2AF1E8-8F17-4D7E-B66D-D01123F14DF5}"/>
              </a:ext>
            </a:extLst>
          </p:cNvPr>
          <p:cNvSpPr>
            <a:spLocks noGrp="1"/>
          </p:cNvSpPr>
          <p:nvPr>
            <p:ph type="dt" sz="half" idx="10"/>
          </p:nvPr>
        </p:nvSpPr>
        <p:spPr/>
        <p:txBody>
          <a:bodyPr/>
          <a:lstStyle/>
          <a:p>
            <a:fld id="{18CD4868-A526-4EB8-B024-48313DEFC71B}" type="datetimeFigureOut">
              <a:rPr lang="ru-RU" smtClean="0"/>
              <a:t>07.10.2024</a:t>
            </a:fld>
            <a:endParaRPr lang="ru-RU"/>
          </a:p>
        </p:txBody>
      </p:sp>
      <p:sp>
        <p:nvSpPr>
          <p:cNvPr id="6" name="Нижний колонтитул 5">
            <a:extLst>
              <a:ext uri="{FF2B5EF4-FFF2-40B4-BE49-F238E27FC236}">
                <a16:creationId xmlns:a16="http://schemas.microsoft.com/office/drawing/2014/main" id="{18269B07-36A7-49A7-80AA-79B8126A122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CA369FB-E5AD-41FC-81CA-F2206B222405}"/>
              </a:ext>
            </a:extLst>
          </p:cNvPr>
          <p:cNvSpPr>
            <a:spLocks noGrp="1"/>
          </p:cNvSpPr>
          <p:nvPr>
            <p:ph type="sldNum" sz="quarter" idx="12"/>
          </p:nvPr>
        </p:nvSpPr>
        <p:spPr/>
        <p:txBody>
          <a:bodyPr/>
          <a:lstStyle/>
          <a:p>
            <a:fld id="{EF5B561B-E623-4431-B3F0-5042974751A1}" type="slidenum">
              <a:rPr lang="ru-RU" smtClean="0"/>
              <a:t>‹#›</a:t>
            </a:fld>
            <a:endParaRPr lang="ru-RU"/>
          </a:p>
        </p:txBody>
      </p:sp>
    </p:spTree>
    <p:extLst>
      <p:ext uri="{BB962C8B-B14F-4D97-AF65-F5344CB8AC3E}">
        <p14:creationId xmlns:p14="http://schemas.microsoft.com/office/powerpoint/2010/main" val="424798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5CD2E8-2430-4D55-8EA6-98A2740C0D2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11FFC39-28CC-42A7-BCE4-5C6E86C10D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6A53049-CA14-4419-BEBC-94DBC1149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0E8B5A4-AB7B-4DF0-BD3A-D81E6B6D40F0}"/>
              </a:ext>
            </a:extLst>
          </p:cNvPr>
          <p:cNvSpPr>
            <a:spLocks noGrp="1"/>
          </p:cNvSpPr>
          <p:nvPr>
            <p:ph type="dt" sz="half" idx="10"/>
          </p:nvPr>
        </p:nvSpPr>
        <p:spPr/>
        <p:txBody>
          <a:bodyPr/>
          <a:lstStyle/>
          <a:p>
            <a:fld id="{18CD4868-A526-4EB8-B024-48313DEFC71B}" type="datetimeFigureOut">
              <a:rPr lang="ru-RU" smtClean="0"/>
              <a:t>07.10.2024</a:t>
            </a:fld>
            <a:endParaRPr lang="ru-RU"/>
          </a:p>
        </p:txBody>
      </p:sp>
      <p:sp>
        <p:nvSpPr>
          <p:cNvPr id="6" name="Нижний колонтитул 5">
            <a:extLst>
              <a:ext uri="{FF2B5EF4-FFF2-40B4-BE49-F238E27FC236}">
                <a16:creationId xmlns:a16="http://schemas.microsoft.com/office/drawing/2014/main" id="{614FFE33-E8B1-447E-85B2-DB40A872AAA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F43B3EE-0E12-4C26-8D0D-0638B1B8AB36}"/>
              </a:ext>
            </a:extLst>
          </p:cNvPr>
          <p:cNvSpPr>
            <a:spLocks noGrp="1"/>
          </p:cNvSpPr>
          <p:nvPr>
            <p:ph type="sldNum" sz="quarter" idx="12"/>
          </p:nvPr>
        </p:nvSpPr>
        <p:spPr/>
        <p:txBody>
          <a:bodyPr/>
          <a:lstStyle/>
          <a:p>
            <a:fld id="{EF5B561B-E623-4431-B3F0-5042974751A1}" type="slidenum">
              <a:rPr lang="ru-RU" smtClean="0"/>
              <a:t>‹#›</a:t>
            </a:fld>
            <a:endParaRPr lang="ru-RU"/>
          </a:p>
        </p:txBody>
      </p:sp>
    </p:spTree>
    <p:extLst>
      <p:ext uri="{BB962C8B-B14F-4D97-AF65-F5344CB8AC3E}">
        <p14:creationId xmlns:p14="http://schemas.microsoft.com/office/powerpoint/2010/main" val="109725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85D5C9-7B61-4997-8EEB-B3FD601C1C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4DF6285-64A9-4928-8F1A-10C341914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FCDF9C9-0BEE-4D55-9AE9-7BF56794E1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D4868-A526-4EB8-B024-48313DEFC71B}" type="datetimeFigureOut">
              <a:rPr lang="ru-RU" smtClean="0"/>
              <a:t>07.10.2024</a:t>
            </a:fld>
            <a:endParaRPr lang="ru-RU"/>
          </a:p>
        </p:txBody>
      </p:sp>
      <p:sp>
        <p:nvSpPr>
          <p:cNvPr id="5" name="Нижний колонтитул 4">
            <a:extLst>
              <a:ext uri="{FF2B5EF4-FFF2-40B4-BE49-F238E27FC236}">
                <a16:creationId xmlns:a16="http://schemas.microsoft.com/office/drawing/2014/main" id="{7F43A07B-813C-4BEF-9FDA-E6FCE1CC68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7984401-767A-40BF-8B6B-80AF6B63C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B561B-E623-4431-B3F0-5042974751A1}" type="slidenum">
              <a:rPr lang="ru-RU" smtClean="0"/>
              <a:t>‹#›</a:t>
            </a:fld>
            <a:endParaRPr lang="ru-RU"/>
          </a:p>
        </p:txBody>
      </p:sp>
    </p:spTree>
    <p:extLst>
      <p:ext uri="{BB962C8B-B14F-4D97-AF65-F5344CB8AC3E}">
        <p14:creationId xmlns:p14="http://schemas.microsoft.com/office/powerpoint/2010/main" val="282188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mitrymakarov.ru/opt/logistic-regression-05/" TargetMode="External"/><Relationship Id="rId2" Type="http://schemas.openxmlformats.org/officeDocument/2006/relationships/hyperlink" Target="https://education.yandex.ru/handbook/data-analysis/article/logisticheskaya-regressiya" TargetMode="External"/><Relationship Id="rId1" Type="http://schemas.openxmlformats.org/officeDocument/2006/relationships/slideLayout" Target="../slideLayouts/slideLayout2.xml"/><Relationship Id="rId4" Type="http://schemas.openxmlformats.org/officeDocument/2006/relationships/hyperlink" Target="https://habr.com/ru/companies/skillfactory/articles/71424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1F2A4B-7C50-439F-B8D7-C5B3C328D61F}"/>
              </a:ext>
            </a:extLst>
          </p:cNvPr>
          <p:cNvSpPr>
            <a:spLocks noGrp="1"/>
          </p:cNvSpPr>
          <p:nvPr>
            <p:ph type="ctrTitle"/>
          </p:nvPr>
        </p:nvSpPr>
        <p:spPr/>
        <p:txBody>
          <a:bodyPr/>
          <a:lstStyle/>
          <a:p>
            <a:r>
              <a:rPr lang="ru-RU" dirty="0"/>
              <a:t>Логистическая регрессия</a:t>
            </a:r>
            <a:br>
              <a:rPr lang="ru-RU" dirty="0"/>
            </a:br>
            <a:endParaRPr lang="ru-RU" dirty="0"/>
          </a:p>
        </p:txBody>
      </p:sp>
      <p:sp>
        <p:nvSpPr>
          <p:cNvPr id="3" name="Подзаголовок 2">
            <a:extLst>
              <a:ext uri="{FF2B5EF4-FFF2-40B4-BE49-F238E27FC236}">
                <a16:creationId xmlns:a16="http://schemas.microsoft.com/office/drawing/2014/main" id="{1AA02D67-B514-4074-A518-66CCCF7568EC}"/>
              </a:ext>
            </a:extLst>
          </p:cNvPr>
          <p:cNvSpPr>
            <a:spLocks noGrp="1"/>
          </p:cNvSpPr>
          <p:nvPr>
            <p:ph type="subTitle" idx="1"/>
          </p:nvPr>
        </p:nvSpPr>
        <p:spPr>
          <a:xfrm>
            <a:off x="7661428" y="5326154"/>
            <a:ext cx="4134035" cy="818965"/>
          </a:xfrm>
        </p:spPr>
        <p:txBody>
          <a:bodyPr>
            <a:normAutofit lnSpcReduction="10000"/>
          </a:bodyPr>
          <a:lstStyle/>
          <a:p>
            <a:r>
              <a:rPr lang="ru-RU" dirty="0"/>
              <a:t>Рогозин Дмитрий</a:t>
            </a:r>
          </a:p>
          <a:p>
            <a:r>
              <a:rPr lang="ru-RU" dirty="0"/>
              <a:t>Губин Роман</a:t>
            </a:r>
          </a:p>
        </p:txBody>
      </p:sp>
    </p:spTree>
    <p:extLst>
      <p:ext uri="{BB962C8B-B14F-4D97-AF65-F5344CB8AC3E}">
        <p14:creationId xmlns:p14="http://schemas.microsoft.com/office/powerpoint/2010/main" val="3819555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FF7C57-2BD2-4929-95B2-FBF50CF65CF9}"/>
              </a:ext>
            </a:extLst>
          </p:cNvPr>
          <p:cNvSpPr txBox="1"/>
          <p:nvPr/>
        </p:nvSpPr>
        <p:spPr>
          <a:xfrm>
            <a:off x="838200" y="365125"/>
            <a:ext cx="10986856" cy="1200329"/>
          </a:xfrm>
          <a:prstGeom prst="rect">
            <a:avLst/>
          </a:prstGeom>
          <a:noFill/>
        </p:spPr>
        <p:txBody>
          <a:bodyPr wrap="square">
            <a:spAutoFit/>
          </a:bodyPr>
          <a:lstStyle/>
          <a:p>
            <a:r>
              <a:rPr lang="ru-RU" b="0" i="0" dirty="0">
                <a:solidFill>
                  <a:srgbClr val="333333"/>
                </a:solidFill>
                <a:effectLst/>
                <a:latin typeface="-apple-system"/>
              </a:rPr>
              <a:t>Одним из способов оценить модель в целом, не привязываясь к конкретному порогу, является </a:t>
            </a:r>
            <a:r>
              <a:rPr lang="en-US" b="0" i="0" dirty="0">
                <a:solidFill>
                  <a:srgbClr val="333333"/>
                </a:solidFill>
                <a:effectLst/>
                <a:latin typeface="-apple-system"/>
              </a:rPr>
              <a:t>AUC-ROC (</a:t>
            </a:r>
            <a:r>
              <a:rPr lang="ru-RU" b="0" i="0" dirty="0">
                <a:solidFill>
                  <a:srgbClr val="333333"/>
                </a:solidFill>
                <a:effectLst/>
                <a:latin typeface="-apple-system"/>
              </a:rPr>
              <a:t>или </a:t>
            </a:r>
            <a:r>
              <a:rPr lang="en-US" b="0" i="0" dirty="0">
                <a:solidFill>
                  <a:srgbClr val="333333"/>
                </a:solidFill>
                <a:effectLst/>
                <a:latin typeface="-apple-system"/>
              </a:rPr>
              <a:t>ROC AUC) — </a:t>
            </a:r>
            <a:r>
              <a:rPr lang="ru-RU" b="0" i="0" dirty="0">
                <a:solidFill>
                  <a:srgbClr val="333333"/>
                </a:solidFill>
                <a:effectLst/>
                <a:latin typeface="-apple-system"/>
              </a:rPr>
              <a:t>площадь (</a:t>
            </a:r>
            <a:r>
              <a:rPr lang="en-US" b="0" i="1" dirty="0">
                <a:solidFill>
                  <a:srgbClr val="333333"/>
                </a:solidFill>
                <a:effectLst/>
                <a:latin typeface="-apple-system"/>
              </a:rPr>
              <a:t>A</a:t>
            </a:r>
            <a:r>
              <a:rPr lang="en-US" b="0" i="0" dirty="0">
                <a:solidFill>
                  <a:srgbClr val="333333"/>
                </a:solidFill>
                <a:effectLst/>
                <a:latin typeface="-apple-system"/>
              </a:rPr>
              <a:t>rea </a:t>
            </a:r>
            <a:r>
              <a:rPr lang="en-US" b="0" i="1" dirty="0">
                <a:solidFill>
                  <a:srgbClr val="333333"/>
                </a:solidFill>
                <a:effectLst/>
                <a:latin typeface="-apple-system"/>
              </a:rPr>
              <a:t>U</a:t>
            </a:r>
            <a:r>
              <a:rPr lang="en-US" b="0" i="0" dirty="0">
                <a:solidFill>
                  <a:srgbClr val="333333"/>
                </a:solidFill>
                <a:effectLst/>
                <a:latin typeface="-apple-system"/>
              </a:rPr>
              <a:t>nder </a:t>
            </a:r>
            <a:r>
              <a:rPr lang="en-US" b="0" i="1" dirty="0">
                <a:solidFill>
                  <a:srgbClr val="333333"/>
                </a:solidFill>
                <a:effectLst/>
                <a:latin typeface="-apple-system"/>
              </a:rPr>
              <a:t>C</a:t>
            </a:r>
            <a:r>
              <a:rPr lang="en-US" b="0" i="0" dirty="0">
                <a:solidFill>
                  <a:srgbClr val="333333"/>
                </a:solidFill>
                <a:effectLst/>
                <a:latin typeface="-apple-system"/>
              </a:rPr>
              <a:t>urve) </a:t>
            </a:r>
            <a:r>
              <a:rPr lang="ru-RU" b="0" i="0" dirty="0">
                <a:solidFill>
                  <a:srgbClr val="333333"/>
                </a:solidFill>
                <a:effectLst/>
                <a:latin typeface="-apple-system"/>
              </a:rPr>
              <a:t>под кривой ошибок (</a:t>
            </a:r>
            <a:r>
              <a:rPr lang="en-US" b="0" i="1" dirty="0">
                <a:solidFill>
                  <a:srgbClr val="333333"/>
                </a:solidFill>
                <a:effectLst/>
                <a:latin typeface="-apple-system"/>
              </a:rPr>
              <a:t>R</a:t>
            </a:r>
            <a:r>
              <a:rPr lang="en-US" b="0" i="0" dirty="0">
                <a:solidFill>
                  <a:srgbClr val="333333"/>
                </a:solidFill>
                <a:effectLst/>
                <a:latin typeface="-apple-system"/>
              </a:rPr>
              <a:t>eceiver </a:t>
            </a:r>
            <a:r>
              <a:rPr lang="en-US" b="0" i="1" dirty="0">
                <a:solidFill>
                  <a:srgbClr val="333333"/>
                </a:solidFill>
                <a:effectLst/>
                <a:latin typeface="-apple-system"/>
              </a:rPr>
              <a:t>O</a:t>
            </a:r>
            <a:r>
              <a:rPr lang="en-US" b="0" i="0" dirty="0">
                <a:solidFill>
                  <a:srgbClr val="333333"/>
                </a:solidFill>
                <a:effectLst/>
                <a:latin typeface="-apple-system"/>
              </a:rPr>
              <a:t>perating </a:t>
            </a:r>
            <a:r>
              <a:rPr lang="en-US" b="0" i="1" dirty="0">
                <a:solidFill>
                  <a:srgbClr val="333333"/>
                </a:solidFill>
                <a:effectLst/>
                <a:latin typeface="-apple-system"/>
              </a:rPr>
              <a:t>C</a:t>
            </a:r>
            <a:r>
              <a:rPr lang="en-US" b="0" i="0" dirty="0">
                <a:solidFill>
                  <a:srgbClr val="333333"/>
                </a:solidFill>
                <a:effectLst/>
                <a:latin typeface="-apple-system"/>
              </a:rPr>
              <a:t>haracteristic curve ). </a:t>
            </a:r>
            <a:r>
              <a:rPr lang="ru-RU" b="0" i="0" dirty="0">
                <a:solidFill>
                  <a:srgbClr val="333333"/>
                </a:solidFill>
                <a:effectLst/>
                <a:latin typeface="-apple-system"/>
              </a:rPr>
              <a:t>Данная кривая представляет из себя линию от (0,0) до (1,1) в координатах </a:t>
            </a:r>
            <a:r>
              <a:rPr lang="en-US" b="0" i="0" dirty="0">
                <a:solidFill>
                  <a:srgbClr val="333333"/>
                </a:solidFill>
                <a:effectLst/>
                <a:latin typeface="-apple-system"/>
              </a:rPr>
              <a:t>True Positive Rate (TPR) </a:t>
            </a:r>
            <a:r>
              <a:rPr lang="ru-RU" b="0" i="0" dirty="0">
                <a:solidFill>
                  <a:srgbClr val="333333"/>
                </a:solidFill>
                <a:effectLst/>
                <a:latin typeface="-apple-system"/>
              </a:rPr>
              <a:t>и </a:t>
            </a:r>
            <a:r>
              <a:rPr lang="en-US" b="0" i="0" dirty="0">
                <a:solidFill>
                  <a:srgbClr val="333333"/>
                </a:solidFill>
                <a:effectLst/>
                <a:latin typeface="-apple-system"/>
              </a:rPr>
              <a:t>False Positive Rate (FPR):</a:t>
            </a:r>
            <a:endParaRPr lang="ru-RU" dirty="0"/>
          </a:p>
        </p:txBody>
      </p:sp>
      <p:sp>
        <p:nvSpPr>
          <p:cNvPr id="7" name="TextBox 6">
            <a:extLst>
              <a:ext uri="{FF2B5EF4-FFF2-40B4-BE49-F238E27FC236}">
                <a16:creationId xmlns:a16="http://schemas.microsoft.com/office/drawing/2014/main" id="{679C1714-68B7-410A-8EC6-3B36AD8B208E}"/>
              </a:ext>
            </a:extLst>
          </p:cNvPr>
          <p:cNvSpPr txBox="1"/>
          <p:nvPr/>
        </p:nvSpPr>
        <p:spPr>
          <a:xfrm>
            <a:off x="838200" y="1562325"/>
            <a:ext cx="10853691" cy="923330"/>
          </a:xfrm>
          <a:prstGeom prst="rect">
            <a:avLst/>
          </a:prstGeom>
          <a:noFill/>
        </p:spPr>
        <p:txBody>
          <a:bodyPr wrap="square">
            <a:spAutoFit/>
          </a:bodyPr>
          <a:lstStyle/>
          <a:p>
            <a:r>
              <a:rPr lang="ru-RU" b="0" i="0" dirty="0">
                <a:solidFill>
                  <a:srgbClr val="333333"/>
                </a:solidFill>
                <a:effectLst/>
                <a:latin typeface="-apple-system"/>
              </a:rPr>
              <a:t>В идеальном случае, когда классификатор не делает ошибок (FPR = 0, TPR = 1) мы получим площадь под кривой, равную единице; в противном случае, когда классификатор случайно выдает вероятности классов, AUC-ROC будет стремиться к 0.5, так как классификатор будет выдавать одинаковое количество TP и FP.</a:t>
            </a:r>
            <a:endParaRPr lang="ru-RU" dirty="0"/>
          </a:p>
        </p:txBody>
      </p:sp>
      <p:pic>
        <p:nvPicPr>
          <p:cNvPr id="9" name="Рисунок 8">
            <a:extLst>
              <a:ext uri="{FF2B5EF4-FFF2-40B4-BE49-F238E27FC236}">
                <a16:creationId xmlns:a16="http://schemas.microsoft.com/office/drawing/2014/main" id="{D622498D-004B-41CB-B57A-4939449C5E1D}"/>
              </a:ext>
            </a:extLst>
          </p:cNvPr>
          <p:cNvPicPr>
            <a:picLocks noChangeAspect="1"/>
          </p:cNvPicPr>
          <p:nvPr/>
        </p:nvPicPr>
        <p:blipFill>
          <a:blip r:embed="rId2"/>
          <a:stretch>
            <a:fillRect/>
          </a:stretch>
        </p:blipFill>
        <p:spPr>
          <a:xfrm>
            <a:off x="2821942" y="2485655"/>
            <a:ext cx="6086475" cy="4248150"/>
          </a:xfrm>
          <a:prstGeom prst="rect">
            <a:avLst/>
          </a:prstGeom>
        </p:spPr>
      </p:pic>
    </p:spTree>
    <p:extLst>
      <p:ext uri="{BB962C8B-B14F-4D97-AF65-F5344CB8AC3E}">
        <p14:creationId xmlns:p14="http://schemas.microsoft.com/office/powerpoint/2010/main" val="58243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21DE54-382A-442E-8D6B-08FAB0142DB0}"/>
              </a:ext>
            </a:extLst>
          </p:cNvPr>
          <p:cNvSpPr>
            <a:spLocks noGrp="1"/>
          </p:cNvSpPr>
          <p:nvPr>
            <p:ph type="title"/>
          </p:nvPr>
        </p:nvSpPr>
        <p:spPr/>
        <p:txBody>
          <a:bodyPr/>
          <a:lstStyle/>
          <a:p>
            <a:r>
              <a:rPr lang="ru-RU" dirty="0"/>
              <a:t>Список литературы</a:t>
            </a:r>
          </a:p>
        </p:txBody>
      </p:sp>
      <p:sp>
        <p:nvSpPr>
          <p:cNvPr id="3" name="Объект 2">
            <a:extLst>
              <a:ext uri="{FF2B5EF4-FFF2-40B4-BE49-F238E27FC236}">
                <a16:creationId xmlns:a16="http://schemas.microsoft.com/office/drawing/2014/main" id="{A9A2AD60-52A3-4A9C-A9C4-6B226E8711B4}"/>
              </a:ext>
            </a:extLst>
          </p:cNvPr>
          <p:cNvSpPr>
            <a:spLocks noGrp="1"/>
          </p:cNvSpPr>
          <p:nvPr>
            <p:ph idx="1"/>
          </p:nvPr>
        </p:nvSpPr>
        <p:spPr/>
        <p:txBody>
          <a:bodyPr/>
          <a:lstStyle/>
          <a:p>
            <a:r>
              <a:rPr lang="en-US" dirty="0">
                <a:hlinkClick r:id="rId2"/>
              </a:rPr>
              <a:t>https://education.yandex.ru/handbook/data-analysis/article/logisticheskaya-regressiya</a:t>
            </a:r>
            <a:endParaRPr lang="ru-RU" dirty="0"/>
          </a:p>
          <a:p>
            <a:r>
              <a:rPr lang="en-US" dirty="0">
                <a:hlinkClick r:id="rId3"/>
              </a:rPr>
              <a:t>https://www.dmitrymakarov.ru/opt/logistic-regression-05/</a:t>
            </a:r>
            <a:endParaRPr lang="en-US" dirty="0"/>
          </a:p>
          <a:p>
            <a:r>
              <a:rPr lang="en-US" dirty="0">
                <a:hlinkClick r:id="rId4"/>
              </a:rPr>
              <a:t>https://habr.com/ru/companies/skillfactory/articles/714244/</a:t>
            </a:r>
            <a:endParaRPr lang="en-US" dirty="0"/>
          </a:p>
          <a:p>
            <a:r>
              <a:rPr lang="en-US" dirty="0"/>
              <a:t>https://loginom.ru/blog/classification-quality</a:t>
            </a:r>
            <a:endParaRPr lang="ru-RU" dirty="0"/>
          </a:p>
        </p:txBody>
      </p:sp>
    </p:spTree>
    <p:extLst>
      <p:ext uri="{BB962C8B-B14F-4D97-AF65-F5344CB8AC3E}">
        <p14:creationId xmlns:p14="http://schemas.microsoft.com/office/powerpoint/2010/main" val="331436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154C2B-CDA6-4477-A69E-9AECCEB8B9A8}"/>
              </a:ext>
            </a:extLst>
          </p:cNvPr>
          <p:cNvSpPr>
            <a:spLocks noGrp="1"/>
          </p:cNvSpPr>
          <p:nvPr>
            <p:ph type="title"/>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обзор метода </a:t>
            </a:r>
            <a:endParaRPr lang="ru-RU" dirty="0"/>
          </a:p>
        </p:txBody>
      </p:sp>
      <p:sp>
        <p:nvSpPr>
          <p:cNvPr id="3" name="Объект 2">
            <a:extLst>
              <a:ext uri="{FF2B5EF4-FFF2-40B4-BE49-F238E27FC236}">
                <a16:creationId xmlns:a16="http://schemas.microsoft.com/office/drawing/2014/main" id="{BA3F3DE3-5F5C-4CCB-8FB9-66627FB2B89F}"/>
              </a:ext>
            </a:extLst>
          </p:cNvPr>
          <p:cNvSpPr>
            <a:spLocks noGrp="1"/>
          </p:cNvSpPr>
          <p:nvPr>
            <p:ph idx="1"/>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Логистическая регрессия - метод, который позволяет исследовать взаимосвязи между номинативной зависимой переменной (ЗП) и различными предикторами.</a:t>
            </a:r>
          </a:p>
          <a:p>
            <a:pPr marL="342900" lvl="0" indent="-342900">
              <a:lnSpc>
                <a:spcPts val="1620"/>
              </a:lnSpc>
              <a:spcAft>
                <a:spcPts val="600"/>
              </a:spcAft>
              <a:buSzPts val="1000"/>
              <a:buFont typeface="Symbol" panose="05050102010706020507" pitchFamily="18" charset="2"/>
              <a:buChar char=""/>
              <a:tabLst>
                <a:tab pos="457200" algn="l"/>
              </a:tabLst>
            </a:pPr>
            <a:r>
              <a:rPr lang="ru-RU" sz="1800" spc="-10" dirty="0">
                <a:solidFill>
                  <a:srgbClr val="323232"/>
                </a:solidFill>
                <a:effectLst/>
                <a:latin typeface="__CoFoSans_Fallback_0247d3"/>
                <a:ea typeface="Times New Roman" panose="02020603050405020304" pitchFamily="18" charset="0"/>
                <a:cs typeface="Times New Roman" panose="02020603050405020304" pitchFamily="18" charset="0"/>
              </a:rPr>
              <a:t>Тип: непараметрический.</a:t>
            </a:r>
            <a:endParaRPr lang="ru-RU" sz="1800" dirty="0">
              <a:solidFill>
                <a:srgbClr val="32323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20"/>
              </a:lnSpc>
              <a:spcAft>
                <a:spcPts val="600"/>
              </a:spcAft>
              <a:buSzPts val="1000"/>
              <a:buFont typeface="Symbol" panose="05050102010706020507" pitchFamily="18" charset="2"/>
              <a:buChar char=""/>
              <a:tabLst>
                <a:tab pos="457200" algn="l"/>
              </a:tabLst>
            </a:pPr>
            <a:r>
              <a:rPr lang="ru-RU" sz="1800" spc="-10" dirty="0">
                <a:solidFill>
                  <a:srgbClr val="323232"/>
                </a:solidFill>
                <a:effectLst/>
                <a:latin typeface="__CoFoSans_Fallback_0247d3"/>
                <a:ea typeface="Times New Roman" panose="02020603050405020304" pitchFamily="18" charset="0"/>
                <a:cs typeface="Times New Roman" panose="02020603050405020304" pitchFamily="18" charset="0"/>
              </a:rPr>
              <a:t>Применяется: когда мы хотим оценить связь между номинативной зависимой переменной и одной или несколькими независимыми переменными.</a:t>
            </a:r>
            <a:endParaRPr lang="ru-RU" sz="1800" dirty="0">
              <a:solidFill>
                <a:srgbClr val="32323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20"/>
              </a:lnSpc>
              <a:spcAft>
                <a:spcPts val="600"/>
              </a:spcAft>
              <a:buSzPts val="1000"/>
              <a:buFont typeface="Symbol" panose="05050102010706020507" pitchFamily="18" charset="2"/>
              <a:buChar char=""/>
              <a:tabLst>
                <a:tab pos="457200" algn="l"/>
              </a:tabLst>
            </a:pPr>
            <a:r>
              <a:rPr lang="ru-RU" sz="1800" spc="-10" dirty="0">
                <a:solidFill>
                  <a:srgbClr val="323232"/>
                </a:solidFill>
                <a:effectLst/>
                <a:latin typeface="__CoFoSans_Fallback_0247d3"/>
                <a:ea typeface="Times New Roman" panose="02020603050405020304" pitchFamily="18" charset="0"/>
                <a:cs typeface="Times New Roman" panose="02020603050405020304" pitchFamily="18" charset="0"/>
              </a:rPr>
              <a:t>Проверяет: есть ли связь между номинативной переменной и каждой из независимых переменных.</a:t>
            </a:r>
            <a:endParaRPr lang="ru-RU" sz="1800" dirty="0">
              <a:solidFill>
                <a:srgbClr val="32323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20"/>
              </a:lnSpc>
              <a:spcAft>
                <a:spcPts val="600"/>
              </a:spcAft>
              <a:buSzPts val="1000"/>
              <a:buFont typeface="Symbol" panose="05050102010706020507" pitchFamily="18" charset="2"/>
              <a:buChar char=""/>
              <a:tabLst>
                <a:tab pos="457200" algn="l"/>
              </a:tabLst>
            </a:pPr>
            <a:r>
              <a:rPr lang="ru-RU" sz="1800" spc="-10" dirty="0">
                <a:solidFill>
                  <a:srgbClr val="323232"/>
                </a:solidFill>
                <a:effectLst/>
                <a:latin typeface="__CoFoSans_Fallback_0247d3"/>
                <a:ea typeface="Times New Roman" panose="02020603050405020304" pitchFamily="18" charset="0"/>
                <a:cs typeface="Times New Roman" panose="02020603050405020304" pitchFamily="18" charset="0"/>
              </a:rPr>
              <a:t>Данные: зависимая переменная, которая принимает два значения, и независимые переменная.</a:t>
            </a:r>
            <a:endParaRPr lang="ru-RU" sz="1800" dirty="0">
              <a:solidFill>
                <a:srgbClr val="32323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620"/>
              </a:lnSpc>
              <a:spcAft>
                <a:spcPts val="600"/>
              </a:spcAft>
              <a:buSzPts val="1000"/>
              <a:buFont typeface="Symbol" panose="05050102010706020507" pitchFamily="18" charset="2"/>
              <a:buChar char=""/>
              <a:tabLst>
                <a:tab pos="457200" algn="l"/>
              </a:tabLst>
            </a:pPr>
            <a:r>
              <a:rPr lang="ru-RU" sz="1800" spc="-10" dirty="0">
                <a:solidFill>
                  <a:srgbClr val="323232"/>
                </a:solidFill>
                <a:effectLst/>
                <a:latin typeface="__CoFoSans_Fallback_0247d3"/>
                <a:ea typeface="Times New Roman" panose="02020603050405020304" pitchFamily="18" charset="0"/>
                <a:cs typeface="Times New Roman" panose="02020603050405020304" pitchFamily="18" charset="0"/>
              </a:rPr>
              <a:t>Нулевая гипотеза: коэффициент при каждой из независимых переменных равен нулю (т.е. нет связи между зависимой и независимой переменной).</a:t>
            </a:r>
            <a:endParaRPr lang="ru-RU" sz="1800" dirty="0">
              <a:solidFill>
                <a:srgbClr val="323232"/>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77747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032B14-C6CD-41C3-BC69-59975243846A}"/>
              </a:ext>
            </a:extLst>
          </p:cNvPr>
          <p:cNvSpPr>
            <a:spLocks noGrp="1"/>
          </p:cNvSpPr>
          <p:nvPr>
            <p:ph type="title"/>
          </p:nvPr>
        </p:nvSpPr>
        <p:spPr/>
        <p:txBody>
          <a:bodyPr/>
          <a:lstStyle/>
          <a:p>
            <a:r>
              <a:rPr lang="ru-RU" dirty="0"/>
              <a:t>Пример</a:t>
            </a:r>
            <a:br>
              <a:rPr lang="ru-RU" dirty="0"/>
            </a:br>
            <a:endParaRPr lang="ru-RU" dirty="0"/>
          </a:p>
        </p:txBody>
      </p:sp>
      <p:sp>
        <p:nvSpPr>
          <p:cNvPr id="3" name="Объект 2">
            <a:extLst>
              <a:ext uri="{FF2B5EF4-FFF2-40B4-BE49-F238E27FC236}">
                <a16:creationId xmlns:a16="http://schemas.microsoft.com/office/drawing/2014/main" id="{3C194DC3-0976-4EDB-B0A8-252A147E7A5D}"/>
              </a:ext>
            </a:extLst>
          </p:cNvPr>
          <p:cNvSpPr>
            <a:spLocks noGrp="1"/>
          </p:cNvSpPr>
          <p:nvPr>
            <p:ph idx="1"/>
          </p:nvPr>
        </p:nvSpPr>
        <p:spPr/>
        <p:txBody>
          <a:bodyPr>
            <a:normAutofit fontScale="92500" lnSpcReduction="20000"/>
          </a:bodyPr>
          <a:lstStyle/>
          <a:p>
            <a:r>
              <a:rPr lang="ru-RU" dirty="0"/>
              <a:t>Бизнес хочет знать, влияют ли количество слов и страна происхождения на вероятность того, что электронное письмо является спамом. Чтобы понять взаимосвязь между этими двумя переменными-предикторами и вероятностью того, что электронное письмо является спамом, исследователи могут выполнить логистическую регрессию.</a:t>
            </a:r>
          </a:p>
          <a:p>
            <a:endParaRPr lang="ru-RU" dirty="0"/>
          </a:p>
          <a:p>
            <a:r>
              <a:rPr lang="ru-RU" dirty="0"/>
              <a:t>Переменная ответа в модели будет «спамом», и у нее есть два возможных результата:</a:t>
            </a:r>
          </a:p>
          <a:p>
            <a:endParaRPr lang="ru-RU" dirty="0"/>
          </a:p>
          <a:p>
            <a:pPr marL="0" indent="0">
              <a:buNone/>
            </a:pPr>
            <a:r>
              <a:rPr lang="ru-RU" dirty="0"/>
              <a:t>Электронная почта является спамом - 1</a:t>
            </a:r>
          </a:p>
          <a:p>
            <a:pPr marL="0" indent="0">
              <a:buNone/>
            </a:pPr>
            <a:r>
              <a:rPr lang="ru-RU" dirty="0"/>
              <a:t>Электронная почта не является спамом - 0</a:t>
            </a:r>
          </a:p>
        </p:txBody>
      </p:sp>
    </p:spTree>
    <p:extLst>
      <p:ext uri="{BB962C8B-B14F-4D97-AF65-F5344CB8AC3E}">
        <p14:creationId xmlns:p14="http://schemas.microsoft.com/office/powerpoint/2010/main" val="5334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7C94DD-F971-4CE8-B570-FE1CDF567BD0}"/>
              </a:ext>
            </a:extLst>
          </p:cNvPr>
          <p:cNvSpPr>
            <a:spLocks noGrp="1"/>
          </p:cNvSpPr>
          <p:nvPr>
            <p:ph type="title"/>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Отличие и сходства логистической от линейной регрессии</a:t>
            </a:r>
            <a:endParaRPr lang="ru-RU" dirty="0"/>
          </a:p>
        </p:txBody>
      </p:sp>
      <p:pic>
        <p:nvPicPr>
          <p:cNvPr id="1026" name="Picture 2" descr="логистическая регрессия против линейной регрессии">
            <a:extLst>
              <a:ext uri="{FF2B5EF4-FFF2-40B4-BE49-F238E27FC236}">
                <a16:creationId xmlns:a16="http://schemas.microsoft.com/office/drawing/2014/main" id="{4F3A826F-89DD-42A7-A03C-5EB902B989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6063" y="1997475"/>
            <a:ext cx="9474896" cy="387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76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01662-983E-497B-9689-5E73C2279A6F}"/>
              </a:ext>
            </a:extLst>
          </p:cNvPr>
          <p:cNvSpPr>
            <a:spLocks noGrp="1"/>
          </p:cNvSpPr>
          <p:nvPr>
            <p:ph type="title"/>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Описание метода</a:t>
            </a:r>
            <a:endParaRPr lang="ru-RU" dirty="0"/>
          </a:p>
        </p:txBody>
      </p:sp>
      <p:pic>
        <p:nvPicPr>
          <p:cNvPr id="4" name="Объект 3" descr="machine learning курсы, python machine learning уроки, курсы по машинному обучению, машинное обучение python курс, предобработка данных python, нейронные сети python, machine learning курсы, задача регрессии python, Logistic Regression, Логистическая регрессия">
            <a:extLst>
              <a:ext uri="{FF2B5EF4-FFF2-40B4-BE49-F238E27FC236}">
                <a16:creationId xmlns:a16="http://schemas.microsoft.com/office/drawing/2014/main" id="{C39C8FC1-1929-4A57-96FC-480EE1C60E4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1509" y="1225535"/>
            <a:ext cx="4352848" cy="975009"/>
          </a:xfrm>
          <a:prstGeom prst="rect">
            <a:avLst/>
          </a:prstGeom>
          <a:noFill/>
          <a:ln>
            <a:noFill/>
          </a:ln>
        </p:spPr>
      </p:pic>
      <p:pic>
        <p:nvPicPr>
          <p:cNvPr id="6" name="Рисунок 5">
            <a:extLst>
              <a:ext uri="{FF2B5EF4-FFF2-40B4-BE49-F238E27FC236}">
                <a16:creationId xmlns:a16="http://schemas.microsoft.com/office/drawing/2014/main" id="{35CC0092-DED9-41B7-A5C6-416481518D6F}"/>
              </a:ext>
            </a:extLst>
          </p:cNvPr>
          <p:cNvPicPr>
            <a:picLocks noChangeAspect="1"/>
          </p:cNvPicPr>
          <p:nvPr/>
        </p:nvPicPr>
        <p:blipFill>
          <a:blip r:embed="rId3"/>
          <a:stretch>
            <a:fillRect/>
          </a:stretch>
        </p:blipFill>
        <p:spPr>
          <a:xfrm>
            <a:off x="7074021" y="871545"/>
            <a:ext cx="4529835" cy="4618407"/>
          </a:xfrm>
          <a:prstGeom prst="rect">
            <a:avLst/>
          </a:prstGeom>
        </p:spPr>
      </p:pic>
      <p:sp>
        <p:nvSpPr>
          <p:cNvPr id="9" name="TextBox 8">
            <a:extLst>
              <a:ext uri="{FF2B5EF4-FFF2-40B4-BE49-F238E27FC236}">
                <a16:creationId xmlns:a16="http://schemas.microsoft.com/office/drawing/2014/main" id="{728E5C9A-B771-48E4-831E-FA7BE1C5AD79}"/>
              </a:ext>
            </a:extLst>
          </p:cNvPr>
          <p:cNvSpPr txBox="1"/>
          <p:nvPr/>
        </p:nvSpPr>
        <p:spPr>
          <a:xfrm>
            <a:off x="588144" y="2414623"/>
            <a:ext cx="6094520" cy="646331"/>
          </a:xfrm>
          <a:prstGeom prst="rect">
            <a:avLst/>
          </a:prstGeom>
          <a:noFill/>
        </p:spPr>
        <p:txBody>
          <a:bodyPr wrap="square">
            <a:spAutoFit/>
          </a:bodyPr>
          <a:lstStyle/>
          <a:p>
            <a:pPr algn="ctr"/>
            <a:r>
              <a:rPr lang="ru-RU" b="0" i="0" dirty="0">
                <a:effectLst/>
                <a:latin typeface="__fkGroteskNeue_598ab8"/>
              </a:rPr>
              <a:t>где </a:t>
            </a:r>
            <a:r>
              <a:rPr lang="ru-RU" b="0" i="1" dirty="0">
                <a:effectLst/>
                <a:latin typeface="KaTeX_Math"/>
              </a:rPr>
              <a:t>β</a:t>
            </a:r>
            <a:r>
              <a:rPr lang="ru-RU" b="0" i="0" dirty="0">
                <a:effectLst/>
                <a:latin typeface="KaTeX_Main"/>
              </a:rPr>
              <a:t>0​</a:t>
            </a:r>
            <a:r>
              <a:rPr lang="ru-RU" b="0" i="0" dirty="0">
                <a:effectLst/>
                <a:latin typeface="__fkGroteskNeue_598ab8"/>
              </a:rPr>
              <a:t> — свободный член, а </a:t>
            </a:r>
            <a:r>
              <a:rPr lang="ru-RU" b="0" i="0" dirty="0">
                <a:effectLst/>
                <a:latin typeface="KaTeX_Main"/>
              </a:rPr>
              <a:t>𝛽1,𝛽2,...,𝛽</a:t>
            </a:r>
            <a:r>
              <a:rPr lang="en-US" b="0" i="0" dirty="0">
                <a:effectLst/>
                <a:latin typeface="KaTeX_Main"/>
              </a:rPr>
              <a:t>p</a:t>
            </a:r>
            <a:r>
              <a:rPr lang="ru-RU" b="0" i="0" dirty="0">
                <a:effectLst/>
                <a:latin typeface="__fkGroteskNeue_598ab8"/>
              </a:rPr>
              <a:t>— коэффициенты при независимых переменных </a:t>
            </a:r>
            <a:r>
              <a:rPr lang="ru-RU" b="0" i="0" dirty="0">
                <a:effectLst/>
                <a:latin typeface="KaTeX_Main"/>
              </a:rPr>
              <a:t>𝑋1,𝑋2,...,𝑋</a:t>
            </a:r>
            <a:r>
              <a:rPr lang="en-US" b="0" i="0" dirty="0">
                <a:effectLst/>
                <a:latin typeface="KaTeX_Main"/>
              </a:rPr>
              <a:t>p</a:t>
            </a:r>
            <a:r>
              <a:rPr lang="ru-RU" b="0" i="0" dirty="0">
                <a:effectLst/>
                <a:latin typeface="__fkGroteskNeue_598ab8"/>
              </a:rPr>
              <a:t>.</a:t>
            </a:r>
            <a:endParaRPr lang="ru-RU" dirty="0"/>
          </a:p>
        </p:txBody>
      </p:sp>
      <p:pic>
        <p:nvPicPr>
          <p:cNvPr id="11" name="Рисунок 10">
            <a:extLst>
              <a:ext uri="{FF2B5EF4-FFF2-40B4-BE49-F238E27FC236}">
                <a16:creationId xmlns:a16="http://schemas.microsoft.com/office/drawing/2014/main" id="{7EEB22E1-5998-46DC-B784-AB2705EC2DAC}"/>
              </a:ext>
            </a:extLst>
          </p:cNvPr>
          <p:cNvPicPr>
            <a:picLocks noChangeAspect="1"/>
          </p:cNvPicPr>
          <p:nvPr/>
        </p:nvPicPr>
        <p:blipFill>
          <a:blip r:embed="rId4"/>
          <a:stretch>
            <a:fillRect/>
          </a:stretch>
        </p:blipFill>
        <p:spPr>
          <a:xfrm>
            <a:off x="716302" y="3922942"/>
            <a:ext cx="3649625" cy="1196266"/>
          </a:xfrm>
          <a:prstGeom prst="rect">
            <a:avLst/>
          </a:prstGeom>
        </p:spPr>
      </p:pic>
      <p:sp>
        <p:nvSpPr>
          <p:cNvPr id="13" name="TextBox 12">
            <a:extLst>
              <a:ext uri="{FF2B5EF4-FFF2-40B4-BE49-F238E27FC236}">
                <a16:creationId xmlns:a16="http://schemas.microsoft.com/office/drawing/2014/main" id="{91B6032A-31FA-4127-9BCC-3CFF1C869234}"/>
              </a:ext>
            </a:extLst>
          </p:cNvPr>
          <p:cNvSpPr txBox="1"/>
          <p:nvPr/>
        </p:nvSpPr>
        <p:spPr>
          <a:xfrm>
            <a:off x="902733" y="3553610"/>
            <a:ext cx="6094520" cy="369332"/>
          </a:xfrm>
          <a:prstGeom prst="rect">
            <a:avLst/>
          </a:prstGeom>
          <a:noFill/>
        </p:spPr>
        <p:txBody>
          <a:bodyPr wrap="square">
            <a:spAutoFit/>
          </a:bodyPr>
          <a:lstStyle/>
          <a:p>
            <a:pPr algn="l"/>
            <a:r>
              <a:rPr lang="ru-RU" b="0" i="0" dirty="0" err="1">
                <a:effectLst/>
                <a:latin typeface="var(--font-fk-grotesk)"/>
              </a:rPr>
              <a:t>Сигмоида</a:t>
            </a:r>
            <a:endParaRPr lang="ru-RU" b="0" i="0" dirty="0">
              <a:effectLst/>
              <a:latin typeface="var(--font-fk-grotesk)"/>
            </a:endParaRPr>
          </a:p>
        </p:txBody>
      </p:sp>
      <p:sp>
        <p:nvSpPr>
          <p:cNvPr id="15" name="TextBox 14">
            <a:extLst>
              <a:ext uri="{FF2B5EF4-FFF2-40B4-BE49-F238E27FC236}">
                <a16:creationId xmlns:a16="http://schemas.microsoft.com/office/drawing/2014/main" id="{4128C52B-81A5-4DC3-91C9-9DE53641F5F7}"/>
              </a:ext>
            </a:extLst>
          </p:cNvPr>
          <p:cNvSpPr txBox="1"/>
          <p:nvPr/>
        </p:nvSpPr>
        <p:spPr>
          <a:xfrm>
            <a:off x="716302" y="5324199"/>
            <a:ext cx="6094520" cy="923330"/>
          </a:xfrm>
          <a:prstGeom prst="rect">
            <a:avLst/>
          </a:prstGeom>
          <a:noFill/>
        </p:spPr>
        <p:txBody>
          <a:bodyPr wrap="square">
            <a:spAutoFit/>
          </a:bodyPr>
          <a:lstStyle/>
          <a:p>
            <a:r>
              <a:rPr lang="ru-RU" b="0" i="0" dirty="0">
                <a:effectLst/>
                <a:latin typeface="__fkGroteskNeue_598ab8"/>
              </a:rPr>
              <a:t>Эта функция преобразует любые действительные числа в диапазон от 0 до 1, что делает её идеальной для оценки вероятностей </a:t>
            </a:r>
            <a:endParaRPr lang="ru-RU" dirty="0"/>
          </a:p>
        </p:txBody>
      </p:sp>
    </p:spTree>
    <p:extLst>
      <p:ext uri="{BB962C8B-B14F-4D97-AF65-F5344CB8AC3E}">
        <p14:creationId xmlns:p14="http://schemas.microsoft.com/office/powerpoint/2010/main" val="78470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8697E-31DF-47DA-90A7-32E4CF47CA49}"/>
              </a:ext>
            </a:extLst>
          </p:cNvPr>
          <p:cNvSpPr txBox="1"/>
          <p:nvPr/>
        </p:nvSpPr>
        <p:spPr>
          <a:xfrm>
            <a:off x="1076160" y="788660"/>
            <a:ext cx="9896639" cy="830997"/>
          </a:xfrm>
          <a:prstGeom prst="rect">
            <a:avLst/>
          </a:prstGeom>
          <a:noFill/>
        </p:spPr>
        <p:txBody>
          <a:bodyPr wrap="square">
            <a:spAutoFit/>
          </a:bodyPr>
          <a:lstStyle/>
          <a:p>
            <a:r>
              <a:rPr lang="ru-RU" sz="2400" b="0" i="0" dirty="0">
                <a:effectLst/>
                <a:latin typeface="__fkGroteskNeue_598ab8"/>
              </a:rPr>
              <a:t>Для бинарной классификации </a:t>
            </a:r>
            <a:r>
              <a:rPr lang="ru-RU" sz="2400" dirty="0">
                <a:latin typeface="__fkGroteskNeue_598ab8"/>
              </a:rPr>
              <a:t>логарифмическая функция потерь</a:t>
            </a:r>
            <a:r>
              <a:rPr lang="ru-RU" sz="2400" b="0" i="0" dirty="0">
                <a:effectLst/>
                <a:latin typeface="__fkGroteskNeue_598ab8"/>
              </a:rPr>
              <a:t> определяется следующим образом:</a:t>
            </a:r>
            <a:endParaRPr lang="ru-RU" sz="2400" dirty="0"/>
          </a:p>
        </p:txBody>
      </p:sp>
      <p:pic>
        <p:nvPicPr>
          <p:cNvPr id="5" name="Рисунок 4">
            <a:extLst>
              <a:ext uri="{FF2B5EF4-FFF2-40B4-BE49-F238E27FC236}">
                <a16:creationId xmlns:a16="http://schemas.microsoft.com/office/drawing/2014/main" id="{956E7F39-8D1A-419D-A66C-38DE98541A27}"/>
              </a:ext>
            </a:extLst>
          </p:cNvPr>
          <p:cNvPicPr>
            <a:picLocks noChangeAspect="1"/>
          </p:cNvPicPr>
          <p:nvPr/>
        </p:nvPicPr>
        <p:blipFill>
          <a:blip r:embed="rId2"/>
          <a:stretch>
            <a:fillRect/>
          </a:stretch>
        </p:blipFill>
        <p:spPr>
          <a:xfrm>
            <a:off x="1076160" y="1765358"/>
            <a:ext cx="5266796" cy="822066"/>
          </a:xfrm>
          <a:prstGeom prst="rect">
            <a:avLst/>
          </a:prstGeom>
        </p:spPr>
      </p:pic>
      <p:pic>
        <p:nvPicPr>
          <p:cNvPr id="7" name="Рисунок 6">
            <a:extLst>
              <a:ext uri="{FF2B5EF4-FFF2-40B4-BE49-F238E27FC236}">
                <a16:creationId xmlns:a16="http://schemas.microsoft.com/office/drawing/2014/main" id="{9046D492-2A6E-455F-BBD9-4BF1F850ECFE}"/>
              </a:ext>
            </a:extLst>
          </p:cNvPr>
          <p:cNvPicPr>
            <a:picLocks noChangeAspect="1"/>
          </p:cNvPicPr>
          <p:nvPr/>
        </p:nvPicPr>
        <p:blipFill>
          <a:blip r:embed="rId3"/>
          <a:stretch>
            <a:fillRect/>
          </a:stretch>
        </p:blipFill>
        <p:spPr>
          <a:xfrm>
            <a:off x="729931" y="2731140"/>
            <a:ext cx="7365779" cy="1160755"/>
          </a:xfrm>
          <a:prstGeom prst="rect">
            <a:avLst/>
          </a:prstGeom>
        </p:spPr>
      </p:pic>
      <p:sp>
        <p:nvSpPr>
          <p:cNvPr id="8" name="TextBox 7">
            <a:extLst>
              <a:ext uri="{FF2B5EF4-FFF2-40B4-BE49-F238E27FC236}">
                <a16:creationId xmlns:a16="http://schemas.microsoft.com/office/drawing/2014/main" id="{3D5FB0EB-1984-4BBF-9512-5E73F16CB839}"/>
              </a:ext>
            </a:extLst>
          </p:cNvPr>
          <p:cNvSpPr txBox="1"/>
          <p:nvPr/>
        </p:nvSpPr>
        <p:spPr>
          <a:xfrm>
            <a:off x="1076160" y="3924324"/>
            <a:ext cx="10764916" cy="830997"/>
          </a:xfrm>
          <a:prstGeom prst="rect">
            <a:avLst/>
          </a:prstGeom>
          <a:noFill/>
        </p:spPr>
        <p:txBody>
          <a:bodyPr wrap="square">
            <a:spAutoFit/>
          </a:bodyPr>
          <a:lstStyle/>
          <a:p>
            <a:r>
              <a:rPr lang="ru-RU" sz="2400" b="0" i="0" dirty="0">
                <a:effectLst/>
                <a:latin typeface="__fkGroteskNeue_598ab8"/>
              </a:rPr>
              <a:t>решение задачи о подборе параметров сводится к минимизации этой функции потерь</a:t>
            </a:r>
            <a:endParaRPr lang="ru-RU" sz="2400" dirty="0"/>
          </a:p>
        </p:txBody>
      </p:sp>
    </p:spTree>
    <p:extLst>
      <p:ext uri="{BB962C8B-B14F-4D97-AF65-F5344CB8AC3E}">
        <p14:creationId xmlns:p14="http://schemas.microsoft.com/office/powerpoint/2010/main" val="364880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B83FEA-9A40-42BC-BBE8-53F167E7A7AC}"/>
              </a:ext>
            </a:extLst>
          </p:cNvPr>
          <p:cNvSpPr txBox="1"/>
          <p:nvPr/>
        </p:nvSpPr>
        <p:spPr>
          <a:xfrm>
            <a:off x="650288" y="458887"/>
            <a:ext cx="11183647" cy="1754326"/>
          </a:xfrm>
          <a:prstGeom prst="rect">
            <a:avLst/>
          </a:prstGeom>
          <a:noFill/>
        </p:spPr>
        <p:txBody>
          <a:bodyPr wrap="square">
            <a:spAutoFit/>
          </a:bodyPr>
          <a:lstStyle/>
          <a:p>
            <a:r>
              <a:rPr lang="ru-RU" b="0" i="0" dirty="0">
                <a:effectLst/>
                <a:latin typeface="__fkGroteskNeue_598ab8"/>
              </a:rPr>
              <a:t>Зачем использовать логарифмическую функцию потерь?</a:t>
            </a:r>
            <a:br>
              <a:rPr lang="ru-RU" b="0" i="0" dirty="0">
                <a:effectLst/>
                <a:latin typeface="__fkGroteskNeue_598ab8"/>
              </a:rPr>
            </a:br>
            <a:r>
              <a:rPr lang="ru-RU" b="0" i="0" dirty="0">
                <a:effectLst/>
                <a:latin typeface="__fkGroteskNeue_598ab8"/>
              </a:rPr>
              <a:t>Логарифмическая функция потерь предпочтительнее других функций потерь (например, квадратичной функции потерь, используемой в линейной регрессии), поскольку она эффективно учитывает нюансы вероятностных результатов моделей логистической регрессии. Сигмоидальная функция, используемая в логистической регрессии, выводит вероятности, которые не связаны линейно с изменениями входных данных, что делает логарифмическую функцию потерь более подходящим выбором для оценки эффективности модели</a:t>
            </a:r>
            <a:endParaRPr lang="ru-RU" dirty="0"/>
          </a:p>
        </p:txBody>
      </p:sp>
      <p:pic>
        <p:nvPicPr>
          <p:cNvPr id="6" name="Объект 3" descr="сравнение выпуклой и невыпуклой функций">
            <a:extLst>
              <a:ext uri="{FF2B5EF4-FFF2-40B4-BE49-F238E27FC236}">
                <a16:creationId xmlns:a16="http://schemas.microsoft.com/office/drawing/2014/main" id="{3D434907-3DD1-4945-8D6A-D060EA2BE20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8542" y="2213213"/>
            <a:ext cx="8568788" cy="4351338"/>
          </a:xfrm>
          <a:prstGeom prst="rect">
            <a:avLst/>
          </a:prstGeom>
          <a:noFill/>
          <a:ln>
            <a:noFill/>
          </a:ln>
        </p:spPr>
      </p:pic>
    </p:spTree>
    <p:extLst>
      <p:ext uri="{BB962C8B-B14F-4D97-AF65-F5344CB8AC3E}">
        <p14:creationId xmlns:p14="http://schemas.microsoft.com/office/powerpoint/2010/main" val="3011759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E0768F-99BD-4EA6-B0FF-26B825F47B69}"/>
              </a:ext>
            </a:extLst>
          </p:cNvPr>
          <p:cNvSpPr>
            <a:spLocks noGrp="1"/>
          </p:cNvSpPr>
          <p:nvPr>
            <p:ph type="title"/>
          </p:nvPr>
        </p:nvSpPr>
        <p:spPr/>
        <p:txBody>
          <a:bodyPr/>
          <a:lstStyle/>
          <a:p>
            <a:pPr algn="l"/>
            <a:r>
              <a:rPr lang="ru-RU" b="0" i="0" dirty="0" err="1">
                <a:effectLst/>
                <a:latin typeface="var(--font-fk-grotesk)"/>
              </a:rPr>
              <a:t>Многоклассовая</a:t>
            </a:r>
            <a:r>
              <a:rPr lang="ru-RU" b="0" i="0" dirty="0">
                <a:effectLst/>
                <a:latin typeface="var(--font-fk-grotesk)"/>
              </a:rPr>
              <a:t> классификация</a:t>
            </a:r>
          </a:p>
        </p:txBody>
      </p:sp>
      <p:sp>
        <p:nvSpPr>
          <p:cNvPr id="3" name="Объект 2">
            <a:extLst>
              <a:ext uri="{FF2B5EF4-FFF2-40B4-BE49-F238E27FC236}">
                <a16:creationId xmlns:a16="http://schemas.microsoft.com/office/drawing/2014/main" id="{318E4525-1C9A-4779-B8CA-0229A4951A3B}"/>
              </a:ext>
            </a:extLst>
          </p:cNvPr>
          <p:cNvSpPr>
            <a:spLocks noGrp="1"/>
          </p:cNvSpPr>
          <p:nvPr>
            <p:ph idx="1"/>
          </p:nvPr>
        </p:nvSpPr>
        <p:spPr/>
        <p:txBody>
          <a:bodyPr>
            <a:normAutofit/>
          </a:bodyPr>
          <a:lstStyle/>
          <a:p>
            <a:r>
              <a:rPr lang="ru-RU" sz="1800" b="0" i="0" dirty="0">
                <a:effectLst/>
                <a:latin typeface="__fkGroteskNeue_598ab8"/>
              </a:rPr>
              <a:t>Существует несколько подходов к реализации </a:t>
            </a:r>
            <a:r>
              <a:rPr lang="ru-RU" sz="1800" b="0" i="0" dirty="0" err="1">
                <a:effectLst/>
                <a:latin typeface="__fkGroteskNeue_598ab8"/>
              </a:rPr>
              <a:t>многоклассовой</a:t>
            </a:r>
            <a:r>
              <a:rPr lang="ru-RU" sz="1800" b="0" i="0" dirty="0">
                <a:effectLst/>
                <a:latin typeface="__fkGroteskNeue_598ab8"/>
              </a:rPr>
              <a:t> логистической регрессии:</a:t>
            </a:r>
          </a:p>
          <a:p>
            <a:r>
              <a:rPr lang="ru-RU" sz="1800" b="0" i="0" dirty="0">
                <a:effectLst/>
                <a:latin typeface="__fkGroteskNeue_598ab8"/>
              </a:rPr>
              <a:t>Один против всех (</a:t>
            </a:r>
            <a:r>
              <a:rPr lang="ru-RU" sz="1800" b="0" i="0" dirty="0" err="1">
                <a:effectLst/>
                <a:latin typeface="__fkGroteskNeue_598ab8"/>
              </a:rPr>
              <a:t>OvA</a:t>
            </a:r>
            <a:r>
              <a:rPr lang="ru-RU" sz="1800" b="0" i="0" dirty="0">
                <a:effectLst/>
                <a:latin typeface="__fkGroteskNeue_598ab8"/>
              </a:rPr>
              <a:t>): для каждого класса обучается отдельный бинарный классификатор, который определяет, принадлежит ли объект к этому классу или нет. В итоге получается K моделей для K классов. Прогнозы всех моделей затем сравниваются, и класс с наибольшей вероятностью выбирается в качестве окончательного результата</a:t>
            </a:r>
          </a:p>
          <a:p>
            <a:r>
              <a:rPr lang="ru-RU" sz="1600" b="0" i="0" dirty="0">
                <a:effectLst/>
                <a:latin typeface="__fkGroteskNeue_598ab8"/>
              </a:rPr>
              <a:t>Один против одного (</a:t>
            </a:r>
            <a:r>
              <a:rPr lang="ru-RU" sz="1600" b="0" i="0" dirty="0" err="1">
                <a:effectLst/>
                <a:latin typeface="__fkGroteskNeue_598ab8"/>
              </a:rPr>
              <a:t>OvO</a:t>
            </a:r>
            <a:r>
              <a:rPr lang="ru-RU" sz="1600" b="0" i="0" dirty="0">
                <a:effectLst/>
                <a:latin typeface="__fkGroteskNeue_598ab8"/>
              </a:rPr>
              <a:t>): Создаются модели для каждой пары классов. Если есть K классов, то будет создано </a:t>
            </a:r>
            <a:r>
              <a:rPr lang="ru-RU" sz="1600" b="0" i="0" dirty="0">
                <a:effectLst/>
                <a:latin typeface="KaTeX_Main"/>
              </a:rPr>
              <a:t>𝐾(𝐾−1) </a:t>
            </a:r>
            <a:r>
              <a:rPr lang="en-US" sz="1600" b="0" i="0" dirty="0">
                <a:effectLst/>
                <a:latin typeface="KaTeX_Main"/>
              </a:rPr>
              <a:t>/2 </a:t>
            </a:r>
            <a:r>
              <a:rPr lang="ru-RU" sz="1600" b="0" i="0" dirty="0">
                <a:effectLst/>
                <a:latin typeface="__fkGroteskNeue_598ab8"/>
              </a:rPr>
              <a:t>моделей. Каждая модель решает, к какому из двух классов принадлежит объект, и итоговый класс определяется по голосованию</a:t>
            </a:r>
          </a:p>
          <a:p>
            <a:r>
              <a:rPr lang="en-US" sz="1600" b="0" i="0" dirty="0">
                <a:effectLst/>
                <a:latin typeface="__fkGroteskNeue_598ab8"/>
              </a:rPr>
              <a:t>soft</a:t>
            </a:r>
            <a:r>
              <a:rPr lang="ru-RU" sz="1600" b="0" i="0" dirty="0" err="1">
                <a:effectLst/>
                <a:latin typeface="__fkGroteskNeue_598ab8"/>
              </a:rPr>
              <a:t>max</a:t>
            </a:r>
            <a:r>
              <a:rPr lang="ru-RU" sz="1600" b="0" i="0" dirty="0">
                <a:effectLst/>
                <a:latin typeface="__fkGroteskNeue_598ab8"/>
              </a:rPr>
              <a:t>-регрессия: Этот метод использует общую модель для всех классов и применяет функцию </a:t>
            </a:r>
            <a:r>
              <a:rPr lang="ru-RU" sz="1600" b="0" i="0" dirty="0" err="1">
                <a:effectLst/>
                <a:latin typeface="__fkGroteskNeue_598ab8"/>
              </a:rPr>
              <a:t>softmax</a:t>
            </a:r>
            <a:r>
              <a:rPr lang="ru-RU" sz="1600" b="0" i="0" dirty="0">
                <a:effectLst/>
                <a:latin typeface="__fkGroteskNeue_598ab8"/>
              </a:rPr>
              <a:t> для нормализации выходных значений в вероятности принадлежности к каждому классу. Это позволяет избежать проблем с несоизмеримостью вероятностей, которые могут возникнуть при использовании отдельных бинарных классификаторов</a:t>
            </a:r>
            <a:endParaRPr lang="ru-RU" sz="1600" dirty="0"/>
          </a:p>
        </p:txBody>
      </p:sp>
      <p:pic>
        <p:nvPicPr>
          <p:cNvPr id="5" name="Рисунок 4">
            <a:extLst>
              <a:ext uri="{FF2B5EF4-FFF2-40B4-BE49-F238E27FC236}">
                <a16:creationId xmlns:a16="http://schemas.microsoft.com/office/drawing/2014/main" id="{24BF0367-ABF7-4DBD-982F-E0E63E197E08}"/>
              </a:ext>
            </a:extLst>
          </p:cNvPr>
          <p:cNvPicPr>
            <a:picLocks noChangeAspect="1"/>
          </p:cNvPicPr>
          <p:nvPr/>
        </p:nvPicPr>
        <p:blipFill>
          <a:blip r:embed="rId2"/>
          <a:stretch>
            <a:fillRect/>
          </a:stretch>
        </p:blipFill>
        <p:spPr>
          <a:xfrm>
            <a:off x="3956343" y="5117375"/>
            <a:ext cx="3426055" cy="1194525"/>
          </a:xfrm>
          <a:prstGeom prst="rect">
            <a:avLst/>
          </a:prstGeom>
        </p:spPr>
      </p:pic>
    </p:spTree>
    <p:extLst>
      <p:ext uri="{BB962C8B-B14F-4D97-AF65-F5344CB8AC3E}">
        <p14:creationId xmlns:p14="http://schemas.microsoft.com/office/powerpoint/2010/main" val="428767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88BF6B-95C9-46E0-B5F5-C176488F2213}"/>
              </a:ext>
            </a:extLst>
          </p:cNvPr>
          <p:cNvSpPr>
            <a:spLocks noGrp="1"/>
          </p:cNvSpPr>
          <p:nvPr>
            <p:ph type="title"/>
          </p:nvPr>
        </p:nvSpPr>
        <p:spPr>
          <a:xfrm>
            <a:off x="838200" y="809009"/>
            <a:ext cx="10515600" cy="1325563"/>
          </a:xfrm>
        </p:spPr>
        <p:txBody>
          <a:bodyPr>
            <a:normAutofit/>
          </a:bodyPr>
          <a:lstStyle/>
          <a:p>
            <a:r>
              <a:rPr lang="ru-RU" dirty="0"/>
              <a:t>Метрики качества</a:t>
            </a:r>
          </a:p>
        </p:txBody>
      </p:sp>
      <p:pic>
        <p:nvPicPr>
          <p:cNvPr id="5" name="Объект 4">
            <a:extLst>
              <a:ext uri="{FF2B5EF4-FFF2-40B4-BE49-F238E27FC236}">
                <a16:creationId xmlns:a16="http://schemas.microsoft.com/office/drawing/2014/main" id="{D1D749A0-6E49-46E1-8D35-8AB84B7A0634}"/>
              </a:ext>
            </a:extLst>
          </p:cNvPr>
          <p:cNvPicPr>
            <a:picLocks noGrp="1" noChangeAspect="1"/>
          </p:cNvPicPr>
          <p:nvPr>
            <p:ph idx="1"/>
          </p:nvPr>
        </p:nvPicPr>
        <p:blipFill>
          <a:blip r:embed="rId2"/>
          <a:stretch>
            <a:fillRect/>
          </a:stretch>
        </p:blipFill>
        <p:spPr>
          <a:xfrm>
            <a:off x="838200" y="1803085"/>
            <a:ext cx="7124700" cy="1428750"/>
          </a:xfrm>
        </p:spPr>
      </p:pic>
      <p:pic>
        <p:nvPicPr>
          <p:cNvPr id="8" name="Рисунок 7">
            <a:extLst>
              <a:ext uri="{FF2B5EF4-FFF2-40B4-BE49-F238E27FC236}">
                <a16:creationId xmlns:a16="http://schemas.microsoft.com/office/drawing/2014/main" id="{641B57B9-74DF-49A1-BC98-49C64E7E2C21}"/>
              </a:ext>
            </a:extLst>
          </p:cNvPr>
          <p:cNvPicPr>
            <a:picLocks noChangeAspect="1"/>
          </p:cNvPicPr>
          <p:nvPr/>
        </p:nvPicPr>
        <p:blipFill>
          <a:blip r:embed="rId3"/>
          <a:stretch>
            <a:fillRect/>
          </a:stretch>
        </p:blipFill>
        <p:spPr>
          <a:xfrm>
            <a:off x="838200" y="3559161"/>
            <a:ext cx="3257550" cy="666750"/>
          </a:xfrm>
          <a:prstGeom prst="rect">
            <a:avLst/>
          </a:prstGeom>
        </p:spPr>
      </p:pic>
      <p:pic>
        <p:nvPicPr>
          <p:cNvPr id="10" name="Рисунок 9">
            <a:extLst>
              <a:ext uri="{FF2B5EF4-FFF2-40B4-BE49-F238E27FC236}">
                <a16:creationId xmlns:a16="http://schemas.microsoft.com/office/drawing/2014/main" id="{AF3F379D-8057-44CE-B965-279EEE67E506}"/>
              </a:ext>
            </a:extLst>
          </p:cNvPr>
          <p:cNvPicPr>
            <a:picLocks noChangeAspect="1"/>
          </p:cNvPicPr>
          <p:nvPr/>
        </p:nvPicPr>
        <p:blipFill>
          <a:blip r:embed="rId4"/>
          <a:stretch>
            <a:fillRect/>
          </a:stretch>
        </p:blipFill>
        <p:spPr>
          <a:xfrm>
            <a:off x="838200" y="4367790"/>
            <a:ext cx="2362200" cy="1676400"/>
          </a:xfrm>
          <a:prstGeom prst="rect">
            <a:avLst/>
          </a:prstGeom>
        </p:spPr>
      </p:pic>
    </p:spTree>
    <p:extLst>
      <p:ext uri="{BB962C8B-B14F-4D97-AF65-F5344CB8AC3E}">
        <p14:creationId xmlns:p14="http://schemas.microsoft.com/office/powerpoint/2010/main" val="184820528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658</Words>
  <Application>Microsoft Office PowerPoint</Application>
  <PresentationFormat>Широкоэкранный</PresentationFormat>
  <Paragraphs>38</Paragraphs>
  <Slides>11</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11</vt:i4>
      </vt:variant>
    </vt:vector>
  </HeadingPairs>
  <TitlesOfParts>
    <vt:vector size="22" baseType="lpstr">
      <vt:lpstr>__CoFoSans_Fallback_0247d3</vt:lpstr>
      <vt:lpstr>__fkGroteskNeue_598ab8</vt:lpstr>
      <vt:lpstr>-apple-system</vt:lpstr>
      <vt:lpstr>Arial</vt:lpstr>
      <vt:lpstr>Calibri</vt:lpstr>
      <vt:lpstr>Calibri Light</vt:lpstr>
      <vt:lpstr>KaTeX_Main</vt:lpstr>
      <vt:lpstr>KaTeX_Math</vt:lpstr>
      <vt:lpstr>Symbol</vt:lpstr>
      <vt:lpstr>var(--font-fk-grotesk)</vt:lpstr>
      <vt:lpstr>Тема Office</vt:lpstr>
      <vt:lpstr>Логистическая регрессия </vt:lpstr>
      <vt:lpstr>обзор метода </vt:lpstr>
      <vt:lpstr>Пример </vt:lpstr>
      <vt:lpstr>Отличие и сходства логистической от линейной регрессии</vt:lpstr>
      <vt:lpstr>Описание метода</vt:lpstr>
      <vt:lpstr>Презентация PowerPoint</vt:lpstr>
      <vt:lpstr>Презентация PowerPoint</vt:lpstr>
      <vt:lpstr>Многоклассовая классификация</vt:lpstr>
      <vt:lpstr>Метрики качества</vt:lpstr>
      <vt:lpstr>Презентация PowerPoint</vt:lpstr>
      <vt:lpstr>Список литературы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Рогозин Дмитрий Николаевич</dc:creator>
  <cp:lastModifiedBy>Рогозин Дмитрий Николаевич</cp:lastModifiedBy>
  <cp:revision>19</cp:revision>
  <dcterms:created xsi:type="dcterms:W3CDTF">2024-09-16T08:08:16Z</dcterms:created>
  <dcterms:modified xsi:type="dcterms:W3CDTF">2024-10-07T14:16:45Z</dcterms:modified>
</cp:coreProperties>
</file>